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61" r:id="rId5"/>
    <p:sldId id="258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915EE7B-E5D0-41B1-BEDD-D7FDC7AF8D7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B19710F-41FE-465F-99FA-13BF1A82C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4450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8815C7E-9ABE-464A-ADB3-6846D51FE20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96883-7ECC-49E7-A9E5-E510A6E6FBD8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2A84E-3513-4041-A7CC-159396FE3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64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371BF-874F-4B98-8FE4-21465207CFD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BCB8F-92F7-40BE-B976-F283885B7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635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9F8A8-839E-4A3D-AF56-C1C3EF097918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DA9E-658C-48E0-BD5F-1CF4159DC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578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8E667-0D18-47EF-A661-98E62D22D69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386E8-4825-42E2-9999-666F62AC7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13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163C7-A2D2-4D27-997E-4BEEE8DE5C6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595C-5AFA-4B83-832A-8DB5A1800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9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185A4-3680-4529-A332-8B35ED1D43F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5D763-B832-49EB-9719-17007D288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468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344EA-0104-45E2-ABA0-F7AC8F494CA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D976E-5017-4154-AF48-F6746946A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9E18C-C3D8-4003-A1B0-F05C439BCBA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F6BF4-766D-49CA-A3FF-5C09392B0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54DDE-1698-4194-8EBF-2D1D42915A5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D05A5-4EC9-44B4-B070-07AE66E4B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604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1F348-38BE-4EEC-BE60-83D64E598C0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3C705-1815-4D7A-A02A-C0BB78DC6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91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27C5E-DAE6-433B-B4D8-BE983756436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92C99-DE16-43D2-8C38-C31F8E7A5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074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A7BE5-A61E-4633-9263-544E64CB658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8056A1-217F-49A5-85EF-AC5900BC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4/46/Anatomy_roots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3/39/Convallaria_rhizom_num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1/1a/Leitbuendel_zea_mays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e/Root-tip-tag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2708920"/>
            <a:ext cx="7772400" cy="1946275"/>
          </a:xfrm>
        </p:spPr>
        <p:txBody>
          <a:bodyPr/>
          <a:lstStyle/>
          <a:p>
            <a:pPr eaLnBrk="1" hangingPunct="1"/>
            <a:r>
              <a:rPr lang="cs-CZ" sz="3200" b="1" smtClean="0"/>
              <a:t>VY_52_INOVACE_31_Kořeny rostlin-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084763"/>
            <a:ext cx="5715000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4"/>
          <p:cNvSpPr>
            <a:spLocks noChangeArrowheads="1"/>
          </p:cNvSpPr>
          <p:nvPr/>
        </p:nvSpPr>
        <p:spPr bwMode="auto">
          <a:xfrm>
            <a:off x="252268" y="1844824"/>
            <a:ext cx="88931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2800" b="1" u="sng" smtClean="0"/>
              <a:t>Porovnej kořeny bylin a dřevin:</a:t>
            </a:r>
          </a:p>
        </p:txBody>
      </p:sp>
      <p:pic>
        <p:nvPicPr>
          <p:cNvPr id="3075" name="Obrázek 4" descr="skenování003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236663"/>
            <a:ext cx="5832475" cy="536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5"/>
          <p:cNvSpPr txBox="1">
            <a:spLocks noChangeArrowheads="1"/>
          </p:cNvSpPr>
          <p:nvPr/>
        </p:nvSpPr>
        <p:spPr bwMode="auto">
          <a:xfrm>
            <a:off x="684213" y="1268413"/>
            <a:ext cx="1584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</a:t>
            </a: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1835150" y="1196975"/>
            <a:ext cx="2881313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165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600" dirty="0" smtClean="0"/>
              <a:t>Jsou většinou podzemní části rostlin</a:t>
            </a:r>
          </a:p>
          <a:p>
            <a:pPr marL="0" indent="0" eaLnBrk="1" hangingPunct="1">
              <a:buNone/>
            </a:pPr>
            <a:r>
              <a:rPr lang="cs-CZ" sz="2600" dirty="0" smtClean="0"/>
              <a:t>Nemají listy</a:t>
            </a:r>
          </a:p>
          <a:p>
            <a:pPr eaLnBrk="1" hangingPunct="1">
              <a:buFont typeface="Arial" charset="0"/>
              <a:buNone/>
            </a:pPr>
            <a:r>
              <a:rPr lang="cs-CZ" sz="2600" b="1" dirty="0" smtClean="0"/>
              <a:t>Úkol: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-    upevňovat rostlinu v půdě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-    přijímat vodu s minerály</a:t>
            </a:r>
          </a:p>
          <a:p>
            <a:pPr eaLnBrk="1" hangingPunct="1">
              <a:buFontTx/>
              <a:buChar char="-"/>
            </a:pPr>
            <a:r>
              <a:rPr lang="cs-CZ" sz="2600" dirty="0" smtClean="0"/>
              <a:t>ukládat zásobní látky</a:t>
            </a:r>
          </a:p>
          <a:p>
            <a:pPr eaLnBrk="1" hangingPunct="1">
              <a:buFont typeface="Arial" charset="0"/>
              <a:buNone/>
            </a:pPr>
            <a:r>
              <a:rPr lang="cs-CZ" sz="2600" b="1" dirty="0" smtClean="0"/>
              <a:t>Kořenová soustava:</a:t>
            </a:r>
          </a:p>
          <a:p>
            <a:pPr eaLnBrk="1" hangingPunct="1">
              <a:buFont typeface="Arial" charset="0"/>
              <a:buNone/>
            </a:pPr>
            <a:r>
              <a:rPr lang="cs-CZ" sz="2600" u="sng" dirty="0" smtClean="0"/>
              <a:t>nahosemenné a dvouděložné- </a:t>
            </a:r>
            <a:r>
              <a:rPr lang="cs-CZ" sz="2600" dirty="0" smtClean="0"/>
              <a:t>hlavní a postranní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J</a:t>
            </a:r>
            <a:r>
              <a:rPr lang="cs-CZ" sz="2600" u="sng" dirty="0" smtClean="0"/>
              <a:t>ednoděložné-</a:t>
            </a:r>
            <a:r>
              <a:rPr lang="cs-CZ" sz="2600" dirty="0" smtClean="0"/>
              <a:t> svazky stejně silných kořenů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Suchomilné rostliny- dlouhý kořen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Vodní- krátké nebo žádné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1476375" y="260350"/>
            <a:ext cx="45354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Kořeny: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natomy root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44450"/>
            <a:ext cx="5076825" cy="634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549275"/>
            <a:ext cx="3924300" cy="5576888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b="1" dirty="0" smtClean="0"/>
              <a:t>Kořenová špička: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u="sng" dirty="0" smtClean="0"/>
              <a:t>Dělivé pletivo</a:t>
            </a:r>
            <a:r>
              <a:rPr lang="cs-CZ" dirty="0" smtClean="0"/>
              <a:t>, tvoří kořenovou</a:t>
            </a:r>
            <a:r>
              <a:rPr lang="cs-CZ" b="1" dirty="0" smtClean="0"/>
              <a:t> čepičku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Umožňuje růst do délky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Vychlipuje</a:t>
            </a:r>
            <a:r>
              <a:rPr lang="cs-CZ" dirty="0" smtClean="0"/>
              <a:t> se ve vlásky, těmi přijímá vodu a minerály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Pokožka- </a:t>
            </a:r>
            <a:r>
              <a:rPr lang="cs-CZ" dirty="0" smtClean="0"/>
              <a:t>propouští vodu</a:t>
            </a:r>
          </a:p>
          <a:p>
            <a:pPr eaLnBrk="1" hangingPunct="1">
              <a:buFont typeface="Arial" charset="0"/>
              <a:buNone/>
              <a:defRPr/>
            </a:pPr>
            <a:endParaRPr lang="cs-CZ" b="1" dirty="0" smtClean="0"/>
          </a:p>
        </p:txBody>
      </p:sp>
      <p:sp>
        <p:nvSpPr>
          <p:cNvPr id="5124" name="TextovéPole 5"/>
          <p:cNvSpPr txBox="1">
            <a:spLocks noChangeArrowheads="1"/>
          </p:cNvSpPr>
          <p:nvPr/>
        </p:nvSpPr>
        <p:spPr bwMode="auto">
          <a:xfrm>
            <a:off x="6804025" y="692150"/>
            <a:ext cx="23399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 descr="skenování003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0"/>
            <a:ext cx="2698750" cy="673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Zástupný symbol pro obsah 3"/>
          <p:cNvSpPr>
            <a:spLocks noGrp="1"/>
          </p:cNvSpPr>
          <p:nvPr>
            <p:ph sz="half" idx="1"/>
          </p:nvPr>
        </p:nvSpPr>
        <p:spPr>
          <a:xfrm>
            <a:off x="250825" y="549275"/>
            <a:ext cx="5843588" cy="5576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600" b="1" smtClean="0"/>
              <a:t>Stavba kořenu:</a:t>
            </a:r>
          </a:p>
          <a:p>
            <a:pPr eaLnBrk="1" hangingPunct="1">
              <a:buFont typeface="Arial" charset="0"/>
              <a:buNone/>
            </a:pPr>
            <a:r>
              <a:rPr lang="cs-CZ" sz="2600" b="1" smtClean="0"/>
              <a:t>Pokožka - </a:t>
            </a:r>
            <a:r>
              <a:rPr lang="cs-CZ" sz="2600" smtClean="0"/>
              <a:t>propouští vodu</a:t>
            </a:r>
            <a:endParaRPr lang="cs-CZ" sz="2600" b="1" smtClean="0"/>
          </a:p>
          <a:p>
            <a:pPr eaLnBrk="1" hangingPunct="1">
              <a:buFont typeface="Arial" charset="0"/>
              <a:buNone/>
            </a:pPr>
            <a:r>
              <a:rPr lang="cs-CZ" sz="2600" b="1" smtClean="0"/>
              <a:t>Vodivé pletivo = cévní svazky</a:t>
            </a:r>
            <a:endParaRPr lang="cs-CZ" sz="2600" smtClean="0"/>
          </a:p>
          <a:p>
            <a:pPr eaLnBrk="1" hangingPunct="1">
              <a:buFont typeface="Arial" charset="0"/>
              <a:buNone/>
            </a:pPr>
            <a:r>
              <a:rPr lang="cs-CZ" sz="2600" u="sng" smtClean="0"/>
              <a:t>- vzestupné </a:t>
            </a:r>
            <a:r>
              <a:rPr lang="cs-CZ" sz="2600" smtClean="0"/>
              <a:t>, vedou vodu a minerály</a:t>
            </a:r>
          </a:p>
          <a:p>
            <a:pPr eaLnBrk="1" hangingPunct="1">
              <a:buFont typeface="Arial" charset="0"/>
              <a:buNone/>
            </a:pPr>
            <a:r>
              <a:rPr lang="cs-CZ" sz="2600" u="sng" smtClean="0"/>
              <a:t>- sestupné-</a:t>
            </a:r>
            <a:r>
              <a:rPr lang="cs-CZ" sz="2600" smtClean="0"/>
              <a:t> vedou organické látky do kořenu</a:t>
            </a:r>
          </a:p>
          <a:p>
            <a:pPr eaLnBrk="1" hangingPunct="1">
              <a:buFont typeface="Arial" charset="0"/>
              <a:buNone/>
            </a:pPr>
            <a:r>
              <a:rPr lang="cs-CZ" sz="2600" b="1" smtClean="0"/>
              <a:t>kambium</a:t>
            </a:r>
            <a:r>
              <a:rPr lang="cs-CZ" sz="2600" smtClean="0"/>
              <a:t>- pletivo dělivých buněk=kořen tloustne</a:t>
            </a:r>
          </a:p>
          <a:p>
            <a:pPr eaLnBrk="1" hangingPunct="1">
              <a:buFont typeface="Arial" charset="0"/>
              <a:buNone/>
            </a:pPr>
            <a:r>
              <a:rPr lang="cs-CZ" sz="2600" b="1" smtClean="0"/>
              <a:t>Prvotní kůra</a:t>
            </a:r>
          </a:p>
          <a:p>
            <a:pPr eaLnBrk="1" hangingPunct="1">
              <a:buFont typeface="Arial" charset="0"/>
              <a:buNone/>
            </a:pPr>
            <a:r>
              <a:rPr lang="cs-CZ" sz="2600" b="1" u="sng" smtClean="0"/>
              <a:t>voda:</a:t>
            </a:r>
          </a:p>
          <a:p>
            <a:pPr eaLnBrk="1" hangingPunct="1">
              <a:buFont typeface="Arial" charset="0"/>
              <a:buNone/>
            </a:pPr>
            <a:r>
              <a:rPr lang="cs-CZ" sz="2600" b="1" smtClean="0"/>
              <a:t>Nezbytná pro buňky i fotosyntézu</a:t>
            </a:r>
            <a:r>
              <a:rPr lang="cs-CZ" sz="2600" smtClean="0"/>
              <a:t>, množství nutné pro minerály a odpar,  nutná vyváženost poměru</a:t>
            </a:r>
            <a:endParaRPr lang="cs-CZ" sz="2600" b="1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6148" name="TextovéPole 5"/>
          <p:cNvSpPr txBox="1">
            <a:spLocks noChangeArrowheads="1"/>
          </p:cNvSpPr>
          <p:nvPr/>
        </p:nvSpPr>
        <p:spPr bwMode="auto">
          <a:xfrm>
            <a:off x="4067175" y="620713"/>
            <a:ext cx="21605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Convallaria rhizom nu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052513"/>
            <a:ext cx="762000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3"/>
          <p:cNvSpPr txBox="1">
            <a:spLocks noChangeArrowheads="1"/>
          </p:cNvSpPr>
          <p:nvPr/>
        </p:nvSpPr>
        <p:spPr bwMode="auto">
          <a:xfrm>
            <a:off x="900113" y="476250"/>
            <a:ext cx="6480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</a:t>
            </a: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755650" y="5300663"/>
            <a:ext cx="73453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latin typeface="Calibri" pitchFamily="34" charset="0"/>
              </a:rPr>
              <a:t>Průřez kořenem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Leitbuendel zea may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549275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611188" y="765175"/>
            <a:ext cx="6769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Obr.5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1258888" y="5445125"/>
            <a:ext cx="71294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latin typeface="Calibri" pitchFamily="34" charset="0"/>
              </a:rPr>
              <a:t>Řez  cévními svazky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Root-tip-tag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76250"/>
            <a:ext cx="5468937" cy="619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539750" y="1341438"/>
            <a:ext cx="9366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Obr.6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539750" y="6308725"/>
            <a:ext cx="5400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latin typeface="Calibri" pitchFamily="34" charset="0"/>
              </a:rPr>
              <a:t>Kořenová špička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468313" y="1125538"/>
            <a:ext cx="80645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>
                <a:latin typeface="Calibri" pitchFamily="34" charset="0"/>
              </a:rPr>
              <a:t>Obr.1-3 učebnice: Ekologický přírodopis pro 7.ročník ZŠ</a:t>
            </a:r>
          </a:p>
          <a:p>
            <a:pPr eaLnBrk="1" hangingPunct="1"/>
            <a:r>
              <a:rPr lang="cs-CZ">
                <a:latin typeface="Calibri" pitchFamily="34" charset="0"/>
              </a:rPr>
              <a:t>Obr.4-http://cs.wikipedia.org/wiki/Soubor:Convallaria_rhizom_num.jpg</a:t>
            </a:r>
          </a:p>
          <a:p>
            <a:pPr eaLnBrk="1" hangingPunct="1"/>
            <a:r>
              <a:rPr lang="cs-CZ">
                <a:latin typeface="Calibri" pitchFamily="34" charset="0"/>
              </a:rPr>
              <a:t>Obr.5-http://cs.wikipedia.org/wiki/Soubor:Leitbuendel_zea_mays.jpg</a:t>
            </a:r>
          </a:p>
          <a:p>
            <a:pPr eaLnBrk="1" hangingPunct="1"/>
            <a:r>
              <a:rPr lang="cs-CZ">
                <a:latin typeface="Calibri" pitchFamily="34" charset="0"/>
              </a:rPr>
              <a:t>Obr.6-http://cs.wikipedia.org/wiki/Soubor:Root-tip-tag.png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176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VY_52_INOVACE_31_Kořeny rostlin- učební text</vt:lpstr>
      <vt:lpstr>Porovnej kořeny bylin a dřevin: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VY_52_INOVACE_31</dc:title>
  <dc:creator>Hercík</dc:creator>
  <cp:lastModifiedBy>Hercíková</cp:lastModifiedBy>
  <cp:revision>16</cp:revision>
  <dcterms:created xsi:type="dcterms:W3CDTF">2011-04-12T18:20:05Z</dcterms:created>
  <dcterms:modified xsi:type="dcterms:W3CDTF">2011-06-30T06:37:39Z</dcterms:modified>
</cp:coreProperties>
</file>