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73" r:id="rId6"/>
    <p:sldId id="267" r:id="rId7"/>
    <p:sldId id="268" r:id="rId8"/>
    <p:sldId id="269" r:id="rId9"/>
    <p:sldId id="272" r:id="rId10"/>
    <p:sldId id="270" r:id="rId11"/>
    <p:sldId id="271" r:id="rId12"/>
    <p:sldId id="26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98" d="100"/>
          <a:sy n="98" d="100"/>
        </p:scale>
        <p:origin x="-30" y="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10.1.2013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Informatika – Úvod do MS Excel 2010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05_01_32_INOVACE_01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Informatika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00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 Základní ovládání tabulkového procesoru MS Excel 2010 a seznámení s novým uživatelským prostředím této verze.</a:t>
            </a:r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algn="just"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Excel 2010, uživatelské prostředí Excel 2010, ovládání Excel 2010.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ÚVOD DO MS EXCEL 2010 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3"/>
          <p:cNvSpPr>
            <a:spLocks noGrp="1"/>
          </p:cNvSpPr>
          <p:nvPr>
            <p:ph type="title"/>
          </p:nvPr>
        </p:nvSpPr>
        <p:spPr>
          <a:xfrm>
            <a:off x="1042988" y="476250"/>
            <a:ext cx="5329237" cy="901700"/>
          </a:xfrm>
        </p:spPr>
        <p:txBody>
          <a:bodyPr/>
          <a:lstStyle/>
          <a:p>
            <a:r>
              <a:rPr lang="cs-CZ" smtClean="0"/>
              <a:t>Tabulkový procesor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67544" y="1484784"/>
            <a:ext cx="8208912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buFont typeface="Arial" pitchFamily="34" charset="0"/>
              <a:buChar char="•"/>
            </a:pPr>
            <a:r>
              <a:rPr lang="cs-CZ" sz="2200" dirty="0" smtClean="0"/>
              <a:t>Tabulkový procesor (tabulkový kalkulátor) je jedním </a:t>
            </a:r>
            <a:r>
              <a:rPr lang="cs-CZ" sz="2200" dirty="0" smtClean="0"/>
              <a:t>                         z </a:t>
            </a:r>
            <a:r>
              <a:rPr lang="cs-CZ" sz="2200" dirty="0" smtClean="0"/>
              <a:t>nejpoužívanějších programů.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Anglickým a ICT termínem jej nazýváme jako </a:t>
            </a:r>
            <a:r>
              <a:rPr lang="cs-CZ" sz="2200" b="1" dirty="0" err="1" smtClean="0"/>
              <a:t>spreadsheet</a:t>
            </a:r>
            <a:r>
              <a:rPr lang="cs-CZ" sz="2200" b="1" dirty="0" smtClean="0"/>
              <a:t> </a:t>
            </a:r>
            <a:r>
              <a:rPr lang="cs-CZ" sz="2200" dirty="0" smtClean="0"/>
              <a:t>(</a:t>
            </a:r>
            <a:r>
              <a:rPr lang="cs-CZ" sz="2200" dirty="0" err="1" smtClean="0"/>
              <a:t>spredšít</a:t>
            </a:r>
            <a:r>
              <a:rPr lang="cs-CZ" sz="2200" dirty="0" smtClean="0"/>
              <a:t>).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Vytváříme v něm tabulky, grafy, třízení podle klíčů, využíváme vzorce a funkce.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Prvním tabulkovým procesorem byl </a:t>
            </a:r>
            <a:r>
              <a:rPr lang="cs-CZ" sz="2200" dirty="0" err="1" smtClean="0"/>
              <a:t>VisiCalc</a:t>
            </a:r>
            <a:r>
              <a:rPr lang="cs-CZ" sz="2200" dirty="0" smtClean="0"/>
              <a:t>, </a:t>
            </a:r>
            <a:r>
              <a:rPr lang="cs-CZ" sz="2200" dirty="0" smtClean="0"/>
              <a:t>napsán                      </a:t>
            </a:r>
            <a:r>
              <a:rPr lang="cs-CZ" sz="2200" dirty="0" smtClean="0"/>
              <a:t>v r. 1979.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Dalším úspěšným tabulkovým procesorem byl Lotus 1-2-3.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V současné době je nejpoužívanějším tabulkovým kalkulátorem placený </a:t>
            </a:r>
            <a:r>
              <a:rPr lang="cs-CZ" sz="2200" b="1" dirty="0" smtClean="0"/>
              <a:t>MS Excel </a:t>
            </a:r>
            <a:r>
              <a:rPr lang="cs-CZ" sz="2200" dirty="0" smtClean="0"/>
              <a:t>(různé verze – 2000, 2003, 2007 a 2010) a neplacený </a:t>
            </a:r>
            <a:r>
              <a:rPr lang="cs-CZ" sz="2200" b="1" dirty="0" smtClean="0"/>
              <a:t>OpenOffice.org </a:t>
            </a:r>
            <a:r>
              <a:rPr lang="cs-CZ" sz="2200" b="1" dirty="0" err="1" smtClean="0"/>
              <a:t>Calc</a:t>
            </a:r>
            <a:r>
              <a:rPr lang="cs-CZ" sz="2200" dirty="0" smtClean="0"/>
              <a:t>.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200" dirty="0" smtClean="0"/>
              <a:t>V MS Excel se pracuje v tzv. </a:t>
            </a:r>
            <a:r>
              <a:rPr lang="cs-CZ" sz="2200" b="1" dirty="0" smtClean="0">
                <a:solidFill>
                  <a:schemeClr val="bg2">
                    <a:lumMod val="50000"/>
                  </a:schemeClr>
                </a:solidFill>
              </a:rPr>
              <a:t>buňkách</a:t>
            </a:r>
            <a:r>
              <a:rPr lang="cs-CZ" sz="2200" b="1" dirty="0" smtClean="0"/>
              <a:t>.</a:t>
            </a:r>
            <a:endParaRPr lang="cs-CZ" sz="22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5185196" cy="757337"/>
          </a:xfrm>
        </p:spPr>
        <p:txBody>
          <a:bodyPr/>
          <a:lstStyle/>
          <a:p>
            <a:r>
              <a:rPr lang="cs-CZ" sz="3200" dirty="0" smtClean="0"/>
              <a:t>Co uvidíme v Excelu</a:t>
            </a:r>
            <a:endParaRPr lang="cs-CZ" sz="32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802729"/>
            <a:ext cx="8118798" cy="6055271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4860032" y="266164"/>
            <a:ext cx="311290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Schéma programu MS Excel 2010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98654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Nadpis 2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024687" cy="1143000"/>
          </a:xfrm>
        </p:spPr>
        <p:txBody>
          <a:bodyPr/>
          <a:lstStyle/>
          <a:p>
            <a:r>
              <a:rPr lang="cs-CZ" dirty="0" smtClean="0"/>
              <a:t>Ovládání Excelu</a:t>
            </a:r>
          </a:p>
        </p:txBody>
      </p:sp>
      <p:sp>
        <p:nvSpPr>
          <p:cNvPr id="9220" name="Zástupný symbol pro obsah 3"/>
          <p:cNvSpPr>
            <a:spLocks noGrp="1"/>
          </p:cNvSpPr>
          <p:nvPr>
            <p:ph idx="1"/>
          </p:nvPr>
        </p:nvSpPr>
        <p:spPr>
          <a:xfrm>
            <a:off x="539552" y="1412776"/>
            <a:ext cx="8136904" cy="3508375"/>
          </a:xfrm>
        </p:spPr>
        <p:txBody>
          <a:bodyPr/>
          <a:lstStyle/>
          <a:p>
            <a:r>
              <a:rPr lang="cs-CZ" dirty="0" smtClean="0"/>
              <a:t>Základní ovládání je v podstatě stejné ve všech verzích MS Excel.</a:t>
            </a:r>
          </a:p>
          <a:p>
            <a:r>
              <a:rPr lang="cs-CZ" dirty="0" smtClean="0"/>
              <a:t>K základním technikám ovládání tabulkového procesoru patří ovládání pomocí – </a:t>
            </a:r>
            <a:r>
              <a:rPr lang="cs-CZ" b="1" dirty="0" smtClean="0"/>
              <a:t>klávesových zkratek, myši </a:t>
            </a:r>
            <a:r>
              <a:rPr lang="cs-CZ" dirty="0" smtClean="0"/>
              <a:t>a </a:t>
            </a:r>
            <a:r>
              <a:rPr lang="cs-CZ" b="1" dirty="0" smtClean="0"/>
              <a:t>kombinací dvou předchozích</a:t>
            </a:r>
            <a:r>
              <a:rPr lang="cs-CZ" dirty="0" smtClean="0"/>
              <a:t>.</a:t>
            </a:r>
          </a:p>
          <a:p>
            <a:r>
              <a:rPr lang="cs-CZ" dirty="0" smtClean="0"/>
              <a:t>Hlavní pomůckou pro organizaci uživatelského prostředí je tzv. </a:t>
            </a:r>
            <a:r>
              <a:rPr lang="cs-CZ" b="1" dirty="0" smtClean="0"/>
              <a:t>pás karet</a:t>
            </a:r>
            <a:r>
              <a:rPr lang="cs-CZ" dirty="0" smtClean="0"/>
              <a:t>.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434" y="4365104"/>
            <a:ext cx="8815814" cy="1738153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683568" y="6103257"/>
            <a:ext cx="39604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2 – Pás karet MS Excel 2010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504" y="116632"/>
            <a:ext cx="5718817" cy="6518907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64088" y="548680"/>
            <a:ext cx="3600400" cy="594320"/>
          </a:xfrm>
        </p:spPr>
        <p:txBody>
          <a:bodyPr/>
          <a:lstStyle/>
          <a:p>
            <a:r>
              <a:rPr lang="cs-CZ" dirty="0" smtClean="0"/>
              <a:t>Karta </a:t>
            </a:r>
            <a:r>
              <a:rPr lang="cs-CZ" b="1" dirty="0" smtClean="0"/>
              <a:t>Soubor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6306740"/>
            <a:ext cx="24482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3 – Karta Soubor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868144" y="112474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68144" y="1309410"/>
            <a:ext cx="2736304" cy="44935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Karta Soubor je pro nás, uživatele nejdůležitější.</a:t>
            </a:r>
          </a:p>
          <a:p>
            <a:pPr algn="ctr"/>
            <a:endParaRPr lang="cs-CZ" dirty="0" smtClean="0"/>
          </a:p>
          <a:p>
            <a:pPr algn="ctr"/>
            <a:endParaRPr lang="cs-CZ" sz="80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  <a:p>
            <a:pPr algn="ctr"/>
            <a:r>
              <a:rPr lang="cs-CZ" sz="8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</a:p>
          <a:p>
            <a:endParaRPr lang="cs-CZ" dirty="0"/>
          </a:p>
          <a:p>
            <a:pPr algn="ctr"/>
            <a:r>
              <a:rPr lang="cs-CZ" dirty="0" smtClean="0"/>
              <a:t>Dokážete říct, k čemu slouží jednotlivé položky?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37541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3673027" cy="757337"/>
          </a:xfrm>
        </p:spPr>
        <p:txBody>
          <a:bodyPr/>
          <a:lstStyle/>
          <a:p>
            <a:r>
              <a:rPr lang="cs-CZ" dirty="0" smtClean="0"/>
              <a:t>Rychlý přístup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852936"/>
            <a:ext cx="7992888" cy="3508375"/>
          </a:xfrm>
        </p:spPr>
        <p:txBody>
          <a:bodyPr/>
          <a:lstStyle/>
          <a:p>
            <a:r>
              <a:rPr lang="cs-CZ" dirty="0" smtClean="0"/>
              <a:t>Panel nástrojů </a:t>
            </a:r>
            <a:r>
              <a:rPr lang="cs-CZ" b="1" dirty="0" smtClean="0"/>
              <a:t>Rychlý přístup</a:t>
            </a:r>
            <a:r>
              <a:rPr lang="cs-CZ" dirty="0" smtClean="0"/>
              <a:t> nám usnadňuje práci s MS Excel. Vyskytují se v něm 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nejčastěji používané funkce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cs-CZ" dirty="0" smtClean="0"/>
              <a:t>programu.</a:t>
            </a:r>
          </a:p>
          <a:p>
            <a:r>
              <a:rPr lang="cs-CZ" dirty="0" smtClean="0"/>
              <a:t>Tuto nabídku můžeme </a:t>
            </a:r>
            <a:r>
              <a:rPr lang="cs-CZ" b="1" dirty="0" smtClean="0"/>
              <a:t>upravit podle vlastních potřeb</a:t>
            </a:r>
            <a:r>
              <a:rPr lang="cs-CZ" dirty="0"/>
              <a:t> </a:t>
            </a:r>
            <a:r>
              <a:rPr lang="cs-CZ" dirty="0" smtClean="0"/>
              <a:t>pomocí této šipky:</a:t>
            </a:r>
          </a:p>
          <a:p>
            <a:r>
              <a:rPr lang="cs-CZ" dirty="0" smtClean="0"/>
              <a:t>Můžeme přidávat funkce </a:t>
            </a:r>
            <a:r>
              <a:rPr lang="cs-CZ" dirty="0" smtClean="0"/>
              <a:t>                         </a:t>
            </a:r>
          </a:p>
          <a:p>
            <a:pPr>
              <a:buNone/>
            </a:pPr>
            <a:r>
              <a:rPr lang="cs-CZ" dirty="0" smtClean="0"/>
              <a:t>    z běžné </a:t>
            </a:r>
            <a:r>
              <a:rPr lang="cs-CZ" dirty="0" smtClean="0"/>
              <a:t>nabídky, ale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</a:t>
            </a:r>
            <a:r>
              <a:rPr lang="cs-CZ" dirty="0" smtClean="0"/>
              <a:t>i </a:t>
            </a:r>
            <a:r>
              <a:rPr lang="cs-CZ" dirty="0" smtClean="0"/>
              <a:t>z </a:t>
            </a:r>
            <a:r>
              <a:rPr lang="cs-CZ" dirty="0" smtClean="0"/>
              <a:t>nabídky </a:t>
            </a:r>
            <a:r>
              <a:rPr lang="cs-CZ" b="1" dirty="0" smtClean="0"/>
              <a:t>Další příkazy.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8893" y="1087495"/>
            <a:ext cx="8622197" cy="1693433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48064" y="4534098"/>
            <a:ext cx="2933692" cy="1919238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7" name="TextovéPole 6"/>
          <p:cNvSpPr txBox="1"/>
          <p:nvPr/>
        </p:nvSpPr>
        <p:spPr>
          <a:xfrm>
            <a:off x="6012160" y="810495"/>
            <a:ext cx="279893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4 – Panel nástrojů Rychlý přístup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6530860"/>
            <a:ext cx="38519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 5 – Přizpůsobení panelu nástrojů Rychlý přístup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566876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5688632" cy="1143000"/>
          </a:xfrm>
        </p:spPr>
        <p:txBody>
          <a:bodyPr/>
          <a:lstStyle/>
          <a:p>
            <a:r>
              <a:rPr lang="cs-CZ" dirty="0" smtClean="0"/>
              <a:t>Přidávání </a:t>
            </a:r>
            <a:r>
              <a:rPr lang="cs-CZ" dirty="0" smtClean="0"/>
              <a:t>                    do </a:t>
            </a:r>
            <a:r>
              <a:rPr lang="cs-CZ" dirty="0" smtClean="0"/>
              <a:t>Rychlého přístupu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04" y="1772816"/>
            <a:ext cx="6276975" cy="4886325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298679" y="404664"/>
            <a:ext cx="2458699" cy="3508375"/>
          </a:xfr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6298679" y="3861048"/>
            <a:ext cx="294939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 – Přizpůsobení Rychlého přístupu</a:t>
            </a:r>
            <a:endParaRPr lang="cs-CZ" sz="1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504" y="6581001"/>
            <a:ext cx="404264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 – Nastavení jednotlivých funkcí Rychlého přístupu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414575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2520900" cy="829344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CVIČENÍ</a:t>
            </a:r>
            <a:endParaRPr lang="cs-CZ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412776"/>
            <a:ext cx="6777037" cy="4680520"/>
          </a:xfrm>
        </p:spPr>
        <p:txBody>
          <a:bodyPr/>
          <a:lstStyle/>
          <a:p>
            <a:r>
              <a:rPr lang="cs-CZ" dirty="0" smtClean="0"/>
              <a:t>V šablonách MS Excel vyhledejte šablonu s názvem </a:t>
            </a:r>
            <a:r>
              <a:rPr lang="cs-CZ" b="1" dirty="0" smtClean="0"/>
              <a:t>Týdenní rozpis jídel</a:t>
            </a:r>
            <a:r>
              <a:rPr lang="cs-CZ" dirty="0" smtClean="0"/>
              <a:t> a otevřete ji.</a:t>
            </a:r>
          </a:p>
          <a:p>
            <a:endParaRPr lang="cs-CZ" dirty="0"/>
          </a:p>
          <a:p>
            <a:pPr marL="69850" indent="0">
              <a:buNone/>
            </a:pPr>
            <a:r>
              <a:rPr lang="cs-CZ" dirty="0" smtClean="0"/>
              <a:t>   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HOTOVO??</a:t>
            </a:r>
          </a:p>
          <a:p>
            <a:pPr marL="69850" indent="0">
              <a:buNone/>
            </a:pPr>
            <a:endParaRPr lang="cs-CZ" dirty="0" smtClean="0"/>
          </a:p>
          <a:p>
            <a:r>
              <a:rPr lang="cs-CZ" dirty="0" smtClean="0"/>
              <a:t>Nyní přidejte do panelu nástrojů Rychlý přístup ikony pro funkce:</a:t>
            </a:r>
          </a:p>
          <a:p>
            <a:pPr lvl="2"/>
            <a:r>
              <a:rPr lang="cs-CZ" dirty="0" smtClean="0"/>
              <a:t>Nastavit oblast tisku.</a:t>
            </a:r>
          </a:p>
          <a:p>
            <a:pPr lvl="2"/>
            <a:r>
              <a:rPr lang="cs-CZ" dirty="0" smtClean="0"/>
              <a:t>Pravopis.</a:t>
            </a:r>
          </a:p>
          <a:p>
            <a:pPr lvl="2"/>
            <a:r>
              <a:rPr lang="cs-CZ" dirty="0" smtClean="0"/>
              <a:t>Uložit jako…</a:t>
            </a:r>
          </a:p>
          <a:p>
            <a:pPr lvl="2"/>
            <a:r>
              <a:rPr lang="cs-CZ" dirty="0" smtClean="0"/>
              <a:t>Vložit řádky listu.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42947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DOBRÁ PRÁCE!!!</a:t>
            </a:r>
            <a:endParaRPr lang="cs-CZ" sz="6000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2896"/>
            <a:ext cx="5067301" cy="3086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7045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r>
              <a:rPr lang="cs-CZ" dirty="0" smtClean="0">
                <a:latin typeface="Franklin Gothic Book" pitchFamily="34" charset="0"/>
              </a:rPr>
              <a:t>Obr. 1 – Archiv autora, IKT8.</a:t>
            </a:r>
          </a:p>
          <a:p>
            <a:pPr eaLnBrk="1" hangingPunct="1"/>
            <a:r>
              <a:rPr lang="cs-CZ" dirty="0" smtClean="0">
                <a:latin typeface="Franklin Gothic Book" pitchFamily="34" charset="0"/>
              </a:rPr>
              <a:t>Obr. 2 – Archiv autora, IKT1.</a:t>
            </a:r>
          </a:p>
          <a:p>
            <a:pPr eaLnBrk="1" hangingPunct="1"/>
            <a:r>
              <a:rPr lang="cs-CZ" dirty="0" smtClean="0">
                <a:latin typeface="Franklin Gothic Book" pitchFamily="34" charset="0"/>
              </a:rPr>
              <a:t>Obr. 3 – Archiv autora, IKT2.</a:t>
            </a:r>
          </a:p>
          <a:p>
            <a:pPr eaLnBrk="1" hangingPunct="1"/>
            <a:r>
              <a:rPr lang="cs-CZ" dirty="0" smtClean="0">
                <a:latin typeface="Franklin Gothic Book" pitchFamily="34" charset="0"/>
              </a:rPr>
              <a:t>Obr. 4 – Archiv autora, IKT5.</a:t>
            </a:r>
          </a:p>
          <a:p>
            <a:pPr eaLnBrk="1" hangingPunct="1"/>
            <a:r>
              <a:rPr lang="cs-CZ" dirty="0" smtClean="0">
                <a:latin typeface="Franklin Gothic Book" pitchFamily="34" charset="0"/>
              </a:rPr>
              <a:t>Obr. 5 – Archiv autora, IKT4.</a:t>
            </a:r>
          </a:p>
          <a:p>
            <a:pPr eaLnBrk="1" hangingPunct="1"/>
            <a:r>
              <a:rPr lang="cs-CZ" dirty="0" smtClean="0">
                <a:latin typeface="Franklin Gothic Book" pitchFamily="34" charset="0"/>
              </a:rPr>
              <a:t>Obr. 6 – Archiv autora, IKT6.</a:t>
            </a:r>
          </a:p>
          <a:p>
            <a:pPr eaLnBrk="1" hangingPunct="1"/>
            <a:r>
              <a:rPr lang="cs-CZ" dirty="0" smtClean="0">
                <a:latin typeface="Franklin Gothic Book" pitchFamily="34" charset="0"/>
              </a:rPr>
              <a:t>Obr. 7 – Archiv autora, IKT7.</a:t>
            </a:r>
          </a:p>
          <a:p>
            <a:pPr eaLnBrk="1" hangingPunct="1"/>
            <a:r>
              <a:rPr lang="cs-CZ"/>
              <a:t>Kliparty pocházejí z archivů MS Office. </a:t>
            </a: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456</TotalTime>
  <Words>520</Words>
  <Application>Microsoft Office PowerPoint</Application>
  <PresentationFormat>Předvádění na obrazovce (4:3)</PresentationFormat>
  <Paragraphs>81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Snímek 1</vt:lpstr>
      <vt:lpstr>Výukový materiál</vt:lpstr>
      <vt:lpstr>Snímek 3</vt:lpstr>
      <vt:lpstr>Tabulkový procesor</vt:lpstr>
      <vt:lpstr>Co uvidíme v Excelu</vt:lpstr>
      <vt:lpstr>Ovládání Excelu</vt:lpstr>
      <vt:lpstr>Karta Soubor</vt:lpstr>
      <vt:lpstr>Rychlý přístup</vt:lpstr>
      <vt:lpstr>Přidávání                     do Rychlého přístupu</vt:lpstr>
      <vt:lpstr>CVIČENÍ</vt:lpstr>
      <vt:lpstr>DOBRÁ PRÁCE!!!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Dum</cp:lastModifiedBy>
  <cp:revision>53</cp:revision>
  <dcterms:created xsi:type="dcterms:W3CDTF">2011-04-17T19:50:20Z</dcterms:created>
  <dcterms:modified xsi:type="dcterms:W3CDTF">2013-01-10T19:24:37Z</dcterms:modified>
</cp:coreProperties>
</file>