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4"/>
  </p:notesMasterIdLst>
  <p:sldIdLst>
    <p:sldId id="289" r:id="rId2"/>
    <p:sldId id="290" r:id="rId3"/>
    <p:sldId id="299" r:id="rId4"/>
    <p:sldId id="291" r:id="rId5"/>
    <p:sldId id="292" r:id="rId6"/>
    <p:sldId id="293" r:id="rId7"/>
    <p:sldId id="294" r:id="rId8"/>
    <p:sldId id="295" r:id="rId9"/>
    <p:sldId id="296" r:id="rId10"/>
    <p:sldId id="297" r:id="rId11"/>
    <p:sldId id="298" r:id="rId12"/>
    <p:sldId id="28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00"/>
    <a:srgbClr val="99FF33"/>
    <a:srgbClr val="FF66FF"/>
    <a:srgbClr val="FF66CC"/>
    <a:srgbClr val="FF33CC"/>
    <a:srgbClr val="D3B857"/>
    <a:srgbClr val="FF6699"/>
    <a:srgbClr val="FFFF66"/>
    <a:srgbClr val="4CDEF2"/>
    <a:srgbClr val="10C7E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10" autoAdjust="0"/>
  </p:normalViewPr>
  <p:slideViewPr>
    <p:cSldViewPr>
      <p:cViewPr>
        <p:scale>
          <a:sx n="91" d="100"/>
          <a:sy n="91" d="100"/>
        </p:scale>
        <p:origin x="-786" y="79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18A3E9-25C1-498A-8E51-4FEF8159FF2C}" type="datetimeFigureOut">
              <a:rPr lang="cs-CZ" smtClean="0"/>
              <a:pPr/>
              <a:t>7.1.2013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FC6EBE8-6D38-4A62-BB11-0762BD97FCB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93313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" name="Rounded Rectangle 7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7.1.2013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/>
          <p:nvPr/>
        </p:nvSpPr>
        <p:spPr>
          <a:xfrm>
            <a:off x="345440" y="2942602"/>
            <a:ext cx="7147931" cy="246380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572652" y="2944634"/>
            <a:ext cx="1190348" cy="2459736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>
            <a:off x="7712714" y="3136658"/>
            <a:ext cx="910224" cy="2075688"/>
          </a:xfrm>
          <a:prstGeom prst="rect">
            <a:avLst/>
          </a:prstGeom>
          <a:solidFill>
            <a:schemeClr val="accent3">
              <a:alpha val="70000"/>
            </a:schemeClr>
          </a:solidFill>
          <a:ln w="63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>
            <a:off x="445483" y="3055621"/>
            <a:ext cx="6947845" cy="2245359"/>
          </a:xfrm>
          <a:prstGeom prst="rect">
            <a:avLst/>
          </a:prstGeom>
          <a:solidFill>
            <a:srgbClr val="FFFFFF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786826" y="4625268"/>
            <a:ext cx="762000" cy="457200"/>
          </a:xfrm>
        </p:spPr>
        <p:txBody>
          <a:bodyPr/>
          <a:lstStyle>
            <a:lvl1pPr algn="ctr">
              <a:defRPr sz="28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Rectangle 10"/>
          <p:cNvSpPr/>
          <p:nvPr/>
        </p:nvSpPr>
        <p:spPr>
          <a:xfrm>
            <a:off x="541822" y="4559276"/>
            <a:ext cx="6755166" cy="664367"/>
          </a:xfrm>
          <a:prstGeom prst="rect">
            <a:avLst/>
          </a:prstGeom>
          <a:solidFill>
            <a:schemeClr val="accent1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538971" y="3139440"/>
            <a:ext cx="6760868" cy="2077720"/>
          </a:xfrm>
          <a:prstGeom prst="rect">
            <a:avLst/>
          </a:prstGeom>
          <a:noFill/>
          <a:ln w="6350" cmpd="dbl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2805" y="4648200"/>
            <a:ext cx="6553200" cy="457200"/>
          </a:xfrm>
        </p:spPr>
        <p:txBody>
          <a:bodyPr>
            <a:normAutofit/>
          </a:bodyPr>
          <a:lstStyle>
            <a:lvl1pPr marL="0" indent="0" algn="ctr">
              <a:buNone/>
              <a:defRPr sz="1800" cap="all" spc="300" baseline="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4705" y="3227033"/>
            <a:ext cx="6629400" cy="1219201"/>
          </a:xfrm>
        </p:spPr>
        <p:txBody>
          <a:bodyPr anchor="b" anchorCtr="0">
            <a:noAutofit/>
          </a:bodyPr>
          <a:lstStyle>
            <a:lvl1pPr>
              <a:defRPr sz="40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7.1.2013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" name="Rounded Rectangle 7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7.1.2013</a:t>
            </a:fld>
            <a:endParaRPr lang="cs-CZ"/>
          </a:p>
        </p:txBody>
      </p:sp>
      <p:sp>
        <p:nvSpPr>
          <p:cNvPr id="13" name="Rectangle 12"/>
          <p:cNvSpPr/>
          <p:nvPr/>
        </p:nvSpPr>
        <p:spPr>
          <a:xfrm>
            <a:off x="451976" y="2946400"/>
            <a:ext cx="8265160" cy="246380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567656" y="3048000"/>
            <a:ext cx="8033800" cy="2245359"/>
          </a:xfrm>
          <a:prstGeom prst="rect">
            <a:avLst/>
          </a:prstGeom>
          <a:solidFill>
            <a:srgbClr val="FFFFFF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36456" y="3200399"/>
            <a:ext cx="7696200" cy="1295401"/>
          </a:xfrm>
        </p:spPr>
        <p:txBody>
          <a:bodyPr anchor="b" anchorCtr="0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lang="en-US" sz="4000" kern="1200" cap="all" baseline="0" dirty="0">
                <a:solidFill>
                  <a:schemeClr val="accent1">
                    <a:lumMod val="50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5" name="Rectangle 14"/>
          <p:cNvSpPr/>
          <p:nvPr/>
        </p:nvSpPr>
        <p:spPr>
          <a:xfrm>
            <a:off x="675496" y="4541520"/>
            <a:ext cx="7818120" cy="664367"/>
          </a:xfrm>
          <a:prstGeom prst="rect">
            <a:avLst/>
          </a:prstGeom>
          <a:solidFill>
            <a:schemeClr val="accent1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36456" y="4607510"/>
            <a:ext cx="7696200" cy="523783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 cap="all" spc="250" baseline="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4" name="Rectangle 13"/>
          <p:cNvSpPr/>
          <p:nvPr/>
        </p:nvSpPr>
        <p:spPr>
          <a:xfrm>
            <a:off x="675757" y="3124200"/>
            <a:ext cx="7817599" cy="2077720"/>
          </a:xfrm>
          <a:prstGeom prst="rect">
            <a:avLst/>
          </a:prstGeom>
          <a:noFill/>
          <a:ln w="6350" cmpd="dbl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6128" y="408372"/>
            <a:ext cx="8260672" cy="103942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26128" y="1719071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19071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7.1.2013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6128" y="408372"/>
            <a:ext cx="8260672" cy="1039427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26128" y="1722438"/>
            <a:ext cx="4040188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6128" y="2438400"/>
            <a:ext cx="4040188" cy="368776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722438"/>
            <a:ext cx="4041775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38400"/>
            <a:ext cx="4041775" cy="368776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7.1.2013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7.1.2013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ounded Rectangle 10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7.1.2013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ounded Rectangle 11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6200" y="685800"/>
            <a:ext cx="4572000" cy="52578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7.1.2013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560034" y="1505712"/>
            <a:ext cx="2716566" cy="3523488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676690" y="1642472"/>
            <a:ext cx="2483254" cy="3234328"/>
          </a:xfrm>
          <a:prstGeom prst="rect">
            <a:avLst/>
          </a:prstGeom>
          <a:solidFill>
            <a:srgbClr val="FFFFFF"/>
          </a:solidFill>
          <a:ln w="6350" cmpd="dbl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9000" y="2971800"/>
            <a:ext cx="2298634" cy="1752600"/>
          </a:xfrm>
        </p:spPr>
        <p:txBody>
          <a:bodyPr/>
          <a:lstStyle>
            <a:lvl1pPr marL="0" indent="0">
              <a:spcBef>
                <a:spcPts val="400"/>
              </a:spcBef>
              <a:buNone/>
              <a:defRPr sz="140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9000" y="1734312"/>
            <a:ext cx="2298634" cy="1191620"/>
          </a:xfrm>
        </p:spPr>
        <p:txBody>
          <a:bodyPr anchor="b">
            <a:normAutofit/>
          </a:bodyPr>
          <a:lstStyle>
            <a:lvl1pPr algn="l">
              <a:defRPr sz="2000" b="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" name="Rounded Rectangle 8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685800" y="621437"/>
            <a:ext cx="7772400" cy="4331564"/>
          </a:xfrm>
          <a:solidFill>
            <a:schemeClr val="bg2"/>
          </a:solidFill>
          <a:ln>
            <a:noFill/>
          </a:ln>
          <a:effectLst>
            <a:softEdge rad="12700"/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7.1.2013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Rectangle 9"/>
          <p:cNvSpPr/>
          <p:nvPr/>
        </p:nvSpPr>
        <p:spPr>
          <a:xfrm>
            <a:off x="685800" y="4953000"/>
            <a:ext cx="7772400" cy="137160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61999" y="5029200"/>
            <a:ext cx="7600765" cy="1202924"/>
          </a:xfrm>
          <a:prstGeom prst="rect">
            <a:avLst/>
          </a:prstGeom>
          <a:solidFill>
            <a:srgbClr val="FFFFFF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3" name="Rectangle 12"/>
          <p:cNvSpPr/>
          <p:nvPr/>
        </p:nvSpPr>
        <p:spPr>
          <a:xfrm>
            <a:off x="914400" y="5638800"/>
            <a:ext cx="7328514" cy="451696"/>
          </a:xfrm>
          <a:prstGeom prst="rect">
            <a:avLst/>
          </a:prstGeom>
          <a:solidFill>
            <a:schemeClr val="accent1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605589" y="5074920"/>
            <a:ext cx="7946136" cy="1097280"/>
          </a:xfrm>
          <a:prstGeom prst="rect">
            <a:avLst/>
          </a:prstGeom>
          <a:noFill/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56289" y="5656556"/>
            <a:ext cx="7244736" cy="401715"/>
          </a:xfrm>
        </p:spPr>
        <p:txBody>
          <a:bodyPr anchor="ctr">
            <a:normAutofit/>
          </a:bodyPr>
          <a:lstStyle>
            <a:lvl1pPr marL="0" indent="0" algn="ctr">
              <a:buNone/>
              <a:defRPr sz="1500" cap="all" spc="250" baseline="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105400"/>
            <a:ext cx="7328514" cy="523043"/>
          </a:xfrm>
        </p:spPr>
        <p:txBody>
          <a:bodyPr anchor="ctr" anchorCtr="0"/>
          <a:lstStyle>
            <a:lvl1pPr algn="ctr">
              <a:defRPr sz="2000" b="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7.1.2013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6861702" y="228600"/>
            <a:ext cx="1859280" cy="6122634"/>
          </a:xfrm>
          <a:prstGeom prst="rect">
            <a:avLst/>
          </a:prstGeom>
          <a:solidFill>
            <a:srgbClr val="FFFFFF">
              <a:alpha val="85000"/>
            </a:srgb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6955225" y="351409"/>
            <a:ext cx="1672235" cy="5877017"/>
          </a:xfrm>
          <a:prstGeom prst="rect">
            <a:avLst/>
          </a:prstGeom>
          <a:solidFill>
            <a:srgbClr val="FFFFFF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48577" y="395427"/>
            <a:ext cx="1485531" cy="5788981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80999"/>
            <a:ext cx="6172200" cy="5791201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7.1.2013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7" name="Rounded Rectangle 6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52600"/>
            <a:ext cx="8229600" cy="43735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C339AA9C-FDE1-470C-ACB6-A36FB9AF63FE}" type="datetimeFigureOut">
              <a:rPr lang="cs-CZ" smtClean="0"/>
              <a:pPr/>
              <a:t>7.1.2013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Rectangle 8"/>
          <p:cNvSpPr/>
          <p:nvPr/>
        </p:nvSpPr>
        <p:spPr>
          <a:xfrm>
            <a:off x="274320" y="278166"/>
            <a:ext cx="8595360" cy="132588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372863" y="372862"/>
            <a:ext cx="8380520" cy="1118587"/>
          </a:xfrm>
          <a:prstGeom prst="rect">
            <a:avLst/>
          </a:prstGeom>
          <a:solidFill>
            <a:srgbClr val="FFFFFF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26128" y="408372"/>
            <a:ext cx="8260672" cy="103942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wipe dir="d"/>
    <p:sndAc>
      <p:stSnd>
        <p:snd r:embed="rId13" name="chimes.wav"/>
      </p:stSnd>
    </p:sndAc>
  </p:transition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3500" kern="1200" cap="all" baseline="0">
          <a:solidFill>
            <a:schemeClr val="accent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19456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547664" y="2132856"/>
          <a:ext cx="6264696" cy="1738514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6053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1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27784" y="548680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1187624" y="4509120"/>
            <a:ext cx="712879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Název DUM:  </a:t>
            </a:r>
            <a:r>
              <a:rPr lang="cs-CZ" dirty="0" smtClean="0"/>
              <a:t>VY_32_INOVACE_VIII_2_13: Příslovce</a:t>
            </a:r>
          </a:p>
          <a:p>
            <a:endParaRPr lang="cs-CZ" b="1" dirty="0" smtClean="0"/>
          </a:p>
          <a:p>
            <a:r>
              <a:rPr lang="cs-CZ" b="1" dirty="0" smtClean="0"/>
              <a:t>Šablona číslo: </a:t>
            </a:r>
            <a:r>
              <a:rPr lang="cs-CZ" smtClean="0"/>
              <a:t>VIII</a:t>
            </a:r>
            <a:r>
              <a:rPr lang="cs-CZ" b="1" smtClean="0"/>
              <a:t>     </a:t>
            </a:r>
            <a:r>
              <a:rPr lang="cs-CZ" b="1" smtClean="0"/>
              <a:t> </a:t>
            </a:r>
            <a:r>
              <a:rPr lang="cs-CZ" b="1" dirty="0" smtClean="0"/>
              <a:t>Sada číslo: </a:t>
            </a:r>
            <a:r>
              <a:rPr lang="cs-CZ" smtClean="0"/>
              <a:t>2</a:t>
            </a:r>
            <a:r>
              <a:rPr lang="cs-CZ" b="1" smtClean="0"/>
              <a:t>     </a:t>
            </a:r>
            <a:r>
              <a:rPr lang="cs-CZ" b="1" smtClean="0"/>
              <a:t>Pořadové </a:t>
            </a:r>
            <a:r>
              <a:rPr lang="cs-CZ" b="1" dirty="0" smtClean="0"/>
              <a:t>číslo DUM: </a:t>
            </a:r>
            <a:r>
              <a:rPr lang="cs-CZ" dirty="0" smtClean="0"/>
              <a:t>13</a:t>
            </a:r>
            <a:r>
              <a:rPr lang="cs-CZ" b="1" dirty="0" smtClean="0"/>
              <a:t>  </a:t>
            </a:r>
            <a:endParaRPr lang="cs-CZ" dirty="0" smtClean="0"/>
          </a:p>
          <a:p>
            <a:endParaRPr lang="cs-CZ" b="1" dirty="0" smtClean="0"/>
          </a:p>
          <a:p>
            <a:r>
              <a:rPr lang="cs-CZ" b="1" dirty="0" smtClean="0"/>
              <a:t>Autor: </a:t>
            </a:r>
            <a:r>
              <a:rPr lang="cs-CZ" dirty="0" smtClean="0"/>
              <a:t>Mgr. Martin Beneš</a:t>
            </a:r>
            <a:endParaRPr lang="cs-CZ" dirty="0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27584" y="764704"/>
            <a:ext cx="7272808" cy="701730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Anotace:</a:t>
            </a:r>
            <a:r>
              <a:rPr lang="cs-CZ" dirty="0" smtClean="0"/>
              <a:t> zopakování a upevnění učiva o příslovcích a příslovečných spřežkách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Očekávaný výstup</a:t>
            </a:r>
            <a:r>
              <a:rPr lang="cs-CZ" sz="1600" b="1" dirty="0" smtClean="0"/>
              <a:t>: </a:t>
            </a:r>
            <a:r>
              <a:rPr lang="cs-CZ" dirty="0" smtClean="0"/>
              <a:t>žáci poznají příslovce a umí ho vytvořit a vhodně použít ve větě</a:t>
            </a:r>
            <a:endParaRPr lang="cs-CZ" sz="1600" dirty="0" smtClean="0"/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Druh učebního materiálu:</a:t>
            </a:r>
            <a:r>
              <a:rPr lang="cs-CZ" dirty="0" smtClean="0"/>
              <a:t> prezentace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Typická věková skupina: </a:t>
            </a:r>
            <a:r>
              <a:rPr lang="cs-CZ" dirty="0" smtClean="0"/>
              <a:t>12 – 13 let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Klíčová slova: </a:t>
            </a:r>
            <a:r>
              <a:rPr lang="cs-CZ" dirty="0" smtClean="0"/>
              <a:t>příslovce, příslovečné spřežky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Pomůcky a materiál:</a:t>
            </a:r>
            <a:r>
              <a:rPr lang="cs-CZ" dirty="0" smtClean="0"/>
              <a:t> interaktivní tabule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Potřebný čas pro výuku DUM:</a:t>
            </a:r>
            <a:r>
              <a:rPr lang="cs-CZ" dirty="0" smtClean="0"/>
              <a:t> 30 – 35 minut</a:t>
            </a:r>
            <a:endParaRPr lang="cs-CZ" b="1" dirty="0" smtClean="0"/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Metodické zhodnocení a popis práce s digitálním učebním materiálem:</a:t>
            </a:r>
          </a:p>
          <a:p>
            <a:r>
              <a:rPr lang="cs-CZ" dirty="0" smtClean="0"/>
              <a:t>Žáci určují příslovce, zopakují si jednotlivé druhy příslovcí,</a:t>
            </a:r>
            <a:r>
              <a:rPr lang="cs-CZ" b="1" dirty="0" smtClean="0"/>
              <a:t> </a:t>
            </a:r>
            <a:r>
              <a:rPr lang="cs-CZ" dirty="0" smtClean="0"/>
              <a:t>seznámí se s tvořením a pravopisem příslovcí a příslovečných spřežek. Nakonec společně vypracují opakovací cvičení. </a:t>
            </a:r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r>
              <a:rPr lang="cs-CZ" b="1" dirty="0" smtClean="0"/>
              <a:t> </a:t>
            </a:r>
            <a:endParaRPr lang="cs-CZ" dirty="0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348941" y="2852936"/>
            <a:ext cx="3858749" cy="923330"/>
          </a:xfrm>
          <a:prstGeom prst="rect">
            <a:avLst/>
          </a:prstGeom>
          <a:blipFill>
            <a:blip r:embed="rId2"/>
            <a:tile tx="0" ty="0" sx="100000" sy="100000" flip="none" algn="tl"/>
          </a:blipFill>
          <a:ln w="5715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PŘÍSLOVCE</a:t>
            </a:r>
            <a:endParaRPr lang="cs-CZ" sz="5400" b="1" dirty="0"/>
          </a:p>
        </p:txBody>
      </p:sp>
    </p:spTree>
    <p:extLst>
      <p:ext uri="{BB962C8B-B14F-4D97-AF65-F5344CB8AC3E}">
        <p14:creationId xmlns:p14="http://schemas.microsoft.com/office/powerpoint/2010/main" val="1819951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38100"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/>
              <a:t>Pro chytré hlavy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52601"/>
            <a:ext cx="8229600" cy="3260576"/>
          </a:xfrm>
          <a:ln w="28575">
            <a:solidFill>
              <a:schemeClr val="tx1"/>
            </a:solidFill>
          </a:ln>
        </p:spPr>
        <p:txBody>
          <a:bodyPr/>
          <a:lstStyle/>
          <a:p>
            <a:r>
              <a:rPr lang="cs-CZ" b="1" dirty="0" smtClean="0"/>
              <a:t>Najdi a podtrhni příslovce:</a:t>
            </a:r>
          </a:p>
          <a:p>
            <a:pPr marL="114300" indent="0">
              <a:buNone/>
            </a:pPr>
            <a:r>
              <a:rPr lang="cs-CZ" sz="3200" dirty="0" smtClean="0"/>
              <a:t>Ráno jsem odhodlaně vyšel do husté mlhy. Zahnul jsem doprava a mlčky stoupal vzhůru kolem horských chalup. Na vrchol jsem dorazil zcela vyčerpán až po desáté hodině.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827584" y="5252650"/>
            <a:ext cx="7528023" cy="400110"/>
          </a:xfrm>
          <a:prstGeom prst="rect">
            <a:avLst/>
          </a:prstGeom>
          <a:solidFill>
            <a:srgbClr val="FFFF00"/>
          </a:solidFill>
          <a:ln w="285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smtClean="0"/>
              <a:t>Co vyjadřují příslovce? Jakou funkci mají příslovce ve větě?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427106" y="6089028"/>
            <a:ext cx="6328977" cy="400110"/>
          </a:xfrm>
          <a:prstGeom prst="rect">
            <a:avLst/>
          </a:prstGeom>
          <a:solidFill>
            <a:srgbClr val="92D050"/>
          </a:solidFill>
          <a:ln w="285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smtClean="0"/>
              <a:t>Označují místo, čas, způsob = různé okolnosti dějů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40373872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4800" dirty="0" err="1" smtClean="0"/>
              <a:t>PŘÍslovce</a:t>
            </a: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772816"/>
            <a:ext cx="8363272" cy="4844752"/>
          </a:xfrm>
          <a:ln w="28575">
            <a:solidFill>
              <a:schemeClr val="tx1"/>
            </a:solidFill>
          </a:ln>
        </p:spPr>
        <p:txBody>
          <a:bodyPr>
            <a:noAutofit/>
          </a:bodyPr>
          <a:lstStyle/>
          <a:p>
            <a:r>
              <a:rPr lang="cs-CZ" sz="2800" b="1" dirty="0" smtClean="0"/>
              <a:t>= slova neohebná</a:t>
            </a:r>
          </a:p>
          <a:p>
            <a:r>
              <a:rPr lang="cs-CZ" sz="2800" b="1" dirty="0" smtClean="0"/>
              <a:t>= vyjadřují různé okolnosti dějů:</a:t>
            </a:r>
          </a:p>
          <a:p>
            <a:pPr marL="571500" indent="-457200">
              <a:buFont typeface="+mj-lt"/>
              <a:buAutoNum type="alphaLcParenR"/>
            </a:pPr>
            <a:r>
              <a:rPr lang="cs-CZ" sz="2800" b="1" dirty="0"/>
              <a:t>m</a:t>
            </a:r>
            <a:r>
              <a:rPr lang="cs-CZ" sz="2800" b="1" dirty="0" smtClean="0"/>
              <a:t>ísto</a:t>
            </a:r>
            <a:r>
              <a:rPr lang="cs-CZ" sz="2800" dirty="0" smtClean="0"/>
              <a:t> (tady, dole, doma)</a:t>
            </a:r>
          </a:p>
          <a:p>
            <a:pPr marL="571500" indent="-457200">
              <a:buFont typeface="+mj-lt"/>
              <a:buAutoNum type="alphaLcParenR"/>
            </a:pPr>
            <a:r>
              <a:rPr lang="cs-CZ" sz="2800" b="1" dirty="0"/>
              <a:t>č</a:t>
            </a:r>
            <a:r>
              <a:rPr lang="cs-CZ" sz="2800" b="1" dirty="0" smtClean="0"/>
              <a:t>as</a:t>
            </a:r>
            <a:r>
              <a:rPr lang="cs-CZ" sz="2800" dirty="0" smtClean="0"/>
              <a:t> (brzy, zrána, hned)</a:t>
            </a:r>
          </a:p>
          <a:p>
            <a:pPr marL="571500" indent="-457200">
              <a:buFont typeface="+mj-lt"/>
              <a:buAutoNum type="alphaLcParenR"/>
            </a:pPr>
            <a:r>
              <a:rPr lang="cs-CZ" sz="2800" b="1" dirty="0"/>
              <a:t>z</a:t>
            </a:r>
            <a:r>
              <a:rPr lang="cs-CZ" sz="2800" b="1" dirty="0" smtClean="0"/>
              <a:t>působ</a:t>
            </a:r>
            <a:r>
              <a:rPr lang="cs-CZ" sz="2800" dirty="0" smtClean="0"/>
              <a:t> (rychle, zbytečně, lehce)</a:t>
            </a:r>
          </a:p>
          <a:p>
            <a:pPr marL="571500" indent="-457200">
              <a:buFont typeface="+mj-lt"/>
              <a:buAutoNum type="alphaLcParenR"/>
            </a:pPr>
            <a:r>
              <a:rPr lang="cs-CZ" sz="2800" b="1" dirty="0"/>
              <a:t>m</a:t>
            </a:r>
            <a:r>
              <a:rPr lang="cs-CZ" sz="2800" b="1" dirty="0" smtClean="0"/>
              <a:t>íru</a:t>
            </a:r>
            <a:r>
              <a:rPr lang="cs-CZ" sz="2800" dirty="0" smtClean="0"/>
              <a:t> (dost, velice, velmi)</a:t>
            </a:r>
          </a:p>
          <a:p>
            <a:pPr marL="571500" indent="-457200">
              <a:buFont typeface="+mj-lt"/>
              <a:buAutoNum type="alphaLcParenR"/>
            </a:pPr>
            <a:r>
              <a:rPr lang="cs-CZ" sz="2800" b="1" dirty="0"/>
              <a:t>p</a:t>
            </a:r>
            <a:r>
              <a:rPr lang="cs-CZ" sz="2800" b="1" dirty="0" smtClean="0"/>
              <a:t>říčinu</a:t>
            </a:r>
            <a:r>
              <a:rPr lang="cs-CZ" sz="2800" dirty="0" smtClean="0"/>
              <a:t> (proč, proto)</a:t>
            </a:r>
          </a:p>
          <a:p>
            <a:r>
              <a:rPr lang="cs-CZ" sz="2800" dirty="0" smtClean="0"/>
              <a:t>= rozlišujeme </a:t>
            </a:r>
            <a:r>
              <a:rPr lang="cs-CZ" sz="2800" b="1" dirty="0" smtClean="0"/>
              <a:t>příslovce: místa, času, způsobu, </a:t>
            </a:r>
          </a:p>
          <a:p>
            <a:pPr marL="114300" indent="0">
              <a:buNone/>
            </a:pPr>
            <a:r>
              <a:rPr lang="cs-CZ" sz="2800" b="1" dirty="0"/>
              <a:t> </a:t>
            </a:r>
            <a:r>
              <a:rPr lang="cs-CZ" sz="2800" b="1" dirty="0" smtClean="0"/>
              <a:t>                                          míry, příčiny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26642054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4800" dirty="0" smtClean="0"/>
              <a:t>Vznik příslovcí</a:t>
            </a: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28575">
            <a:solidFill>
              <a:schemeClr val="tx1"/>
            </a:solidFill>
          </a:ln>
        </p:spPr>
        <p:txBody>
          <a:bodyPr>
            <a:normAutofit lnSpcReduction="10000"/>
          </a:bodyPr>
          <a:lstStyle/>
          <a:p>
            <a:pPr marL="114300" indent="0">
              <a:buNone/>
            </a:pPr>
            <a:r>
              <a:rPr lang="cs-CZ" b="1" dirty="0" smtClean="0"/>
              <a:t>a) z přídavných jmen </a:t>
            </a:r>
          </a:p>
          <a:p>
            <a:pPr marL="114300" indent="0">
              <a:buNone/>
            </a:pPr>
            <a:r>
              <a:rPr lang="cs-CZ" dirty="0"/>
              <a:t> </a:t>
            </a:r>
            <a:r>
              <a:rPr lang="cs-CZ" dirty="0" smtClean="0"/>
              <a:t>    rychlý – rychle</a:t>
            </a:r>
          </a:p>
          <a:p>
            <a:pPr marL="114300" indent="0">
              <a:buNone/>
            </a:pPr>
            <a:r>
              <a:rPr lang="cs-CZ" dirty="0"/>
              <a:t> </a:t>
            </a:r>
            <a:r>
              <a:rPr lang="cs-CZ" dirty="0" smtClean="0"/>
              <a:t>    častý – často</a:t>
            </a:r>
          </a:p>
          <a:p>
            <a:pPr marL="114300" indent="0">
              <a:buNone/>
            </a:pPr>
            <a:r>
              <a:rPr lang="cs-CZ" b="1" dirty="0" smtClean="0"/>
              <a:t>b) ustrnutím tvaru podstatného jména</a:t>
            </a:r>
          </a:p>
          <a:p>
            <a:pPr marL="11430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</a:t>
            </a:r>
            <a:r>
              <a:rPr lang="cs-CZ" dirty="0" smtClean="0"/>
              <a:t>kolo – kolem</a:t>
            </a:r>
          </a:p>
          <a:p>
            <a:pPr marL="11430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</a:t>
            </a:r>
            <a:r>
              <a:rPr lang="cs-CZ" dirty="0" smtClean="0"/>
              <a:t>ráz -  rázem</a:t>
            </a:r>
          </a:p>
          <a:p>
            <a:pPr marL="114300" indent="0">
              <a:buNone/>
            </a:pPr>
            <a:r>
              <a:rPr lang="cs-CZ" b="1" dirty="0" smtClean="0"/>
              <a:t>c) spojením předložky a jména = příslovečná spřežka</a:t>
            </a:r>
          </a:p>
          <a:p>
            <a:pPr marL="11430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                                                        (= 1 slovo)  </a:t>
            </a:r>
          </a:p>
          <a:p>
            <a:pPr marL="11430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</a:t>
            </a:r>
            <a:r>
              <a:rPr lang="cs-CZ" dirty="0" smtClean="0"/>
              <a:t>čas – občas</a:t>
            </a:r>
          </a:p>
          <a:p>
            <a:pPr marL="11430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</a:t>
            </a:r>
            <a:r>
              <a:rPr lang="cs-CZ" dirty="0" smtClean="0"/>
              <a:t>daleký - zdaleka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9465256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4800" dirty="0" smtClean="0"/>
              <a:t>Příslovečné spřežky</a:t>
            </a: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772816"/>
            <a:ext cx="8363272" cy="4772744"/>
          </a:xfrm>
          <a:ln w="28575">
            <a:solidFill>
              <a:schemeClr val="tx1"/>
            </a:solidFill>
          </a:ln>
        </p:spPr>
        <p:txBody>
          <a:bodyPr>
            <a:normAutofit lnSpcReduction="10000"/>
          </a:bodyPr>
          <a:lstStyle/>
          <a:p>
            <a:r>
              <a:rPr lang="cs-CZ" b="1" dirty="0" smtClean="0"/>
              <a:t>= 1 slovo</a:t>
            </a:r>
          </a:p>
          <a:p>
            <a:r>
              <a:rPr lang="cs-CZ" b="1" dirty="0" smtClean="0"/>
              <a:t>POZOR</a:t>
            </a:r>
            <a:r>
              <a:rPr lang="cs-CZ" dirty="0" smtClean="0"/>
              <a:t> – nezaměnit  za spojení předložky a jména:</a:t>
            </a:r>
          </a:p>
          <a:p>
            <a:pPr marL="11430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</a:t>
            </a:r>
            <a:r>
              <a:rPr lang="cs-CZ" b="1" dirty="0" smtClean="0"/>
              <a:t>na horu             nahoru</a:t>
            </a:r>
          </a:p>
          <a:p>
            <a:pPr marL="114300" indent="0">
              <a:buNone/>
            </a:pPr>
            <a:r>
              <a:rPr lang="cs-CZ" dirty="0" smtClean="0"/>
              <a:t>Výstup na horu Říp.             Jdu nahoru do pokoje.</a:t>
            </a:r>
          </a:p>
          <a:p>
            <a:pPr marL="11430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</a:t>
            </a:r>
            <a:r>
              <a:rPr lang="cs-CZ" b="1" dirty="0" smtClean="0"/>
              <a:t>na konec           nakonec</a:t>
            </a:r>
            <a:endParaRPr lang="cs-CZ" dirty="0" smtClean="0"/>
          </a:p>
          <a:p>
            <a:pPr marL="114300" indent="0">
              <a:buNone/>
            </a:pPr>
            <a:r>
              <a:rPr lang="cs-CZ" dirty="0" smtClean="0"/>
              <a:t>Postav se na konec.            Nakonec mi stejně zavolal.</a:t>
            </a:r>
          </a:p>
          <a:p>
            <a:pPr marL="11430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         do hromady          dohromady</a:t>
            </a:r>
            <a:endParaRPr lang="cs-CZ" dirty="0" smtClean="0"/>
          </a:p>
          <a:p>
            <a:pPr marL="114300" indent="0">
              <a:buNone/>
            </a:pPr>
            <a:r>
              <a:rPr lang="cs-CZ" dirty="0" smtClean="0"/>
              <a:t>Vjel do hromady písku.       Smíchej to dohromady.</a:t>
            </a:r>
          </a:p>
          <a:p>
            <a:pPr marL="114300" indent="0">
              <a:buNone/>
            </a:pPr>
            <a:endParaRPr lang="cs-CZ" dirty="0" smtClean="0"/>
          </a:p>
          <a:p>
            <a:r>
              <a:rPr lang="cs-CZ" b="1" dirty="0" smtClean="0"/>
              <a:t>POZOR NA PRAVOPIS: zleva, zprava, zpaměti, zticha,</a:t>
            </a:r>
          </a:p>
          <a:p>
            <a:pPr marL="11430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                                    stěží, ztěžka, zdola, zcela</a:t>
            </a:r>
          </a:p>
          <a:p>
            <a:pPr marL="114300" indent="0">
              <a:buNone/>
            </a:pPr>
            <a:endParaRPr lang="cs-CZ" dirty="0"/>
          </a:p>
        </p:txBody>
      </p:sp>
      <p:sp>
        <p:nvSpPr>
          <p:cNvPr id="5" name="Násobení 4"/>
          <p:cNvSpPr/>
          <p:nvPr/>
        </p:nvSpPr>
        <p:spPr>
          <a:xfrm>
            <a:off x="3779912" y="2643610"/>
            <a:ext cx="457200" cy="457200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Násobení 5"/>
          <p:cNvSpPr/>
          <p:nvPr/>
        </p:nvSpPr>
        <p:spPr>
          <a:xfrm>
            <a:off x="3779912" y="3501008"/>
            <a:ext cx="457200" cy="432048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Násobení 6"/>
          <p:cNvSpPr/>
          <p:nvPr/>
        </p:nvSpPr>
        <p:spPr>
          <a:xfrm>
            <a:off x="3779912" y="4365104"/>
            <a:ext cx="457200" cy="457200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3825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4800" dirty="0" smtClean="0"/>
              <a:t>příslovce</a:t>
            </a: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2816"/>
            <a:ext cx="8229600" cy="4824536"/>
          </a:xfrm>
          <a:ln w="28575">
            <a:solidFill>
              <a:schemeClr val="tx1"/>
            </a:solidFill>
          </a:ln>
        </p:spPr>
        <p:txBody>
          <a:bodyPr>
            <a:noAutofit/>
          </a:bodyPr>
          <a:lstStyle/>
          <a:p>
            <a:r>
              <a:rPr lang="cs-CZ" sz="2800" b="1" dirty="0" smtClean="0"/>
              <a:t>POZOR NA PRAVOPIS!</a:t>
            </a:r>
          </a:p>
          <a:p>
            <a:pPr marL="114300" indent="0">
              <a:buNone/>
            </a:pPr>
            <a:r>
              <a:rPr lang="cs-CZ" sz="2800" b="1" dirty="0"/>
              <a:t> </a:t>
            </a:r>
            <a:r>
              <a:rPr lang="cs-CZ" sz="2800" b="1" dirty="0" smtClean="0"/>
              <a:t>  = příslovce se skupinou –mě/-mně:</a:t>
            </a:r>
            <a:endParaRPr lang="cs-CZ" sz="2800" dirty="0"/>
          </a:p>
          <a:p>
            <a:pPr marL="114300" indent="0">
              <a:buNone/>
            </a:pPr>
            <a:r>
              <a:rPr lang="cs-CZ" sz="2800" dirty="0"/>
              <a:t>j</a:t>
            </a:r>
            <a:r>
              <a:rPr lang="cs-CZ" sz="2800" dirty="0" smtClean="0"/>
              <a:t>edl stříd</a:t>
            </a:r>
            <a:r>
              <a:rPr lang="cs-CZ" sz="2800" b="1" dirty="0" smtClean="0"/>
              <a:t>mě</a:t>
            </a:r>
            <a:r>
              <a:rPr lang="cs-CZ" sz="2800" dirty="0" smtClean="0"/>
              <a:t>  = stříd</a:t>
            </a:r>
            <a:r>
              <a:rPr lang="cs-CZ" sz="2800" b="1" dirty="0" smtClean="0"/>
              <a:t>mý</a:t>
            </a:r>
          </a:p>
          <a:p>
            <a:pPr marL="114300" indent="0">
              <a:buNone/>
            </a:pPr>
            <a:r>
              <a:rPr lang="cs-CZ" sz="2800" dirty="0"/>
              <a:t>l</a:t>
            </a:r>
            <a:r>
              <a:rPr lang="cs-CZ" sz="2800" dirty="0" smtClean="0"/>
              <a:t>hal vědo</a:t>
            </a:r>
            <a:r>
              <a:rPr lang="cs-CZ" sz="2800" b="1" dirty="0" smtClean="0"/>
              <a:t>mě</a:t>
            </a:r>
            <a:r>
              <a:rPr lang="cs-CZ" sz="2800" dirty="0" smtClean="0"/>
              <a:t>  =  vědo</a:t>
            </a:r>
            <a:r>
              <a:rPr lang="cs-CZ" sz="2800" b="1" dirty="0" smtClean="0"/>
              <a:t>mý</a:t>
            </a:r>
          </a:p>
          <a:p>
            <a:pPr marL="114300" indent="0">
              <a:buNone/>
            </a:pPr>
            <a:r>
              <a:rPr lang="cs-CZ" sz="2800" dirty="0"/>
              <a:t>u</a:t>
            </a:r>
            <a:r>
              <a:rPr lang="cs-CZ" sz="2800" dirty="0" smtClean="0"/>
              <a:t>čil soukro</a:t>
            </a:r>
            <a:r>
              <a:rPr lang="cs-CZ" sz="2800" b="1" dirty="0" smtClean="0"/>
              <a:t>mě</a:t>
            </a:r>
            <a:r>
              <a:rPr lang="cs-CZ" sz="2800" dirty="0" smtClean="0"/>
              <a:t>  = soukro</a:t>
            </a:r>
            <a:r>
              <a:rPr lang="cs-CZ" sz="2800" b="1" dirty="0" smtClean="0"/>
              <a:t>mý</a:t>
            </a:r>
          </a:p>
          <a:p>
            <a:pPr marL="114300" indent="0">
              <a:buNone/>
            </a:pPr>
            <a:endParaRPr lang="cs-CZ" sz="2800" b="1" dirty="0"/>
          </a:p>
          <a:p>
            <a:pPr marL="114300" indent="0">
              <a:buNone/>
            </a:pPr>
            <a:r>
              <a:rPr lang="cs-CZ" sz="2800" dirty="0"/>
              <a:t>c</a:t>
            </a:r>
            <a:r>
              <a:rPr lang="cs-CZ" sz="2800" dirty="0" smtClean="0"/>
              <a:t>hoval se skro</a:t>
            </a:r>
            <a:r>
              <a:rPr lang="cs-CZ" sz="2800" b="1" dirty="0" smtClean="0"/>
              <a:t>mně</a:t>
            </a:r>
            <a:r>
              <a:rPr lang="cs-CZ" sz="2800" dirty="0" smtClean="0"/>
              <a:t>  =  skro</a:t>
            </a:r>
            <a:r>
              <a:rPr lang="cs-CZ" sz="2800" b="1" dirty="0" smtClean="0"/>
              <a:t>mný</a:t>
            </a:r>
          </a:p>
          <a:p>
            <a:pPr marL="114300" indent="0">
              <a:buNone/>
            </a:pPr>
            <a:r>
              <a:rPr lang="cs-CZ" sz="2800" dirty="0"/>
              <a:t>m</a:t>
            </a:r>
            <a:r>
              <a:rPr lang="cs-CZ" sz="2800" dirty="0" smtClean="0"/>
              <a:t>luvil rozu</a:t>
            </a:r>
            <a:r>
              <a:rPr lang="cs-CZ" sz="2800" b="1" dirty="0" smtClean="0"/>
              <a:t>mně</a:t>
            </a:r>
            <a:r>
              <a:rPr lang="cs-CZ" sz="2800" dirty="0" smtClean="0"/>
              <a:t>  = rozu</a:t>
            </a:r>
            <a:r>
              <a:rPr lang="cs-CZ" sz="2800" b="1" dirty="0" smtClean="0"/>
              <a:t>mný</a:t>
            </a:r>
          </a:p>
          <a:p>
            <a:pPr marL="114300" indent="0">
              <a:buNone/>
            </a:pPr>
            <a:r>
              <a:rPr lang="cs-CZ" sz="2800" dirty="0"/>
              <a:t>v</a:t>
            </a:r>
            <a:r>
              <a:rPr lang="cs-CZ" sz="2800" dirty="0" smtClean="0"/>
              <a:t>yprávěl doje</a:t>
            </a:r>
            <a:r>
              <a:rPr lang="cs-CZ" sz="2800" b="1" dirty="0" smtClean="0"/>
              <a:t>mně</a:t>
            </a:r>
            <a:r>
              <a:rPr lang="cs-CZ" sz="2800" dirty="0" smtClean="0"/>
              <a:t>  =  doje</a:t>
            </a:r>
            <a:r>
              <a:rPr lang="cs-CZ" sz="2800" b="1" dirty="0" smtClean="0"/>
              <a:t>mný</a:t>
            </a:r>
          </a:p>
          <a:p>
            <a:pPr marL="114300" indent="0">
              <a:buNone/>
            </a:pPr>
            <a:endParaRPr lang="cs-CZ" sz="2800" b="1" dirty="0"/>
          </a:p>
        </p:txBody>
      </p:sp>
      <p:sp>
        <p:nvSpPr>
          <p:cNvPr id="4" name="Násobení 3"/>
          <p:cNvSpPr/>
          <p:nvPr/>
        </p:nvSpPr>
        <p:spPr>
          <a:xfrm>
            <a:off x="2555776" y="4365104"/>
            <a:ext cx="648071" cy="504056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55367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4800" dirty="0" smtClean="0"/>
              <a:t>procvičení</a:t>
            </a: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52600"/>
            <a:ext cx="8229600" cy="4412704"/>
          </a:xfrm>
          <a:ln w="28575">
            <a:solidFill>
              <a:schemeClr val="tx1"/>
            </a:solidFill>
          </a:ln>
        </p:spPr>
        <p:txBody>
          <a:bodyPr>
            <a:noAutofit/>
          </a:bodyPr>
          <a:lstStyle/>
          <a:p>
            <a:r>
              <a:rPr lang="cs-CZ" sz="2800" b="1" dirty="0" smtClean="0"/>
              <a:t>Utvoř příslovce z přídavných jmen:</a:t>
            </a:r>
          </a:p>
          <a:p>
            <a:pPr marL="114300" indent="0">
              <a:buNone/>
            </a:pPr>
            <a:r>
              <a:rPr lang="cs-CZ" dirty="0"/>
              <a:t> </a:t>
            </a:r>
            <a:r>
              <a:rPr lang="cs-CZ" dirty="0" smtClean="0"/>
              <a:t>  známý –                               přesný -</a:t>
            </a:r>
          </a:p>
          <a:p>
            <a:pPr marL="114300" indent="0">
              <a:buNone/>
            </a:pPr>
            <a:r>
              <a:rPr lang="cs-CZ" dirty="0"/>
              <a:t> </a:t>
            </a:r>
            <a:r>
              <a:rPr lang="cs-CZ" dirty="0" smtClean="0"/>
              <a:t>  významný –                         měkký -</a:t>
            </a:r>
          </a:p>
          <a:p>
            <a:pPr marL="114300" indent="0">
              <a:buNone/>
            </a:pPr>
            <a:r>
              <a:rPr lang="cs-CZ" dirty="0"/>
              <a:t> </a:t>
            </a:r>
            <a:r>
              <a:rPr lang="cs-CZ" dirty="0" smtClean="0"/>
              <a:t>  příjemný –                            rychlý -</a:t>
            </a:r>
          </a:p>
          <a:p>
            <a:pPr marL="114300" indent="0">
              <a:buNone/>
            </a:pPr>
            <a:r>
              <a:rPr lang="cs-CZ" dirty="0"/>
              <a:t> </a:t>
            </a:r>
            <a:r>
              <a:rPr lang="cs-CZ" dirty="0" smtClean="0"/>
              <a:t>  daleký -                                překvapivý –</a:t>
            </a:r>
            <a:endParaRPr lang="cs-CZ" dirty="0"/>
          </a:p>
          <a:p>
            <a:r>
              <a:rPr lang="cs-CZ" sz="2800" b="1" dirty="0" smtClean="0"/>
              <a:t>Rozvíjej sloveso vhodnými příslovci:</a:t>
            </a:r>
          </a:p>
          <a:p>
            <a:pPr marL="114300" indent="0">
              <a:buNone/>
            </a:pPr>
            <a:r>
              <a:rPr lang="cs-CZ" dirty="0"/>
              <a:t> </a:t>
            </a:r>
            <a:r>
              <a:rPr lang="cs-CZ" dirty="0" smtClean="0"/>
              <a:t>  jel – místa:</a:t>
            </a:r>
          </a:p>
          <a:p>
            <a:pPr marL="114300" indent="0">
              <a:buNone/>
            </a:pPr>
            <a:r>
              <a:rPr lang="cs-CZ" dirty="0"/>
              <a:t> </a:t>
            </a:r>
            <a:r>
              <a:rPr lang="cs-CZ" dirty="0" smtClean="0"/>
              <a:t>       - času:</a:t>
            </a:r>
          </a:p>
          <a:p>
            <a:pPr marL="114300" indent="0">
              <a:buNone/>
            </a:pPr>
            <a:r>
              <a:rPr lang="cs-CZ" dirty="0"/>
              <a:t> </a:t>
            </a:r>
            <a:r>
              <a:rPr lang="cs-CZ" dirty="0" smtClean="0"/>
              <a:t>       - způsobu: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692442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4800" dirty="0" smtClean="0"/>
              <a:t>procvičení</a:t>
            </a: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88841"/>
            <a:ext cx="8507288" cy="4104456"/>
          </a:xfrm>
          <a:ln w="28575">
            <a:solidFill>
              <a:schemeClr val="tx1"/>
            </a:solidFill>
          </a:ln>
        </p:spPr>
        <p:txBody>
          <a:bodyPr/>
          <a:lstStyle/>
          <a:p>
            <a:r>
              <a:rPr lang="cs-CZ" sz="2800" b="1" dirty="0" smtClean="0"/>
              <a:t>Podtržené výrazy nahraď příslovci se stejným  významem:</a:t>
            </a:r>
            <a:endParaRPr lang="cs-CZ" sz="2800" dirty="0" smtClean="0"/>
          </a:p>
          <a:p>
            <a:pPr marL="114300" indent="0">
              <a:buNone/>
            </a:pPr>
            <a:r>
              <a:rPr lang="cs-CZ" dirty="0" smtClean="0"/>
              <a:t>Školu zvládal </a:t>
            </a:r>
            <a:r>
              <a:rPr lang="cs-CZ" u="sng" dirty="0" smtClean="0"/>
              <a:t>bez problémů</a:t>
            </a:r>
            <a:r>
              <a:rPr lang="cs-CZ" dirty="0" smtClean="0"/>
              <a:t>/…………………..</a:t>
            </a:r>
          </a:p>
          <a:p>
            <a:pPr marL="114300" indent="0">
              <a:buNone/>
            </a:pPr>
            <a:r>
              <a:rPr lang="cs-CZ" u="sng" dirty="0" smtClean="0"/>
              <a:t>Za pár dní</a:t>
            </a:r>
            <a:r>
              <a:rPr lang="cs-CZ" dirty="0" smtClean="0"/>
              <a:t>/…………….... vyroste nová tráva. </a:t>
            </a:r>
          </a:p>
          <a:p>
            <a:pPr marL="114300" indent="0">
              <a:buNone/>
            </a:pPr>
            <a:r>
              <a:rPr lang="cs-CZ" u="sng" dirty="0" smtClean="0"/>
              <a:t>Beze slova</a:t>
            </a:r>
            <a:r>
              <a:rPr lang="cs-CZ" dirty="0" smtClean="0"/>
              <a:t>/……………. </a:t>
            </a:r>
            <a:r>
              <a:rPr lang="cs-CZ" dirty="0"/>
              <a:t>š</a:t>
            </a:r>
            <a:r>
              <a:rPr lang="cs-CZ" dirty="0" smtClean="0"/>
              <a:t>el sám spát.</a:t>
            </a:r>
          </a:p>
          <a:p>
            <a:pPr marL="114300" indent="0">
              <a:buNone/>
            </a:pPr>
            <a:r>
              <a:rPr lang="cs-CZ" dirty="0" smtClean="0"/>
              <a:t>Chodil mě navštěvovat </a:t>
            </a:r>
            <a:r>
              <a:rPr lang="cs-CZ" u="sng" dirty="0" smtClean="0"/>
              <a:t>každý den</a:t>
            </a:r>
            <a:r>
              <a:rPr lang="cs-CZ" dirty="0" smtClean="0"/>
              <a:t>/……………....</a:t>
            </a:r>
          </a:p>
          <a:p>
            <a:pPr marL="114300" indent="0">
              <a:buNone/>
            </a:pPr>
            <a:r>
              <a:rPr lang="cs-CZ" dirty="0" smtClean="0"/>
              <a:t>Udělal to zase </a:t>
            </a:r>
            <a:r>
              <a:rPr lang="cs-CZ" u="sng" dirty="0" smtClean="0"/>
              <a:t>jiným způsobem</a:t>
            </a:r>
            <a:r>
              <a:rPr lang="cs-CZ" dirty="0" smtClean="0"/>
              <a:t>/……………………</a:t>
            </a:r>
          </a:p>
          <a:p>
            <a:pPr marL="114300" indent="0">
              <a:buNone/>
            </a:pPr>
            <a:r>
              <a:rPr lang="cs-CZ" dirty="0" smtClean="0"/>
              <a:t>Vypadal jako </a:t>
            </a:r>
            <a:r>
              <a:rPr lang="cs-CZ" u="sng" dirty="0" smtClean="0"/>
              <a:t>bez zájmu</a:t>
            </a:r>
            <a:r>
              <a:rPr lang="cs-CZ" dirty="0" smtClean="0"/>
              <a:t>/………………………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046025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4800" dirty="0" smtClean="0"/>
              <a:t>procvičení</a:t>
            </a: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16833"/>
            <a:ext cx="8229600" cy="3960440"/>
          </a:xfrm>
          <a:ln w="28575">
            <a:solidFill>
              <a:schemeClr val="tx1"/>
            </a:solidFill>
          </a:ln>
        </p:spPr>
        <p:txBody>
          <a:bodyPr/>
          <a:lstStyle/>
          <a:p>
            <a:r>
              <a:rPr lang="cs-CZ" sz="2800" b="1" dirty="0" smtClean="0"/>
              <a:t>Doplň věty příslovečnými spřežkami:</a:t>
            </a:r>
          </a:p>
          <a:p>
            <a:pPr marL="114300" indent="0">
              <a:buNone/>
            </a:pPr>
            <a:r>
              <a:rPr lang="cs-CZ" dirty="0" smtClean="0"/>
              <a:t>Vjel nám ………… do cesty.</a:t>
            </a:r>
          </a:p>
          <a:p>
            <a:pPr marL="114300" indent="0">
              <a:buNone/>
            </a:pPr>
            <a:r>
              <a:rPr lang="cs-CZ" dirty="0" smtClean="0"/>
              <a:t>Jen …………… unesl svůj batoh.</a:t>
            </a:r>
          </a:p>
          <a:p>
            <a:pPr marL="114300" indent="0">
              <a:buNone/>
            </a:pPr>
            <a:r>
              <a:rPr lang="cs-CZ" dirty="0" smtClean="0"/>
              <a:t>Recitoval báseň úplně ………………</a:t>
            </a:r>
          </a:p>
          <a:p>
            <a:pPr marL="114300" indent="0">
              <a:buNone/>
            </a:pPr>
            <a:r>
              <a:rPr lang="cs-CZ" dirty="0" smtClean="0"/>
              <a:t>Buď už …………..!</a:t>
            </a:r>
          </a:p>
          <a:p>
            <a:pPr marL="114300" indent="0">
              <a:buNone/>
            </a:pPr>
            <a:r>
              <a:rPr lang="cs-CZ" dirty="0" smtClean="0"/>
              <a:t>………….. u nás přespával.</a:t>
            </a:r>
          </a:p>
          <a:p>
            <a:pPr marL="114300" indent="0">
              <a:buNone/>
            </a:pPr>
            <a:r>
              <a:rPr lang="cs-CZ" dirty="0" smtClean="0"/>
              <a:t>Do terče se strefil jen ………………..</a:t>
            </a:r>
          </a:p>
          <a:p>
            <a:pPr marL="114300" indent="0">
              <a:buNone/>
            </a:pPr>
            <a:r>
              <a:rPr lang="cs-CZ" dirty="0" smtClean="0"/>
              <a:t>Sečetla mu to všechno ……………..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834123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http: //office.</a:t>
            </a:r>
            <a:r>
              <a:rPr lang="cs-CZ" sz="2800" dirty="0" err="1" smtClean="0"/>
              <a:t>microsoft.com</a:t>
            </a:r>
            <a:endParaRPr lang="cs-CZ" sz="2800" dirty="0"/>
          </a:p>
        </p:txBody>
      </p:sp>
      <p:sp>
        <p:nvSpPr>
          <p:cNvPr id="4" name="Obdélník 3"/>
          <p:cNvSpPr/>
          <p:nvPr/>
        </p:nvSpPr>
        <p:spPr>
          <a:xfrm>
            <a:off x="574607" y="2348880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/>
              <a:t>BLAŽEK, Josef. </a:t>
            </a:r>
            <a:r>
              <a:rPr lang="cs-CZ" i="1" dirty="0"/>
              <a:t>Stručný přehled české mluvnice</a:t>
            </a:r>
            <a:r>
              <a:rPr lang="cs-CZ" dirty="0"/>
              <a:t>. Pardubice: ZIVA, 1991, ISBN 80-900683-2-4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ékárna">
  <a:themeElements>
    <a:clrScheme name="Lékárna">
      <a:dk1>
        <a:sysClr val="windowText" lastClr="000000"/>
      </a:dk1>
      <a:lt1>
        <a:sysClr val="window" lastClr="FFFFFF"/>
      </a:lt1>
      <a:dk2>
        <a:srgbClr val="564B3C"/>
      </a:dk2>
      <a:lt2>
        <a:srgbClr val="ECEDD1"/>
      </a:lt2>
      <a:accent1>
        <a:srgbClr val="93A299"/>
      </a:accent1>
      <a:accent2>
        <a:srgbClr val="CF543F"/>
      </a:accent2>
      <a:accent3>
        <a:srgbClr val="B5AE53"/>
      </a:accent3>
      <a:accent4>
        <a:srgbClr val="848058"/>
      </a:accent4>
      <a:accent5>
        <a:srgbClr val="E8B54D"/>
      </a:accent5>
      <a:accent6>
        <a:srgbClr val="786C71"/>
      </a:accent6>
      <a:hlink>
        <a:srgbClr val="CCCC00"/>
      </a:hlink>
      <a:folHlink>
        <a:srgbClr val="B2B2B2"/>
      </a:folHlink>
    </a:clrScheme>
    <a:fontScheme name="Lékárna">
      <a:majorFont>
        <a:latin typeface="Book Antiqua"/>
        <a:ea typeface=""/>
        <a:cs typeface=""/>
        <a:font script="Jpan" typeface="HGS明朝B"/>
        <a:font script="Hang" typeface="HY견명조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견명조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Lékárna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100000"/>
              </a:schemeClr>
            </a:gs>
            <a:gs pos="68000">
              <a:schemeClr val="phClr">
                <a:tint val="77000"/>
                <a:satMod val="100000"/>
              </a:schemeClr>
            </a:gs>
            <a:gs pos="81000">
              <a:schemeClr val="phClr">
                <a:tint val="79000"/>
                <a:satMod val="100000"/>
              </a:schemeClr>
            </a:gs>
            <a:gs pos="86000">
              <a:schemeClr val="phClr">
                <a:tint val="73000"/>
                <a:satMod val="100000"/>
              </a:schemeClr>
            </a:gs>
            <a:gs pos="100000">
              <a:schemeClr val="phClr">
                <a:tint val="35000"/>
                <a:sat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73000"/>
                <a:shade val="100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tint val="100000"/>
                <a:shade val="57000"/>
                <a:satMod val="120000"/>
              </a:schemeClr>
            </a:gs>
            <a:gs pos="80000">
              <a:schemeClr val="phClr">
                <a:tint val="100000"/>
                <a:shade val="56000"/>
                <a:satMod val="145000"/>
              </a:schemeClr>
            </a:gs>
            <a:gs pos="88000">
              <a:schemeClr val="phClr">
                <a:tint val="100000"/>
                <a:shade val="63000"/>
                <a:satMod val="160000"/>
              </a:schemeClr>
            </a:gs>
            <a:gs pos="100000">
              <a:schemeClr val="phClr">
                <a:tint val="99000"/>
                <a:shade val="100000"/>
                <a:satMod val="155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glow" dir="tl">
              <a:rot lat="0" lon="0" rev="1800000"/>
            </a:lightRig>
          </a:scene3d>
          <a:sp3d contourW="10160" prstMaterial="dkEdge">
            <a:bevelT w="0" h="0" prst="angle"/>
            <a:contourClr>
              <a:schemeClr val="phClr">
                <a:shade val="30000"/>
                <a:satMod val="150000"/>
              </a:schemeClr>
            </a:contourClr>
          </a:sp3d>
        </a:effectStyle>
        <a:effectStyle>
          <a:effectLst>
            <a:glow rad="50800">
              <a:schemeClr val="phClr">
                <a:tint val="68000"/>
                <a:shade val="93000"/>
                <a:alpha val="37000"/>
                <a:satMod val="250000"/>
              </a:schemeClr>
            </a:glow>
          </a:effectLst>
          <a:scene3d>
            <a:camera prst="orthographicFront">
              <a:rot lat="0" lon="0" rev="0"/>
            </a:camera>
            <a:lightRig rig="glow" dir="t">
              <a:rot lat="0" lon="0" rev="1800000"/>
            </a:lightRig>
          </a:scene3d>
          <a:sp3d contourW="10160" prstMaterial="dkEdge">
            <a:bevelT w="20320" h="19050" prst="angle"/>
            <a:contourClr>
              <a:schemeClr val="phClr">
                <a:shade val="3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3000"/>
            <a:satMod val="14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70000"/>
                <a:satMod val="170000"/>
              </a:schemeClr>
              <a:schemeClr val="phClr">
                <a:shade val="70000"/>
                <a:satMod val="13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Apothecary</Template>
  <TotalTime>1020</TotalTime>
  <Words>506</Words>
  <Application>Microsoft Office PowerPoint</Application>
  <PresentationFormat>Předvádění na obrazovce (4:3)</PresentationFormat>
  <Paragraphs>106</Paragraphs>
  <Slides>12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Lékárna</vt:lpstr>
      <vt:lpstr>Prezentace aplikace PowerPoint</vt:lpstr>
      <vt:lpstr>Prezentace aplikace PowerPoint</vt:lpstr>
      <vt:lpstr>Prezentace aplikace PowerPoint</vt:lpstr>
      <vt:lpstr>Pro chytré hlavy</vt:lpstr>
      <vt:lpstr>PŘÍslovce</vt:lpstr>
      <vt:lpstr>Vznik příslovcí</vt:lpstr>
      <vt:lpstr>Příslovečné spřežky</vt:lpstr>
      <vt:lpstr>příslovce</vt:lpstr>
      <vt:lpstr>procvičení</vt:lpstr>
      <vt:lpstr>procvičení</vt:lpstr>
      <vt:lpstr>procvičení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Jarní květiny</dc:title>
  <dc:creator>Eva</dc:creator>
  <cp:lastModifiedBy>benesm</cp:lastModifiedBy>
  <cp:revision>207</cp:revision>
  <dcterms:created xsi:type="dcterms:W3CDTF">2012-03-26T21:10:22Z</dcterms:created>
  <dcterms:modified xsi:type="dcterms:W3CDTF">2013-01-07T19:21:05Z</dcterms:modified>
</cp:coreProperties>
</file>