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89" r:id="rId2"/>
    <p:sldId id="290" r:id="rId3"/>
    <p:sldId id="291" r:id="rId4"/>
    <p:sldId id="292" r:id="rId5"/>
    <p:sldId id="293" r:id="rId6"/>
    <p:sldId id="294" r:id="rId7"/>
    <p:sldId id="295" r:id="rId8"/>
    <p:sldId id="296" r:id="rId9"/>
    <p:sldId id="297" r:id="rId10"/>
    <p:sldId id="298" r:id="rId11"/>
    <p:sldId id="28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00"/>
    <a:srgbClr val="FFFF66"/>
    <a:srgbClr val="99FF33"/>
    <a:srgbClr val="FF66FF"/>
    <a:srgbClr val="FF66CC"/>
    <a:srgbClr val="FF33CC"/>
    <a:srgbClr val="D3B857"/>
    <a:srgbClr val="FF6699"/>
    <a:srgbClr val="4CDEF2"/>
    <a:srgbClr val="10C7E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10" autoAdjust="0"/>
  </p:normalViewPr>
  <p:slideViewPr>
    <p:cSldViewPr>
      <p:cViewPr>
        <p:scale>
          <a:sx n="91" d="100"/>
          <a:sy n="91" d="100"/>
        </p:scale>
        <p:origin x="-786" y="-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18A3E9-25C1-498A-8E51-4FEF8159FF2C}" type="datetimeFigureOut">
              <a:rPr lang="cs-CZ" smtClean="0"/>
              <a:pPr/>
              <a:t>6.12.2012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FC6EBE8-6D38-4A62-BB11-0762BD97FCB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37695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C339AA9C-FDE1-470C-ACB6-A36FB9AF63FE}" type="datetimeFigureOut">
              <a:rPr lang="cs-CZ" smtClean="0"/>
              <a:pPr/>
              <a:t>6.12.2012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Obdélník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6.12.2012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C339AA9C-FDE1-470C-ACB6-A36FB9AF63FE}" type="datetimeFigureOut">
              <a:rPr lang="cs-CZ" smtClean="0"/>
              <a:pPr/>
              <a:t>6.12.2012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C339AA9C-FDE1-470C-ACB6-A36FB9AF63FE}" type="datetimeFigureOut">
              <a:rPr lang="cs-CZ" smtClean="0"/>
              <a:pPr/>
              <a:t>6.12.2012</a:t>
            </a:fld>
            <a:endParaRPr lang="cs-CZ"/>
          </a:p>
        </p:txBody>
      </p:sp>
      <p:sp>
        <p:nvSpPr>
          <p:cNvPr id="12" name="Zástupný symbol pro číslo snímku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  <p:sp>
        <p:nvSpPr>
          <p:cNvPr id="16" name="Zástupný symbol pro text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5" name="Zástupný symbol pro text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6.12.2012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6.12.2012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6.12.2012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1" name="Obdélník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C339AA9C-FDE1-470C-ACB6-A36FB9AF63FE}" type="datetimeFigureOut">
              <a:rPr lang="cs-CZ" smtClean="0"/>
              <a:pPr/>
              <a:t>6.12.2012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C339AA9C-FDE1-470C-ACB6-A36FB9AF63FE}" type="datetimeFigureOut">
              <a:rPr lang="cs-CZ" smtClean="0"/>
              <a:pPr/>
              <a:t>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C339AA9C-FDE1-470C-ACB6-A36FB9AF63FE}" type="datetimeFigureOut">
              <a:rPr lang="cs-CZ" smtClean="0"/>
              <a:pPr/>
              <a:t>6.12.2012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wipe dir="d"/>
    <p:sndAc>
      <p:stSnd>
        <p:snd r:embed="rId13" name="chimes.wav"/>
      </p:stSnd>
    </p:sndAc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547664" y="2132856"/>
          <a:ext cx="6264696" cy="1738514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605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1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27784" y="548680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1187624" y="4509120"/>
            <a:ext cx="712879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Název DUM:  </a:t>
            </a:r>
            <a:r>
              <a:rPr lang="cs-CZ" dirty="0" smtClean="0"/>
              <a:t>VY_32_INOVACE_VIII_2_14: Stupňování příslovcí</a:t>
            </a:r>
          </a:p>
          <a:p>
            <a:endParaRPr lang="cs-CZ" b="1" dirty="0" smtClean="0"/>
          </a:p>
          <a:p>
            <a:r>
              <a:rPr lang="cs-CZ" b="1" dirty="0" smtClean="0"/>
              <a:t>Šablona číslo: </a:t>
            </a:r>
            <a:r>
              <a:rPr lang="cs-CZ" dirty="0" smtClean="0"/>
              <a:t>VIII</a:t>
            </a:r>
            <a:r>
              <a:rPr lang="cs-CZ" b="1" dirty="0" smtClean="0"/>
              <a:t>         Sada číslo: </a:t>
            </a:r>
            <a:r>
              <a:rPr lang="cs-CZ" dirty="0" smtClean="0"/>
              <a:t>2</a:t>
            </a:r>
            <a:r>
              <a:rPr lang="cs-CZ" b="1" dirty="0" smtClean="0"/>
              <a:t>            Pořadové číslo DUM: </a:t>
            </a:r>
            <a:r>
              <a:rPr lang="cs-CZ" dirty="0" smtClean="0"/>
              <a:t>14</a:t>
            </a:r>
            <a:r>
              <a:rPr lang="cs-CZ" b="1" dirty="0" smtClean="0"/>
              <a:t>  </a:t>
            </a:r>
            <a:endParaRPr lang="cs-CZ" dirty="0" smtClean="0"/>
          </a:p>
          <a:p>
            <a:endParaRPr lang="cs-CZ" b="1" dirty="0" smtClean="0"/>
          </a:p>
          <a:p>
            <a:r>
              <a:rPr lang="cs-CZ" b="1" dirty="0" smtClean="0"/>
              <a:t>Autor: </a:t>
            </a:r>
            <a:r>
              <a:rPr lang="cs-CZ" dirty="0" smtClean="0"/>
              <a:t>Mgr. Martin Beneš</a:t>
            </a:r>
            <a:endParaRPr lang="cs-CZ" dirty="0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27584" y="764704"/>
            <a:ext cx="7272808" cy="67403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Anotace</a:t>
            </a:r>
            <a:r>
              <a:rPr lang="cs-CZ" b="1" dirty="0" smtClean="0"/>
              <a:t>:</a:t>
            </a:r>
            <a:r>
              <a:rPr lang="cs-CZ" dirty="0" smtClean="0"/>
              <a:t> opakování různých způsobů stupňování příslovcí a jejich praktické procvičení</a:t>
            </a:r>
            <a:endParaRPr lang="cs-CZ" dirty="0" smtClean="0"/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Očekávaný výstup</a:t>
            </a:r>
            <a:r>
              <a:rPr lang="cs-CZ" sz="1600" b="1" dirty="0" smtClean="0"/>
              <a:t>:</a:t>
            </a:r>
            <a:r>
              <a:rPr lang="cs-CZ" sz="1600" dirty="0" smtClean="0"/>
              <a:t> </a:t>
            </a:r>
            <a:r>
              <a:rPr lang="cs-CZ" dirty="0" smtClean="0"/>
              <a:t>žáci dovedou vyjádřit a porovnat míru pomocí stupňování příslovcí</a:t>
            </a:r>
            <a:endParaRPr lang="cs-CZ" sz="1600" dirty="0" smtClean="0"/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Druh učebního materiálu</a:t>
            </a:r>
            <a:r>
              <a:rPr lang="cs-CZ" b="1" dirty="0" smtClean="0"/>
              <a:t>:</a:t>
            </a:r>
            <a:r>
              <a:rPr lang="cs-CZ" dirty="0" smtClean="0"/>
              <a:t> prezentace</a:t>
            </a:r>
            <a:endParaRPr lang="cs-CZ" dirty="0" smtClean="0"/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Typická věková skupina</a:t>
            </a:r>
            <a:r>
              <a:rPr lang="cs-CZ" b="1" dirty="0" smtClean="0"/>
              <a:t>: </a:t>
            </a:r>
            <a:r>
              <a:rPr lang="cs-CZ" dirty="0" smtClean="0"/>
              <a:t>12 – 13 let</a:t>
            </a:r>
            <a:endParaRPr lang="cs-CZ" dirty="0" smtClean="0"/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Klíčová slova</a:t>
            </a:r>
            <a:r>
              <a:rPr lang="cs-CZ" b="1" dirty="0" smtClean="0"/>
              <a:t>: </a:t>
            </a:r>
            <a:r>
              <a:rPr lang="cs-CZ" dirty="0" smtClean="0"/>
              <a:t>pravidelné a nepravidelné stupňování příslovcí</a:t>
            </a:r>
            <a:endParaRPr lang="cs-CZ" dirty="0" smtClean="0"/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Pomůcky a materiál</a:t>
            </a:r>
            <a:r>
              <a:rPr lang="cs-CZ" b="1" dirty="0" smtClean="0"/>
              <a:t>:</a:t>
            </a:r>
            <a:r>
              <a:rPr lang="cs-CZ" dirty="0" smtClean="0"/>
              <a:t> interaktivní tabule</a:t>
            </a:r>
            <a:endParaRPr lang="cs-CZ" dirty="0" smtClean="0"/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Potřebný čas pro výuku DUM</a:t>
            </a:r>
            <a:r>
              <a:rPr lang="cs-CZ" b="1" dirty="0" smtClean="0"/>
              <a:t>:</a:t>
            </a:r>
            <a:r>
              <a:rPr lang="cs-CZ" dirty="0" smtClean="0"/>
              <a:t> 30 – 35 minut</a:t>
            </a:r>
            <a:endParaRPr lang="cs-CZ" b="1" dirty="0" smtClean="0"/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Metodické zhodnocení a popis práce s digitálním učebním materiálem:</a:t>
            </a:r>
          </a:p>
          <a:p>
            <a:r>
              <a:rPr lang="cs-CZ" dirty="0" smtClean="0"/>
              <a:t>Žáci si nejprve uvědomí praktické použití stupňování příslovcí, potom se seznámí s pravidly pravidelného a nepravidelného stupňování příslovcí, na závěr společně vypracují cvičení.</a:t>
            </a:r>
            <a:r>
              <a:rPr lang="cs-CZ" b="1" dirty="0" smtClean="0"/>
              <a:t>  </a:t>
            </a:r>
            <a:endParaRPr lang="cs-CZ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r>
              <a:rPr lang="cs-CZ" b="1" dirty="0" smtClean="0"/>
              <a:t> </a:t>
            </a:r>
            <a:endParaRPr lang="cs-CZ" dirty="0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75656" y="3501008"/>
            <a:ext cx="5688632" cy="707886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STUPŇOVÁNÍ PŘÍSLOVCÍ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35303203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38100"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/>
              <a:t>PRO BYSTRÉ HLAVY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83568" y="1556792"/>
            <a:ext cx="8153400" cy="2808312"/>
          </a:xfrm>
          <a:ln w="28575"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/>
              <a:t>Najdi příslovce a řekni, co vyjadřují:</a:t>
            </a:r>
            <a:endParaRPr lang="cs-CZ" dirty="0" smtClean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sz="3600" dirty="0"/>
              <a:t> </a:t>
            </a:r>
            <a:r>
              <a:rPr lang="cs-CZ" sz="3600" dirty="0" smtClean="0"/>
              <a:t> Petr běhá rychle, Jirka běhá ještě rychleji, </a:t>
            </a:r>
          </a:p>
          <a:p>
            <a:pPr marL="0" indent="0">
              <a:buNone/>
            </a:pPr>
            <a:r>
              <a:rPr lang="cs-CZ" sz="3600" dirty="0"/>
              <a:t> </a:t>
            </a:r>
            <a:r>
              <a:rPr lang="cs-CZ" sz="3600" dirty="0" smtClean="0"/>
              <a:t> ale Pavel běhá ze všech nejrychleji.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547664" y="4797152"/>
            <a:ext cx="6522298" cy="584775"/>
          </a:xfrm>
          <a:prstGeom prst="rect">
            <a:avLst/>
          </a:prstGeom>
          <a:solidFill>
            <a:srgbClr val="FFFF00"/>
          </a:solidFill>
          <a:ln w="285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Jakým způsobem tyto tvary vznikly?</a:t>
            </a:r>
            <a:endParaRPr lang="cs-CZ" sz="3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029736" y="5733256"/>
            <a:ext cx="3558154" cy="707886"/>
          </a:xfrm>
          <a:prstGeom prst="rect">
            <a:avLst/>
          </a:prstGeom>
          <a:solidFill>
            <a:srgbClr val="92D050"/>
          </a:solidFill>
          <a:ln w="285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STUPŇOVÁNÍM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34579580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38100"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/>
              <a:t>STUPŇOVÁNÍ PŘÍSLOVCÍ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1324744"/>
          </a:xfrm>
        </p:spPr>
        <p:txBody>
          <a:bodyPr/>
          <a:lstStyle/>
          <a:p>
            <a:r>
              <a:rPr lang="cs-CZ" b="1" dirty="0"/>
              <a:t>s</a:t>
            </a:r>
            <a:r>
              <a:rPr lang="cs-CZ" b="1" dirty="0" smtClean="0"/>
              <a:t>louží k vyjádření míry</a:t>
            </a:r>
          </a:p>
          <a:p>
            <a:r>
              <a:rPr lang="cs-CZ" b="1" dirty="0"/>
              <a:t>s</a:t>
            </a:r>
            <a:r>
              <a:rPr lang="cs-CZ" b="1" dirty="0" smtClean="0"/>
              <a:t>tejný postup jako u přídavných jmen</a:t>
            </a: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755576" y="3356992"/>
            <a:ext cx="5956374" cy="2800767"/>
          </a:xfrm>
          <a:prstGeom prst="rect">
            <a:avLst/>
          </a:prstGeom>
          <a:solidFill>
            <a:srgbClr val="FFFF00"/>
          </a:solidFill>
          <a:ln w="285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I. stupeň = základní tvar</a:t>
            </a:r>
          </a:p>
          <a:p>
            <a:r>
              <a:rPr lang="cs-CZ" sz="4400" dirty="0"/>
              <a:t> </a:t>
            </a:r>
            <a:r>
              <a:rPr lang="cs-CZ" sz="4400" dirty="0" smtClean="0"/>
              <a:t>  tiše</a:t>
            </a:r>
          </a:p>
          <a:p>
            <a:r>
              <a:rPr lang="cs-CZ" sz="4400" dirty="0"/>
              <a:t> </a:t>
            </a:r>
            <a:r>
              <a:rPr lang="cs-CZ" sz="4400" dirty="0" smtClean="0"/>
              <a:t>  zdravě</a:t>
            </a:r>
          </a:p>
          <a:p>
            <a:r>
              <a:rPr lang="cs-CZ" sz="4400" dirty="0"/>
              <a:t> </a:t>
            </a:r>
            <a:r>
              <a:rPr lang="cs-CZ" sz="4400" dirty="0" smtClean="0"/>
              <a:t>  vysoko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23565218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38100"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/>
              <a:t>STUPŇOVÁNÍ PŘÍSLOVCÍ</a:t>
            </a:r>
            <a:endParaRPr lang="cs-CZ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748995" y="2137211"/>
            <a:ext cx="4373313" cy="584775"/>
          </a:xfrm>
          <a:prstGeom prst="rect">
            <a:avLst/>
          </a:prstGeom>
          <a:solidFill>
            <a:srgbClr val="FF0000"/>
          </a:solidFill>
          <a:ln w="285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3200" dirty="0" smtClean="0"/>
              <a:t>II. stupeň – pomocí přípon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1560" y="3439008"/>
            <a:ext cx="1656184" cy="1938992"/>
          </a:xfrm>
          <a:prstGeom prst="rect">
            <a:avLst/>
          </a:prstGeom>
          <a:solidFill>
            <a:srgbClr val="92D050"/>
          </a:soli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tiše</a:t>
            </a:r>
          </a:p>
          <a:p>
            <a:r>
              <a:rPr lang="cs-CZ" sz="4000" dirty="0"/>
              <a:t>z</a:t>
            </a:r>
            <a:r>
              <a:rPr lang="cs-CZ" sz="4000" dirty="0" smtClean="0"/>
              <a:t>dravě</a:t>
            </a:r>
          </a:p>
          <a:p>
            <a:r>
              <a:rPr lang="cs-CZ" sz="4000" dirty="0"/>
              <a:t>v</a:t>
            </a:r>
            <a:r>
              <a:rPr lang="cs-CZ" sz="4000" dirty="0" smtClean="0"/>
              <a:t>ysoko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275856" y="3439008"/>
            <a:ext cx="1319592" cy="1938992"/>
          </a:xfrm>
          <a:prstGeom prst="rect">
            <a:avLst/>
          </a:prstGeom>
          <a:solidFill>
            <a:srgbClr val="FF0000"/>
          </a:solidFill>
          <a:ln w="285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4000" dirty="0" smtClean="0"/>
              <a:t>+ -</a:t>
            </a:r>
            <a:r>
              <a:rPr lang="cs-CZ" sz="4000" dirty="0" err="1" smtClean="0"/>
              <a:t>eji</a:t>
            </a:r>
            <a:endParaRPr lang="cs-CZ" sz="4000" dirty="0" smtClean="0"/>
          </a:p>
          <a:p>
            <a:r>
              <a:rPr lang="cs-CZ" sz="4000" dirty="0" smtClean="0"/>
              <a:t>+ -</a:t>
            </a:r>
            <a:r>
              <a:rPr lang="cs-CZ" sz="4000" dirty="0" err="1" smtClean="0"/>
              <a:t>ěji</a:t>
            </a:r>
            <a:endParaRPr lang="cs-CZ" sz="4000" dirty="0" smtClean="0"/>
          </a:p>
          <a:p>
            <a:r>
              <a:rPr lang="cs-CZ" sz="4000" dirty="0" smtClean="0"/>
              <a:t>+ -e</a:t>
            </a:r>
            <a:endParaRPr lang="cs-CZ" sz="4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580112" y="3439008"/>
            <a:ext cx="2648482" cy="1938992"/>
          </a:xfrm>
          <a:prstGeom prst="rect">
            <a:avLst/>
          </a:prstGeom>
          <a:solidFill>
            <a:srgbClr val="FFFF00"/>
          </a:solidFill>
          <a:ln w="285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4000" dirty="0" smtClean="0"/>
              <a:t>= tišeji</a:t>
            </a:r>
          </a:p>
          <a:p>
            <a:r>
              <a:rPr lang="cs-CZ" sz="4000" dirty="0" smtClean="0"/>
              <a:t>= zdravěji</a:t>
            </a:r>
          </a:p>
          <a:p>
            <a:r>
              <a:rPr lang="cs-CZ" sz="4000" dirty="0" smtClean="0"/>
              <a:t>= výše (výš)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3738476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38100"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/>
              <a:t>STUPŇOVÁNÍ PŘÍSLOVCÍ</a:t>
            </a:r>
            <a:endParaRPr lang="cs-CZ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789909" y="2132856"/>
            <a:ext cx="7871642" cy="584775"/>
          </a:xfrm>
          <a:prstGeom prst="rect">
            <a:avLst/>
          </a:prstGeom>
          <a:solidFill>
            <a:srgbClr val="FF0000"/>
          </a:solidFill>
          <a:ln w="285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3200" dirty="0" smtClean="0"/>
              <a:t>III. stupeň – pomocí předpony </a:t>
            </a:r>
            <a:r>
              <a:rPr lang="cs-CZ" sz="3200" dirty="0" err="1" smtClean="0"/>
              <a:t>nej</a:t>
            </a:r>
            <a:r>
              <a:rPr lang="cs-CZ" sz="3200" dirty="0" smtClean="0"/>
              <a:t>-  +  II. stupeň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1560" y="3501008"/>
            <a:ext cx="949299" cy="1938992"/>
          </a:xfrm>
          <a:prstGeom prst="rect">
            <a:avLst/>
          </a:prstGeom>
          <a:solidFill>
            <a:srgbClr val="FF0000"/>
          </a:solidFill>
          <a:ln w="285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4000" dirty="0" err="1"/>
              <a:t>n</a:t>
            </a:r>
            <a:r>
              <a:rPr lang="cs-CZ" sz="4000" dirty="0" err="1" smtClean="0"/>
              <a:t>ej</a:t>
            </a:r>
            <a:r>
              <a:rPr lang="cs-CZ" sz="4000" dirty="0" smtClean="0"/>
              <a:t>-</a:t>
            </a:r>
          </a:p>
          <a:p>
            <a:r>
              <a:rPr lang="cs-CZ" sz="4000" dirty="0" err="1"/>
              <a:t>n</a:t>
            </a:r>
            <a:r>
              <a:rPr lang="cs-CZ" sz="4000" dirty="0" err="1" smtClean="0"/>
              <a:t>ej</a:t>
            </a:r>
            <a:r>
              <a:rPr lang="cs-CZ" sz="4000" dirty="0" smtClean="0"/>
              <a:t>-</a:t>
            </a:r>
          </a:p>
          <a:p>
            <a:r>
              <a:rPr lang="cs-CZ" sz="4000" dirty="0" err="1"/>
              <a:t>n</a:t>
            </a:r>
            <a:r>
              <a:rPr lang="cs-CZ" sz="4000" dirty="0" err="1" smtClean="0"/>
              <a:t>ej</a:t>
            </a:r>
            <a:r>
              <a:rPr lang="cs-CZ" sz="4000" dirty="0" smtClean="0"/>
              <a:t>-</a:t>
            </a:r>
            <a:endParaRPr lang="cs-CZ" sz="4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835696" y="3501008"/>
            <a:ext cx="2936514" cy="1938992"/>
          </a:xfrm>
          <a:prstGeom prst="rect">
            <a:avLst/>
          </a:prstGeom>
          <a:solidFill>
            <a:srgbClr val="92D050"/>
          </a:soli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+ tišeji</a:t>
            </a:r>
          </a:p>
          <a:p>
            <a:r>
              <a:rPr lang="cs-CZ" sz="4000" dirty="0" smtClean="0"/>
              <a:t>+ zdravěji</a:t>
            </a:r>
          </a:p>
          <a:p>
            <a:r>
              <a:rPr lang="cs-CZ" sz="4000" dirty="0" smtClean="0"/>
              <a:t>+ výše (výš)</a:t>
            </a:r>
            <a:endParaRPr lang="cs-CZ" sz="4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082997" y="3501008"/>
            <a:ext cx="3834704" cy="1938992"/>
          </a:xfrm>
          <a:prstGeom prst="rect">
            <a:avLst/>
          </a:prstGeom>
          <a:solidFill>
            <a:srgbClr val="FFFF00"/>
          </a:solidFill>
          <a:ln w="285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4000" dirty="0" smtClean="0"/>
              <a:t>= nejtišeji</a:t>
            </a:r>
          </a:p>
          <a:p>
            <a:r>
              <a:rPr lang="cs-CZ" sz="4000" dirty="0" smtClean="0"/>
              <a:t>= nejzdravěji</a:t>
            </a:r>
          </a:p>
          <a:p>
            <a:r>
              <a:rPr lang="cs-CZ" sz="4000" dirty="0" smtClean="0"/>
              <a:t>= nejvýše (nejvýš)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32872232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b="1" dirty="0" smtClean="0"/>
              <a:t>STUPŇOVÁNÍ PŘÍSLOVCÍ - </a:t>
            </a:r>
            <a:r>
              <a:rPr lang="cs-CZ" dirty="0" smtClean="0"/>
              <a:t>jinak</a:t>
            </a:r>
            <a:endParaRPr lang="cs-CZ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1628800"/>
            <a:ext cx="4044377" cy="52322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 w="285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1)Nepravidelné stupňování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1561" y="2260924"/>
            <a:ext cx="4862421" cy="461665"/>
          </a:xfrm>
          <a:prstGeom prst="rect">
            <a:avLst/>
          </a:prstGeom>
          <a:solidFill>
            <a:srgbClr val="FF0000"/>
          </a:solidFill>
          <a:ln w="285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/>
              <a:t>= II. stupeň má jiný kořen než I. stupeň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11561" y="2834983"/>
            <a:ext cx="4862421" cy="830997"/>
          </a:xfrm>
          <a:prstGeom prst="rect">
            <a:avLst/>
          </a:prstGeom>
          <a:solidFill>
            <a:srgbClr val="FFFF00"/>
          </a:soli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 zle – hůře                   brzy – dříve</a:t>
            </a:r>
          </a:p>
          <a:p>
            <a:r>
              <a:rPr lang="cs-CZ" sz="2400" dirty="0" smtClean="0"/>
              <a:t>  dobře – lépe              málo - méně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11558" y="3904004"/>
            <a:ext cx="4198265" cy="52322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 w="285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2)Stupňování jinými příslovci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11561" y="4540756"/>
            <a:ext cx="5184575" cy="830997"/>
          </a:xfrm>
          <a:prstGeom prst="rect">
            <a:avLst/>
          </a:prstGeom>
          <a:solidFill>
            <a:srgbClr val="FFFF00"/>
          </a:soli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/>
              <a:t>v</a:t>
            </a:r>
            <a:r>
              <a:rPr lang="cs-CZ" sz="2400" dirty="0" smtClean="0"/>
              <a:t>elmi dobře              mnohem více</a:t>
            </a:r>
          </a:p>
          <a:p>
            <a:r>
              <a:rPr lang="cs-CZ" sz="2400" dirty="0"/>
              <a:t>z</a:t>
            </a:r>
            <a:r>
              <a:rPr lang="cs-CZ" sz="2400" dirty="0" smtClean="0"/>
              <a:t>cela blízko              neobyčejně krásně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11561" y="5633689"/>
            <a:ext cx="2170531" cy="52322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 w="285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3)Zdrobněliny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11556" y="6237312"/>
            <a:ext cx="7670113" cy="400110"/>
          </a:xfrm>
          <a:prstGeom prst="rect">
            <a:avLst/>
          </a:prstGeom>
          <a:solidFill>
            <a:srgbClr val="FFFF00"/>
          </a:solidFill>
          <a:ln w="285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/>
              <a:t>m</a:t>
            </a:r>
            <a:r>
              <a:rPr lang="cs-CZ" sz="2000" dirty="0" smtClean="0"/>
              <a:t>álo – maličko    brzy – brzičko     blízko – blizoučko     nízko - nizounko</a:t>
            </a:r>
          </a:p>
        </p:txBody>
      </p:sp>
    </p:spTree>
    <p:extLst>
      <p:ext uri="{BB962C8B-B14F-4D97-AF65-F5344CB8AC3E}">
        <p14:creationId xmlns:p14="http://schemas.microsoft.com/office/powerpoint/2010/main" val="38086299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38100"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/>
              <a:t>PROCVIČENÍ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ln w="28575">
            <a:solidFill>
              <a:schemeClr val="tx1"/>
            </a:solidFill>
          </a:ln>
        </p:spPr>
        <p:txBody>
          <a:bodyPr>
            <a:normAutofit lnSpcReduction="10000"/>
          </a:bodyPr>
          <a:lstStyle/>
          <a:p>
            <a:r>
              <a:rPr lang="cs-CZ" b="1" dirty="0" smtClean="0"/>
              <a:t>Stupňuj tato příslovce:</a:t>
            </a:r>
          </a:p>
          <a:p>
            <a:pPr marL="0" indent="0">
              <a:buNone/>
            </a:pPr>
            <a:r>
              <a:rPr lang="cs-CZ" dirty="0"/>
              <a:t>c</a:t>
            </a:r>
            <a:r>
              <a:rPr lang="cs-CZ" dirty="0" smtClean="0"/>
              <a:t>hladno –</a:t>
            </a:r>
          </a:p>
          <a:p>
            <a:pPr marL="0" indent="0">
              <a:buNone/>
            </a:pPr>
            <a:r>
              <a:rPr lang="cs-CZ" dirty="0"/>
              <a:t>š</a:t>
            </a:r>
            <a:r>
              <a:rPr lang="cs-CZ" dirty="0" smtClean="0"/>
              <a:t>patně – </a:t>
            </a:r>
          </a:p>
          <a:p>
            <a:pPr marL="0" indent="0">
              <a:buNone/>
            </a:pPr>
            <a:r>
              <a:rPr lang="cs-CZ" dirty="0"/>
              <a:t>t</a:t>
            </a:r>
            <a:r>
              <a:rPr lang="cs-CZ" dirty="0" smtClean="0"/>
              <a:t>eplo –</a:t>
            </a:r>
          </a:p>
          <a:p>
            <a:pPr marL="0" indent="0">
              <a:buNone/>
            </a:pPr>
            <a:r>
              <a:rPr lang="cs-CZ" dirty="0"/>
              <a:t>z</a:t>
            </a:r>
            <a:r>
              <a:rPr lang="cs-CZ" dirty="0" smtClean="0"/>
              <a:t>le –</a:t>
            </a:r>
          </a:p>
          <a:p>
            <a:pPr marL="0" indent="0">
              <a:buNone/>
            </a:pPr>
            <a:r>
              <a:rPr lang="cs-CZ" dirty="0"/>
              <a:t>m</a:t>
            </a:r>
            <a:r>
              <a:rPr lang="cs-CZ" dirty="0" smtClean="0"/>
              <a:t>noho – </a:t>
            </a:r>
          </a:p>
          <a:p>
            <a:pPr marL="0" indent="0">
              <a:buNone/>
            </a:pPr>
            <a:r>
              <a:rPr lang="cs-CZ" dirty="0"/>
              <a:t>k</a:t>
            </a:r>
            <a:r>
              <a:rPr lang="cs-CZ" dirty="0" smtClean="0"/>
              <a:t>rásně –</a:t>
            </a:r>
          </a:p>
          <a:p>
            <a:pPr marL="0" indent="0">
              <a:buNone/>
            </a:pPr>
            <a:r>
              <a:rPr lang="cs-CZ" dirty="0"/>
              <a:t>b</a:t>
            </a:r>
            <a:r>
              <a:rPr lang="cs-CZ" dirty="0" smtClean="0"/>
              <a:t>rzy –</a:t>
            </a:r>
          </a:p>
          <a:p>
            <a:pPr marL="0" indent="0">
              <a:buNone/>
            </a:pPr>
            <a:r>
              <a:rPr lang="cs-CZ" dirty="0"/>
              <a:t>p</a:t>
            </a:r>
            <a:r>
              <a:rPr lang="cs-CZ" dirty="0" smtClean="0"/>
              <a:t>ozdě –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901911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38100"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/>
              <a:t>PROCVIČENÍ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ln w="28575">
            <a:solidFill>
              <a:schemeClr val="tx1"/>
            </a:solidFill>
          </a:ln>
        </p:spPr>
        <p:txBody>
          <a:bodyPr>
            <a:normAutofit lnSpcReduction="10000"/>
          </a:bodyPr>
          <a:lstStyle/>
          <a:p>
            <a:r>
              <a:rPr lang="cs-CZ" b="1" dirty="0" smtClean="0"/>
              <a:t>Doplň naznačený stupeň příslovcí:</a:t>
            </a:r>
            <a:endParaRPr lang="cs-CZ" b="1" dirty="0"/>
          </a:p>
          <a:p>
            <a:pPr marL="0" indent="0">
              <a:buNone/>
            </a:pPr>
            <a:r>
              <a:rPr lang="cs-CZ" dirty="0" smtClean="0"/>
              <a:t>Tvářil se o trochu (vesele 2)………………</a:t>
            </a:r>
          </a:p>
          <a:p>
            <a:pPr marL="0" indent="0">
              <a:buNone/>
            </a:pPr>
            <a:r>
              <a:rPr lang="cs-CZ" dirty="0" smtClean="0"/>
              <a:t>Bylo mu (zle 2)…………………..</a:t>
            </a:r>
          </a:p>
          <a:p>
            <a:pPr marL="0" indent="0">
              <a:buNone/>
            </a:pPr>
            <a:r>
              <a:rPr lang="cs-CZ" dirty="0" smtClean="0"/>
              <a:t>Doběhl do cíle (rychle 3)………………</a:t>
            </a:r>
          </a:p>
          <a:p>
            <a:pPr marL="0" indent="0">
              <a:buNone/>
            </a:pPr>
            <a:r>
              <a:rPr lang="cs-CZ" dirty="0" smtClean="0"/>
              <a:t>Trvalo mu to (dlouho 2)…………… než minule.</a:t>
            </a:r>
          </a:p>
          <a:p>
            <a:pPr marL="0" indent="0">
              <a:buNone/>
            </a:pPr>
            <a:r>
              <a:rPr lang="cs-CZ" dirty="0" smtClean="0"/>
              <a:t>Přinesl opět (málo 3)………….. </a:t>
            </a:r>
            <a:r>
              <a:rPr lang="cs-CZ" dirty="0"/>
              <a:t>s</a:t>
            </a:r>
            <a:r>
              <a:rPr lang="cs-CZ" dirty="0" smtClean="0"/>
              <a:t>běru. </a:t>
            </a:r>
          </a:p>
          <a:p>
            <a:pPr marL="0" indent="0">
              <a:buNone/>
            </a:pPr>
            <a:r>
              <a:rPr lang="cs-CZ" dirty="0" smtClean="0"/>
              <a:t>Na horách bylo (chladno 2)……….......</a:t>
            </a:r>
          </a:p>
          <a:p>
            <a:pPr marL="0" indent="0">
              <a:buNone/>
            </a:pPr>
            <a:r>
              <a:rPr lang="cs-CZ" dirty="0" smtClean="0"/>
              <a:t>Musíme vystoupat co (vysoko 3)……………..</a:t>
            </a:r>
          </a:p>
          <a:p>
            <a:pPr marL="0" indent="0">
              <a:buNone/>
            </a:pPr>
            <a:r>
              <a:rPr lang="cs-CZ" dirty="0" smtClean="0"/>
              <a:t>Kabel zakopali (hluboko 2)…………… do země.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725300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http: //office.</a:t>
            </a:r>
            <a:r>
              <a:rPr lang="cs-CZ" sz="2800" dirty="0" err="1" smtClean="0"/>
              <a:t>microsoft.com</a:t>
            </a:r>
            <a:endParaRPr lang="cs-CZ" sz="2800" dirty="0"/>
          </a:p>
        </p:txBody>
      </p:sp>
      <p:sp>
        <p:nvSpPr>
          <p:cNvPr id="4" name="Obdélník 3"/>
          <p:cNvSpPr/>
          <p:nvPr/>
        </p:nvSpPr>
        <p:spPr>
          <a:xfrm>
            <a:off x="683568" y="2132856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BLAŽEK, Josef. </a:t>
            </a:r>
            <a:r>
              <a:rPr lang="cs-CZ" i="1" dirty="0"/>
              <a:t>Stručný přehled české mluvnice</a:t>
            </a:r>
            <a:r>
              <a:rPr lang="cs-CZ" dirty="0"/>
              <a:t>. Pardubice: ZIVA, 1991, ISBN 80-900683-2-4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án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ediá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958</TotalTime>
  <Words>356</Words>
  <Application>Microsoft Office PowerPoint</Application>
  <PresentationFormat>Předvádění na obrazovce (4:3)</PresentationFormat>
  <Paragraphs>97</Paragraphs>
  <Slides>11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Medián</vt:lpstr>
      <vt:lpstr>Prezentace aplikace PowerPoint</vt:lpstr>
      <vt:lpstr>Prezentace aplikace PowerPoint</vt:lpstr>
      <vt:lpstr>Prezentace aplikace PowerPoint</vt:lpstr>
      <vt:lpstr>PRO BYSTRÉ HLAVY</vt:lpstr>
      <vt:lpstr>STUPŇOVÁNÍ PŘÍSLOVCÍ</vt:lpstr>
      <vt:lpstr>STUPŇOVÁNÍ PŘÍSLOVCÍ</vt:lpstr>
      <vt:lpstr>STUPŇOVÁNÍ PŘÍSLOVCÍ</vt:lpstr>
      <vt:lpstr>STUPŇOVÁNÍ PŘÍSLOVCÍ - jinak</vt:lpstr>
      <vt:lpstr>PROCVIČENÍ</vt:lpstr>
      <vt:lpstr>PROCVIČENÍ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Jarní květiny</dc:title>
  <dc:creator>Eva</dc:creator>
  <cp:lastModifiedBy>benesm</cp:lastModifiedBy>
  <cp:revision>201</cp:revision>
  <dcterms:created xsi:type="dcterms:W3CDTF">2012-03-26T21:10:22Z</dcterms:created>
  <dcterms:modified xsi:type="dcterms:W3CDTF">2012-12-06T15:29:30Z</dcterms:modified>
</cp:coreProperties>
</file>