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89" r:id="rId2"/>
    <p:sldId id="290" r:id="rId3"/>
    <p:sldId id="291" r:id="rId4"/>
    <p:sldId id="292" r:id="rId5"/>
    <p:sldId id="293" r:id="rId6"/>
    <p:sldId id="294" r:id="rId7"/>
    <p:sldId id="295" r:id="rId8"/>
    <p:sldId id="296" r:id="rId9"/>
    <p:sldId id="28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FF33"/>
    <a:srgbClr val="FF66FF"/>
    <a:srgbClr val="FF66CC"/>
    <a:srgbClr val="FF33CC"/>
    <a:srgbClr val="D3B857"/>
    <a:srgbClr val="FF6699"/>
    <a:srgbClr val="FFFF00"/>
    <a:srgbClr val="FFFF66"/>
    <a:srgbClr val="4CDEF2"/>
    <a:srgbClr val="10C7E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10" autoAdjust="0"/>
  </p:normalViewPr>
  <p:slideViewPr>
    <p:cSldViewPr>
      <p:cViewPr>
        <p:scale>
          <a:sx n="91" d="100"/>
          <a:sy n="91" d="100"/>
        </p:scale>
        <p:origin x="-786" y="64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18A3E9-25C1-498A-8E51-4FEF8159FF2C}" type="datetimeFigureOut">
              <a:rPr lang="cs-CZ" smtClean="0"/>
              <a:pPr/>
              <a:t>20.12.2012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FC6EBE8-6D38-4A62-BB11-0762BD97FCB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480914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20.12.2012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20.12.2012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20.12.2012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33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39AA9C-FDE1-470C-ACB6-A36FB9AF63FE}" type="datetimeFigureOut">
              <a:rPr lang="cs-CZ" smtClean="0"/>
              <a:pPr/>
              <a:t>20.12.2012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wipe dir="d"/>
    <p:sndAc>
      <p:stSnd>
        <p:snd r:embed="rId13" name="chimes.wav"/>
      </p:stSnd>
    </p:sndAc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547664" y="2132856"/>
          <a:ext cx="6264696" cy="1738514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6053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1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27784" y="548680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1187624" y="4509120"/>
            <a:ext cx="712879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Název DUM:  </a:t>
            </a:r>
            <a:r>
              <a:rPr lang="cs-CZ" dirty="0" smtClean="0"/>
              <a:t>VY_32_INOVACE_VIII_2_15:Slovesný rod-opakovací test</a:t>
            </a:r>
          </a:p>
          <a:p>
            <a:endParaRPr lang="cs-CZ" b="1" dirty="0" smtClean="0"/>
          </a:p>
          <a:p>
            <a:r>
              <a:rPr lang="cs-CZ" b="1" dirty="0" smtClean="0"/>
              <a:t>Šablona číslo: </a:t>
            </a:r>
            <a:r>
              <a:rPr lang="cs-CZ" dirty="0" smtClean="0"/>
              <a:t>VIII</a:t>
            </a:r>
            <a:r>
              <a:rPr lang="cs-CZ" b="1" dirty="0" smtClean="0"/>
              <a:t>           Sada číslo:  </a:t>
            </a:r>
            <a:r>
              <a:rPr lang="cs-CZ" dirty="0" smtClean="0"/>
              <a:t>2</a:t>
            </a:r>
            <a:r>
              <a:rPr lang="cs-CZ" b="1" dirty="0" smtClean="0"/>
              <a:t>              Pořadové číslo DUM: </a:t>
            </a:r>
            <a:r>
              <a:rPr lang="cs-CZ" dirty="0" smtClean="0"/>
              <a:t>15</a:t>
            </a:r>
            <a:r>
              <a:rPr lang="cs-CZ" b="1" dirty="0" smtClean="0"/>
              <a:t>  </a:t>
            </a:r>
            <a:endParaRPr lang="cs-CZ" dirty="0" smtClean="0"/>
          </a:p>
          <a:p>
            <a:endParaRPr lang="cs-CZ" b="1" dirty="0" smtClean="0"/>
          </a:p>
          <a:p>
            <a:r>
              <a:rPr lang="cs-CZ" b="1" dirty="0" smtClean="0"/>
              <a:t>Autor: </a:t>
            </a:r>
            <a:r>
              <a:rPr lang="cs-CZ" dirty="0" smtClean="0"/>
              <a:t>Mgr. Martin Beneš</a:t>
            </a:r>
            <a:endParaRPr lang="cs-CZ" dirty="0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27584" y="764704"/>
            <a:ext cx="7272808" cy="67403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Anotace:</a:t>
            </a:r>
            <a:r>
              <a:rPr lang="cs-CZ" dirty="0" smtClean="0"/>
              <a:t> opakovací test o slovesném rodu, jeho tvoření a využití v praktické komunikaci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Očekávaný výstup</a:t>
            </a:r>
            <a:r>
              <a:rPr lang="cs-CZ" sz="1600" b="1" dirty="0" smtClean="0"/>
              <a:t>: </a:t>
            </a:r>
            <a:r>
              <a:rPr lang="cs-CZ" dirty="0" smtClean="0"/>
              <a:t>žáci si procvičí určování slovesného rodu a jeho různé způsoby tvoření</a:t>
            </a:r>
            <a:endParaRPr lang="cs-CZ" sz="1600" dirty="0" smtClean="0"/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Druh učebního materiálu: </a:t>
            </a:r>
            <a:r>
              <a:rPr lang="cs-CZ" dirty="0" smtClean="0"/>
              <a:t>prezentace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Typická věková skupina: </a:t>
            </a:r>
            <a:r>
              <a:rPr lang="cs-CZ" dirty="0" smtClean="0"/>
              <a:t>12 – 13 let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Klíčová slova: </a:t>
            </a:r>
            <a:r>
              <a:rPr lang="cs-CZ" dirty="0" smtClean="0"/>
              <a:t>slovesný rod, rod činný, rod trpný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Pomůcky a materiál: </a:t>
            </a:r>
            <a:r>
              <a:rPr lang="cs-CZ" dirty="0" smtClean="0"/>
              <a:t>interaktivní tabule, písemná forma testu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Potřebný čas pro výuku DUM:</a:t>
            </a:r>
            <a:r>
              <a:rPr lang="cs-CZ" dirty="0" smtClean="0"/>
              <a:t> 25 – 30 minut</a:t>
            </a:r>
            <a:endParaRPr lang="cs-CZ" b="1" dirty="0" smtClean="0"/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Metodické zhodnocení a popis práce s digitálním učebním materiálem:</a:t>
            </a:r>
          </a:p>
          <a:p>
            <a:r>
              <a:rPr lang="cs-CZ" dirty="0" smtClean="0"/>
              <a:t>Učitel vysvětlí žákům na interaktivní tabuli postup při plnění testu a žáci potom samostatně vypracují zadané úkoly.</a:t>
            </a:r>
            <a:r>
              <a:rPr lang="cs-CZ" b="1" dirty="0" smtClean="0"/>
              <a:t> </a:t>
            </a:r>
            <a:r>
              <a:rPr lang="cs-CZ" dirty="0" smtClean="0"/>
              <a:t>Možno využít i pro </a:t>
            </a:r>
            <a:r>
              <a:rPr lang="cs-CZ" smtClean="0"/>
              <a:t>společné opakování.</a:t>
            </a:r>
            <a:r>
              <a:rPr lang="cs-CZ" b="1" smtClean="0"/>
              <a:t>   </a:t>
            </a:r>
            <a:endParaRPr lang="cs-CZ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r>
              <a:rPr lang="cs-CZ" b="1" dirty="0" smtClean="0"/>
              <a:t> </a:t>
            </a:r>
            <a:endParaRPr lang="cs-CZ" dirty="0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57150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4800" dirty="0" smtClean="0">
                <a:solidFill>
                  <a:srgbClr val="FF0000"/>
                </a:solidFill>
              </a:rPr>
              <a:t>Slovesný rod – opakovací test</a:t>
            </a:r>
            <a:endParaRPr lang="cs-CZ" sz="48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1)Infinitiv nahraď tvary příčestí trpného: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Zatoulaný pes byl brzy (odchytit)…………………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Půjčka mi byla nakonec (poskytnout)…………….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Hřiště bylo (zaset)……………… novou trávou.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Nový program byl (natisknout)……………………..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Pole musí být na podzim (zrýt)……………………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Statečný voják byl (vyznamenat)………………….</a:t>
            </a:r>
          </a:p>
        </p:txBody>
      </p:sp>
    </p:spTree>
    <p:extLst>
      <p:ext uri="{BB962C8B-B14F-4D97-AF65-F5344CB8AC3E}">
        <p14:creationId xmlns:p14="http://schemas.microsoft.com/office/powerpoint/2010/main" val="28621282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548680"/>
            <a:ext cx="8424936" cy="5721499"/>
          </a:xfrm>
        </p:spPr>
        <p:txBody>
          <a:bodyPr>
            <a:normAutofit fontScale="92500" lnSpcReduction="20000"/>
          </a:bodyPr>
          <a:lstStyle/>
          <a:p>
            <a:r>
              <a:rPr lang="cs-CZ" sz="3500" b="1" dirty="0" smtClean="0"/>
              <a:t>2)Urči slovesný rod(Č=činný, T=trpný):</a:t>
            </a:r>
          </a:p>
          <a:p>
            <a:pPr marL="0" indent="0">
              <a:buNone/>
            </a:pPr>
            <a:r>
              <a:rPr lang="cs-CZ" sz="3900" dirty="0"/>
              <a:t> </a:t>
            </a:r>
            <a:r>
              <a:rPr lang="cs-CZ" sz="3900" dirty="0" smtClean="0"/>
              <a:t>    Jak se máte? =</a:t>
            </a:r>
          </a:p>
          <a:p>
            <a:pPr marL="0" indent="0">
              <a:buNone/>
            </a:pPr>
            <a:r>
              <a:rPr lang="cs-CZ" sz="3900" dirty="0"/>
              <a:t> </a:t>
            </a:r>
            <a:r>
              <a:rPr lang="cs-CZ" sz="3900" dirty="0" smtClean="0"/>
              <a:t>    Počítač bude opraven do konce týdne. =</a:t>
            </a:r>
          </a:p>
          <a:p>
            <a:pPr marL="0" indent="0">
              <a:buNone/>
            </a:pPr>
            <a:r>
              <a:rPr lang="cs-CZ" sz="3900" dirty="0"/>
              <a:t> </a:t>
            </a:r>
            <a:r>
              <a:rPr lang="cs-CZ" sz="3900" dirty="0" smtClean="0"/>
              <a:t>    Našla se kabelka s doklady. =</a:t>
            </a:r>
          </a:p>
          <a:p>
            <a:pPr marL="0" indent="0">
              <a:buNone/>
            </a:pPr>
            <a:r>
              <a:rPr lang="cs-CZ" sz="3900" dirty="0"/>
              <a:t> </a:t>
            </a:r>
            <a:r>
              <a:rPr lang="cs-CZ" sz="3900" dirty="0" smtClean="0"/>
              <a:t>    Trochu tu vyvětráme. =</a:t>
            </a:r>
          </a:p>
          <a:p>
            <a:pPr marL="0" indent="0">
              <a:buNone/>
            </a:pPr>
            <a:r>
              <a:rPr lang="cs-CZ" sz="3900" dirty="0"/>
              <a:t> </a:t>
            </a:r>
            <a:r>
              <a:rPr lang="cs-CZ" sz="3900" dirty="0" smtClean="0"/>
              <a:t>    Dnešní pořad se vysílá živě. =</a:t>
            </a:r>
          </a:p>
          <a:p>
            <a:pPr marL="0" indent="0">
              <a:buNone/>
            </a:pPr>
            <a:r>
              <a:rPr lang="cs-CZ" sz="3900" dirty="0"/>
              <a:t> </a:t>
            </a:r>
            <a:r>
              <a:rPr lang="cs-CZ" sz="3900" dirty="0" smtClean="0"/>
              <a:t>    Byla mu doručena důležitá zásilka. =</a:t>
            </a:r>
          </a:p>
          <a:p>
            <a:pPr marL="0" indent="0">
              <a:buNone/>
            </a:pPr>
            <a:r>
              <a:rPr lang="cs-CZ" sz="3900" dirty="0" smtClean="0"/>
              <a:t>     Včera si vyzvedl důležitý dopis. =</a:t>
            </a:r>
          </a:p>
          <a:p>
            <a:pPr marL="0" indent="0">
              <a:buNone/>
            </a:pPr>
            <a:r>
              <a:rPr lang="cs-CZ" sz="3900" dirty="0"/>
              <a:t> </a:t>
            </a:r>
            <a:r>
              <a:rPr lang="cs-CZ" sz="3900" dirty="0" smtClean="0"/>
              <a:t>    Krásně se na mě usmála. =</a:t>
            </a:r>
          </a:p>
          <a:p>
            <a:pPr marL="0" indent="0">
              <a:buNone/>
            </a:pPr>
            <a:r>
              <a:rPr lang="cs-CZ" sz="3900" dirty="0"/>
              <a:t> </a:t>
            </a:r>
            <a:r>
              <a:rPr lang="cs-CZ" sz="3900" dirty="0" smtClean="0"/>
              <a:t>      </a:t>
            </a:r>
            <a:endParaRPr lang="cs-CZ" sz="3900" dirty="0"/>
          </a:p>
        </p:txBody>
      </p:sp>
    </p:spTree>
    <p:extLst>
      <p:ext uri="{BB962C8B-B14F-4D97-AF65-F5344CB8AC3E}">
        <p14:creationId xmlns:p14="http://schemas.microsoft.com/office/powerpoint/2010/main" val="27926787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 fontScale="70000" lnSpcReduction="20000"/>
          </a:bodyPr>
          <a:lstStyle/>
          <a:p>
            <a:r>
              <a:rPr lang="cs-CZ" sz="4600" b="1" dirty="0" smtClean="0"/>
              <a:t>3)Převeď věty do trpného rodu:</a:t>
            </a:r>
          </a:p>
          <a:p>
            <a:pPr marL="0" indent="0">
              <a:buNone/>
            </a:pPr>
            <a:r>
              <a:rPr lang="cs-CZ" sz="4100" dirty="0"/>
              <a:t> </a:t>
            </a:r>
            <a:r>
              <a:rPr lang="cs-CZ" sz="4100" dirty="0" smtClean="0"/>
              <a:t>     Lyže půjčují u vleku.</a:t>
            </a:r>
          </a:p>
          <a:p>
            <a:pPr marL="0" indent="0">
              <a:buNone/>
            </a:pPr>
            <a:endParaRPr lang="cs-CZ" sz="4100" dirty="0"/>
          </a:p>
          <a:p>
            <a:pPr marL="0" indent="0">
              <a:buNone/>
            </a:pPr>
            <a:r>
              <a:rPr lang="cs-CZ" sz="4100" dirty="0" smtClean="0"/>
              <a:t>      Cukrárnu otevřeli v devět hodin.</a:t>
            </a:r>
          </a:p>
          <a:p>
            <a:pPr marL="0" indent="0">
              <a:buNone/>
            </a:pPr>
            <a:endParaRPr lang="cs-CZ" sz="4100" dirty="0"/>
          </a:p>
          <a:p>
            <a:pPr marL="0" indent="0">
              <a:buNone/>
            </a:pPr>
            <a:r>
              <a:rPr lang="cs-CZ" sz="4100" dirty="0" smtClean="0"/>
              <a:t>      Co to pečeš v troubě?</a:t>
            </a:r>
          </a:p>
          <a:p>
            <a:pPr marL="0" indent="0">
              <a:buNone/>
            </a:pPr>
            <a:endParaRPr lang="cs-CZ" sz="4100" dirty="0"/>
          </a:p>
          <a:p>
            <a:pPr marL="0" indent="0">
              <a:buNone/>
            </a:pPr>
            <a:r>
              <a:rPr lang="cs-CZ" sz="4100" dirty="0" smtClean="0"/>
              <a:t>      Předsedou třídy zvolili Petra.</a:t>
            </a:r>
          </a:p>
          <a:p>
            <a:pPr marL="0" indent="0">
              <a:buNone/>
            </a:pPr>
            <a:endParaRPr lang="cs-CZ" sz="4100" dirty="0"/>
          </a:p>
          <a:p>
            <a:pPr marL="0" indent="0">
              <a:buNone/>
            </a:pPr>
            <a:r>
              <a:rPr lang="cs-CZ" sz="4100" dirty="0" smtClean="0"/>
              <a:t>      Test z fyziky píšeme v pátek.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389484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 fontScale="92500" lnSpcReduction="10000"/>
          </a:bodyPr>
          <a:lstStyle/>
          <a:p>
            <a:r>
              <a:rPr lang="cs-CZ" sz="3500" b="1" dirty="0" smtClean="0"/>
              <a:t>4)Převeď věty do činného rodu: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Byl nám představen nový žák.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  Škodovky se vyrábějí v Mladé Boleslavi.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  Janě bylo včera ukradeno kolo.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  Vědělo se o tom již rok.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  Nebylo to napsáno čitelně.</a:t>
            </a:r>
          </a:p>
          <a:p>
            <a:pPr marL="0" indent="0">
              <a:buNone/>
            </a:pPr>
            <a:r>
              <a:rPr lang="cs-CZ" dirty="0" smtClean="0"/>
              <a:t> 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4282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08720"/>
            <a:ext cx="8229600" cy="5577483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5)Rozliš, kdy je zvratná podoba slovesa v rodě 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činném(Č) a kdy v rodě trpném(T):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Léky se užívají pravidelně. =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Fotbalové zápasy se hrají odpoledne. =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Těšíme se už na Vánoce. =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Petr se směje každému vtipu. =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Počet dlužníků se neustále zvyšuje. =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Jitka se neustále na něco ptá. =                                                                   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624517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579296" cy="5577483"/>
          </a:xfrm>
        </p:spPr>
        <p:txBody>
          <a:bodyPr>
            <a:normAutofit/>
          </a:bodyPr>
          <a:lstStyle/>
          <a:p>
            <a:r>
              <a:rPr lang="cs-CZ" b="1" dirty="0" smtClean="0"/>
              <a:t>6)Vypiš sloveso a urči osobu, číslo, čas, způsob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   a rod: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Včerejší zápas jsme vyhráli.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   Všechno cukroví už bylo napečeno.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b="1" dirty="0" smtClean="0"/>
              <a:t>7)Z infinitivu utvoř uvedený slovesný tvar: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jezdit(2.os.,č.j.,zp.rozkaz.,r.činný)……………….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přečíst(3.os.,č.j.,čas min.,zp.</a:t>
            </a:r>
            <a:r>
              <a:rPr lang="cs-CZ" dirty="0" err="1" smtClean="0"/>
              <a:t>ozn</a:t>
            </a:r>
            <a:r>
              <a:rPr lang="cs-CZ" dirty="0" smtClean="0"/>
              <a:t>.,</a:t>
            </a:r>
            <a:r>
              <a:rPr lang="cs-CZ" dirty="0" err="1" smtClean="0"/>
              <a:t>r.trpný</a:t>
            </a:r>
            <a:r>
              <a:rPr lang="cs-CZ" dirty="0" smtClean="0"/>
              <a:t>)…………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09055659"/>
      </p:ext>
    </p:extLst>
  </p:cSld>
  <p:clrMapOvr>
    <a:masterClrMapping/>
  </p:clrMapOvr>
  <p:transition spd="slow">
    <p:wipe dir="d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http: //office.</a:t>
            </a:r>
            <a:r>
              <a:rPr lang="cs-CZ" sz="2800" dirty="0" err="1" smtClean="0"/>
              <a:t>microsoft.com</a:t>
            </a:r>
            <a:endParaRPr lang="cs-CZ" sz="2800" dirty="0"/>
          </a:p>
        </p:txBody>
      </p:sp>
    </p:spTree>
  </p:cSld>
  <p:clrMapOvr>
    <a:masterClrMapping/>
  </p:clrMapOvr>
  <p:transition spd="slow">
    <p:wipe dir="d"/>
    <p:sndAc>
      <p:stSnd>
        <p:snd r:embed="rId3" name="chimes.wav"/>
      </p:stSnd>
    </p:sndAc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929</TotalTime>
  <Words>406</Words>
  <Application>Microsoft Office PowerPoint</Application>
  <PresentationFormat>Předvádění na obrazovce (4:3)</PresentationFormat>
  <Paragraphs>87</Paragraphs>
  <Slides>9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Prezentace aplikace PowerPoint</vt:lpstr>
      <vt:lpstr>Prezentace aplikace PowerPoint</vt:lpstr>
      <vt:lpstr>Slovesný rod – opakovací test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Jarní květiny</dc:title>
  <dc:creator>Eva</dc:creator>
  <cp:lastModifiedBy>benesm</cp:lastModifiedBy>
  <cp:revision>200</cp:revision>
  <dcterms:created xsi:type="dcterms:W3CDTF">2012-03-26T21:10:22Z</dcterms:created>
  <dcterms:modified xsi:type="dcterms:W3CDTF">2012-12-20T19:00:22Z</dcterms:modified>
</cp:coreProperties>
</file>