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3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6" r:id="rId9"/>
    <p:sldId id="297" r:id="rId10"/>
    <p:sldId id="298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3366FF"/>
    <a:srgbClr val="6666FF"/>
    <a:srgbClr val="99FF33"/>
    <a:srgbClr val="FF66FF"/>
    <a:srgbClr val="FF66CC"/>
    <a:srgbClr val="FF33CC"/>
    <a:srgbClr val="D3B857"/>
    <a:srgbClr val="FF66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7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800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VY_32_INOVACE_VIII_2_17: Předložky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VIII</a:t>
            </a:r>
            <a:r>
              <a:rPr lang="cs-CZ" b="1" dirty="0" smtClean="0"/>
              <a:t>      Sada číslo: </a:t>
            </a:r>
            <a:r>
              <a:rPr lang="cs-CZ" dirty="0" smtClean="0"/>
              <a:t>2</a:t>
            </a:r>
            <a:r>
              <a:rPr lang="cs-CZ" b="1" dirty="0" smtClean="0"/>
              <a:t>      Pořadové číslo DUM: </a:t>
            </a:r>
            <a:r>
              <a:rPr lang="cs-CZ" dirty="0" smtClean="0"/>
              <a:t>17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zopakování a upevnění učiva o předložkách a jejich významu a využití v jazyce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dirty="0" smtClean="0"/>
              <a:t> žáci poznají předložky a umí  je správně použít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předložky vlastní a nevlastní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smtClean="0"/>
              <a:t>interaktivní </a:t>
            </a:r>
            <a:r>
              <a:rPr lang="cs-CZ" smtClean="0"/>
              <a:t>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30 – </a:t>
            </a:r>
            <a:r>
              <a:rPr lang="cs-CZ" smtClean="0"/>
              <a:t>35 </a:t>
            </a:r>
            <a:r>
              <a:rPr lang="cs-CZ" smtClean="0"/>
              <a:t>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si nejprve zopakují určování předložek, učitel jim vysvětlí rozdíl mezi předložkami vlastními a nevlastními, důraz bude kladen na rozdíl mezi předložkami s/z. Poté žáci vypracují cvičení.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2996952"/>
            <a:ext cx="4032448" cy="923330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PŘEDLOŽKY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6170217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Opakování ze 6. ročníku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7"/>
            <a:ext cx="8229600" cy="2880320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Najdi a podtrhni předložky:</a:t>
            </a:r>
          </a:p>
          <a:p>
            <a:pPr marL="114300" indent="0">
              <a:buNone/>
            </a:pPr>
            <a:r>
              <a:rPr lang="cs-CZ" sz="3200" dirty="0" smtClean="0"/>
              <a:t>Seděli jsme s bratrem na lavičce před domem a povídali jsme si o našich </a:t>
            </a:r>
          </a:p>
          <a:p>
            <a:pPr marL="114300" indent="0">
              <a:buNone/>
            </a:pPr>
            <a:r>
              <a:rPr lang="cs-CZ" sz="3200" dirty="0"/>
              <a:t>p</a:t>
            </a:r>
            <a:r>
              <a:rPr lang="cs-CZ" sz="3200" dirty="0" smtClean="0"/>
              <a:t>lánech na prázdniny. Za chvíli nás volala maminka k nedělnímu obědu.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9127" y="4963461"/>
            <a:ext cx="8468985" cy="400110"/>
          </a:xfrm>
          <a:prstGeom prst="rect">
            <a:avLst/>
          </a:prstGeom>
          <a:solidFill>
            <a:srgbClr val="6666FF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vyjadřují předložky? Jakou mají funkci? Čím se liší od příslovcí?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26814" y="5833918"/>
            <a:ext cx="7093609" cy="461665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Teprve ve spojení se jmény vyjadřují okolnosti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438479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Předložky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373563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= neohebný slovní druh</a:t>
            </a:r>
          </a:p>
          <a:p>
            <a:r>
              <a:rPr lang="cs-CZ" sz="2800" b="1" dirty="0" smtClean="0"/>
              <a:t>= vyjadřuje bližší okolnosti jako příslovce,             ale teprve ve spojení se jmény (předložková </a:t>
            </a:r>
          </a:p>
          <a:p>
            <a:pPr marL="11430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                vazba)   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e mně = </a:t>
            </a:r>
            <a:r>
              <a:rPr lang="cs-CZ" sz="2800" b="1" dirty="0" smtClean="0"/>
              <a:t>místo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 tu chvíli = </a:t>
            </a:r>
            <a:r>
              <a:rPr lang="cs-CZ" sz="2800" b="1" dirty="0" smtClean="0"/>
              <a:t>čas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oslechl na slovo = </a:t>
            </a:r>
            <a:r>
              <a:rPr lang="cs-CZ" sz="2800" b="1" dirty="0" smtClean="0"/>
              <a:t>způsob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972844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DĚLENÍ PŘEDLOŽEK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A)předložky vlastní (původní)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= mají pouze význam předložek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(nad, k, s, z, bez, pod, před,….)</a:t>
            </a:r>
          </a:p>
          <a:p>
            <a:pPr marL="114300" indent="0">
              <a:buNone/>
            </a:pPr>
            <a:endParaRPr lang="cs-CZ" dirty="0"/>
          </a:p>
          <a:p>
            <a:r>
              <a:rPr lang="cs-CZ" b="1" dirty="0" smtClean="0"/>
              <a:t>B)předložky nevlastní (nepůvodní)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= mohou být i jiným slovním druhem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(kolem, vedle, místo, uprostřed,…)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šel </a:t>
            </a:r>
            <a:r>
              <a:rPr lang="cs-CZ" b="1" dirty="0" smtClean="0"/>
              <a:t>kolem</a:t>
            </a:r>
            <a:r>
              <a:rPr lang="cs-CZ" dirty="0" smtClean="0"/>
              <a:t>    -    jel </a:t>
            </a:r>
            <a:r>
              <a:rPr lang="cs-CZ" b="1" dirty="0" smtClean="0"/>
              <a:t>kolem školy</a:t>
            </a:r>
          </a:p>
          <a:p>
            <a:pPr marL="114300" indent="0">
              <a:buNone/>
            </a:pPr>
            <a:endParaRPr lang="cs-CZ" dirty="0" smtClean="0"/>
          </a:p>
          <a:p>
            <a:r>
              <a:rPr lang="cs-CZ" b="1" dirty="0"/>
              <a:t>s</a:t>
            </a:r>
            <a:r>
              <a:rPr lang="cs-CZ" b="1" dirty="0" smtClean="0"/>
              <a:t>labičné podoby – pro </a:t>
            </a:r>
            <a:r>
              <a:rPr lang="cs-CZ" b="1" dirty="0" err="1" smtClean="0"/>
              <a:t>snažší</a:t>
            </a:r>
            <a:r>
              <a:rPr lang="cs-CZ" b="1" dirty="0" smtClean="0"/>
              <a:t> výslovnost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s Petrem  -  </a:t>
            </a:r>
            <a:r>
              <a:rPr lang="cs-CZ" b="1" dirty="0" smtClean="0"/>
              <a:t>se</a:t>
            </a:r>
            <a:r>
              <a:rPr lang="cs-CZ" dirty="0" smtClean="0"/>
              <a:t> strýcem          k nám  - </a:t>
            </a:r>
            <a:r>
              <a:rPr lang="cs-CZ" b="1" dirty="0" smtClean="0"/>
              <a:t> ke </a:t>
            </a:r>
            <a:r>
              <a:rPr lang="cs-CZ" dirty="0" smtClean="0"/>
              <a:t>všem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331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PŘEDLOŽKY S/Z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73563"/>
          </a:xfrm>
          <a:ln w="28575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POZOR!</a:t>
            </a:r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2. pád = předložka  </a:t>
            </a:r>
            <a:r>
              <a:rPr lang="cs-CZ" b="1" u="sng" dirty="0" smtClean="0"/>
              <a:t>z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z města, z postele, z kapsy, z papíru</a:t>
            </a:r>
          </a:p>
          <a:p>
            <a:pPr marL="114300" indent="0">
              <a:buNone/>
            </a:pPr>
            <a:endParaRPr lang="cs-CZ" dirty="0"/>
          </a:p>
          <a:p>
            <a:r>
              <a:rPr lang="cs-CZ" b="1" dirty="0" smtClean="0"/>
              <a:t>   7. pád = předložka  </a:t>
            </a:r>
            <a:r>
              <a:rPr lang="cs-CZ" b="1" u="sng" dirty="0" smtClean="0"/>
              <a:t>s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s medem, s přáteli, s radostí, s Pavlem</a:t>
            </a:r>
          </a:p>
          <a:p>
            <a:pPr marL="114300" indent="0">
              <a:buNone/>
            </a:pPr>
            <a:endParaRPr lang="cs-CZ" dirty="0" smtClean="0"/>
          </a:p>
          <a:p>
            <a:r>
              <a:rPr lang="cs-CZ" b="1" dirty="0"/>
              <a:t> </a:t>
            </a:r>
            <a:r>
              <a:rPr lang="cs-CZ" b="1" dirty="0" smtClean="0"/>
              <a:t>ve 2. pádě je možné rozlišit: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vzít </a:t>
            </a:r>
            <a:r>
              <a:rPr lang="cs-CZ" b="1" dirty="0" smtClean="0"/>
              <a:t>ze</a:t>
            </a:r>
            <a:r>
              <a:rPr lang="cs-CZ" dirty="0" smtClean="0"/>
              <a:t> stolu (zevnitř)  -  vzít </a:t>
            </a:r>
            <a:r>
              <a:rPr lang="cs-CZ" b="1" dirty="0" smtClean="0"/>
              <a:t>se</a:t>
            </a:r>
            <a:r>
              <a:rPr lang="cs-CZ" dirty="0" smtClean="0"/>
              <a:t> stolu (z povrchu)</a:t>
            </a:r>
          </a:p>
          <a:p>
            <a:pPr marL="114300" indent="0">
              <a:buNone/>
            </a:pPr>
            <a:endParaRPr lang="cs-CZ" dirty="0" smtClean="0"/>
          </a:p>
          <a:p>
            <a:r>
              <a:rPr lang="cs-CZ" b="1" dirty="0"/>
              <a:t>k</a:t>
            </a:r>
            <a:r>
              <a:rPr lang="cs-CZ" b="1" dirty="0" smtClean="0"/>
              <a:t>romě Jirky </a:t>
            </a:r>
            <a:r>
              <a:rPr lang="cs-CZ" dirty="0" smtClean="0"/>
              <a:t>(2. pád)   -   </a:t>
            </a:r>
            <a:r>
              <a:rPr lang="cs-CZ" b="1" dirty="0" smtClean="0"/>
              <a:t>mimo Jirku </a:t>
            </a:r>
            <a:r>
              <a:rPr lang="cs-CZ" dirty="0" smtClean="0"/>
              <a:t>(4. pád)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8265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640960" cy="4536504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b="1" dirty="0" smtClean="0"/>
              <a:t>Vyhledejte předložky a určete pád předložkové vazby:</a:t>
            </a:r>
          </a:p>
          <a:p>
            <a:pPr marL="114300" indent="0">
              <a:buNone/>
            </a:pPr>
            <a:r>
              <a:rPr lang="cs-CZ" dirty="0" smtClean="0"/>
              <a:t>   Pracoval usilovně na zahradě.</a:t>
            </a:r>
          </a:p>
          <a:p>
            <a:pPr marL="114300" indent="0">
              <a:buNone/>
            </a:pPr>
            <a:r>
              <a:rPr lang="cs-CZ" dirty="0" smtClean="0"/>
              <a:t>   Díval se večer na televizi.</a:t>
            </a:r>
          </a:p>
          <a:p>
            <a:pPr marL="114300" indent="0">
              <a:buNone/>
            </a:pPr>
            <a:r>
              <a:rPr lang="cs-CZ" dirty="0" smtClean="0"/>
              <a:t>   Skácel se náhle přede mnou.</a:t>
            </a:r>
          </a:p>
          <a:p>
            <a:pPr marL="114300" indent="0">
              <a:buNone/>
            </a:pPr>
            <a:r>
              <a:rPr lang="cs-CZ" dirty="0" smtClean="0"/>
              <a:t>   Dopadl tvrdě </a:t>
            </a:r>
            <a:r>
              <a:rPr lang="cs-CZ" dirty="0"/>
              <a:t>k</a:t>
            </a:r>
            <a:r>
              <a:rPr lang="cs-CZ" dirty="0" smtClean="0"/>
              <a:t> zemi.</a:t>
            </a:r>
          </a:p>
          <a:p>
            <a:pPr marL="114300" indent="0">
              <a:buNone/>
            </a:pPr>
            <a:r>
              <a:rPr lang="cs-CZ" dirty="0" smtClean="0"/>
              <a:t>   Jednali o nás bez nás.</a:t>
            </a:r>
          </a:p>
          <a:p>
            <a:pPr marL="114300" indent="0">
              <a:buNone/>
            </a:pPr>
            <a:r>
              <a:rPr lang="cs-CZ" dirty="0" smtClean="0"/>
              <a:t>   Přiběhli už všichni mimo Zuzanu.</a:t>
            </a:r>
          </a:p>
          <a:p>
            <a:pPr marL="114300" indent="0">
              <a:buNone/>
            </a:pPr>
            <a:r>
              <a:rPr lang="cs-CZ" dirty="0" smtClean="0"/>
              <a:t>   Bolí mě z toho hlava. </a:t>
            </a:r>
          </a:p>
          <a:p>
            <a:pPr marL="114300" indent="0">
              <a:buNone/>
            </a:pPr>
            <a:r>
              <a:rPr lang="cs-CZ" dirty="0" smtClean="0"/>
              <a:t>   Přišel za babičkou na kus řeči.</a:t>
            </a:r>
          </a:p>
          <a:p>
            <a:pPr marL="11430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19072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268688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Doplň správné podoby předložek:</a:t>
            </a:r>
            <a:endParaRPr lang="cs-CZ" b="1" dirty="0"/>
          </a:p>
          <a:p>
            <a:pPr marL="114300" indent="0">
              <a:buNone/>
            </a:pPr>
            <a:r>
              <a:rPr lang="cs-CZ" dirty="0" smtClean="0"/>
              <a:t>   Rozděl to tři _____ dvěma.</a:t>
            </a:r>
          </a:p>
          <a:p>
            <a:pPr marL="114300" indent="0">
              <a:buNone/>
            </a:pPr>
            <a:r>
              <a:rPr lang="cs-CZ" dirty="0" smtClean="0"/>
              <a:t>   Vysyp věci _____ kapsy!</a:t>
            </a:r>
          </a:p>
          <a:p>
            <a:pPr marL="114300" indent="0">
              <a:buNone/>
            </a:pPr>
            <a:r>
              <a:rPr lang="cs-CZ" dirty="0" smtClean="0"/>
              <a:t>   Přinesl všechno _______ rohlíků.</a:t>
            </a:r>
          </a:p>
          <a:p>
            <a:pPr marL="114300" indent="0">
              <a:buNone/>
            </a:pPr>
            <a:r>
              <a:rPr lang="cs-CZ" dirty="0" smtClean="0"/>
              <a:t>   Dal si hranolky _____ kečupu.</a:t>
            </a:r>
          </a:p>
          <a:p>
            <a:pPr marL="114300" indent="0">
              <a:buNone/>
            </a:pPr>
            <a:r>
              <a:rPr lang="cs-CZ" dirty="0" smtClean="0"/>
              <a:t>   Zvedl se těžce _____ země.</a:t>
            </a:r>
          </a:p>
          <a:p>
            <a:pPr marL="114300" indent="0">
              <a:buNone/>
            </a:pPr>
            <a:r>
              <a:rPr lang="cs-CZ" dirty="0" smtClean="0"/>
              <a:t>   Hrál si ____ svým malým bratrem.</a:t>
            </a:r>
          </a:p>
          <a:p>
            <a:pPr marL="114300" indent="0">
              <a:buNone/>
            </a:pPr>
            <a:r>
              <a:rPr lang="cs-CZ" dirty="0" smtClean="0"/>
              <a:t>   Půjdeme do kina i _____ tebe.</a:t>
            </a:r>
          </a:p>
          <a:p>
            <a:pPr marL="114300" indent="0">
              <a:buNone/>
            </a:pPr>
            <a:r>
              <a:rPr lang="cs-CZ" dirty="0" smtClean="0"/>
              <a:t>   Už zase skáče _____ kaluže.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6359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3"/>
            <a:ext cx="8229600" cy="4176464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Podtržená slova nahraď předložkovým spojením:</a:t>
            </a:r>
            <a:endParaRPr lang="cs-CZ" b="1" dirty="0"/>
          </a:p>
          <a:p>
            <a:pPr marL="114300" indent="0">
              <a:buNone/>
            </a:pPr>
            <a:r>
              <a:rPr lang="cs-CZ" dirty="0" smtClean="0"/>
              <a:t>   </a:t>
            </a:r>
            <a:r>
              <a:rPr lang="cs-CZ" u="sng" dirty="0" smtClean="0"/>
              <a:t>Okolní</a:t>
            </a:r>
            <a:r>
              <a:rPr lang="cs-CZ" dirty="0" smtClean="0"/>
              <a:t> lesy byly plné borůvek.</a:t>
            </a:r>
          </a:p>
          <a:p>
            <a:pPr marL="114300" indent="0">
              <a:buNone/>
            </a:pPr>
            <a:r>
              <a:rPr lang="cs-CZ" dirty="0" smtClean="0"/>
              <a:t>   </a:t>
            </a:r>
            <a:r>
              <a:rPr lang="cs-CZ" u="sng" dirty="0" smtClean="0"/>
              <a:t>Jičínští</a:t>
            </a:r>
            <a:r>
              <a:rPr lang="cs-CZ" dirty="0" smtClean="0"/>
              <a:t> házenkáři vyhráli důležitý zápas.</a:t>
            </a:r>
          </a:p>
          <a:p>
            <a:pPr marL="114300" indent="0">
              <a:buNone/>
            </a:pPr>
            <a:r>
              <a:rPr lang="cs-CZ" dirty="0" smtClean="0"/>
              <a:t>   Cesta </a:t>
            </a:r>
            <a:r>
              <a:rPr lang="cs-CZ" u="sng" dirty="0" smtClean="0"/>
              <a:t>domů</a:t>
            </a:r>
            <a:r>
              <a:rPr lang="cs-CZ" dirty="0" smtClean="0"/>
              <a:t> mi trvala pár minut.</a:t>
            </a:r>
          </a:p>
          <a:p>
            <a:pPr marL="114300" indent="0">
              <a:buNone/>
            </a:pPr>
            <a:r>
              <a:rPr lang="cs-CZ" dirty="0" smtClean="0"/>
              <a:t>   Maminka šla </a:t>
            </a:r>
            <a:r>
              <a:rPr lang="cs-CZ" u="sng" dirty="0" smtClean="0"/>
              <a:t>nakoupit.</a:t>
            </a:r>
          </a:p>
          <a:p>
            <a:pPr marL="114300" indent="0">
              <a:buNone/>
            </a:pPr>
            <a:r>
              <a:rPr lang="cs-CZ" dirty="0" smtClean="0"/>
              <a:t>   Přečetl jsem </a:t>
            </a:r>
            <a:r>
              <a:rPr lang="cs-CZ" u="sng" dirty="0" smtClean="0"/>
              <a:t>Poláčkovu</a:t>
            </a:r>
            <a:r>
              <a:rPr lang="cs-CZ" dirty="0" smtClean="0"/>
              <a:t> knihu Bylo nás pět.</a:t>
            </a:r>
          </a:p>
          <a:p>
            <a:pPr marL="114300" indent="0">
              <a:buNone/>
            </a:pPr>
            <a:r>
              <a:rPr lang="cs-CZ" dirty="0" smtClean="0"/>
              <a:t>   Všichni seděli u </a:t>
            </a:r>
            <a:r>
              <a:rPr lang="cs-CZ" u="sng" dirty="0" smtClean="0"/>
              <a:t>dřevěného</a:t>
            </a:r>
            <a:r>
              <a:rPr lang="cs-CZ" dirty="0" smtClean="0"/>
              <a:t> stolu.</a:t>
            </a:r>
          </a:p>
          <a:p>
            <a:pPr marL="114300" indent="0">
              <a:buNone/>
            </a:pPr>
            <a:r>
              <a:rPr lang="cs-CZ" dirty="0" smtClean="0"/>
              <a:t>   </a:t>
            </a:r>
            <a:r>
              <a:rPr lang="cs-CZ" u="sng" dirty="0" smtClean="0"/>
              <a:t>Horská</a:t>
            </a:r>
            <a:r>
              <a:rPr lang="cs-CZ" dirty="0" smtClean="0"/>
              <a:t> cesta se nepříjemně klikatila.</a:t>
            </a:r>
          </a:p>
          <a:p>
            <a:pPr marL="114300" indent="0">
              <a:buNone/>
            </a:pPr>
            <a:r>
              <a:rPr lang="cs-CZ" dirty="0" smtClean="0"/>
              <a:t>   </a:t>
            </a:r>
            <a:r>
              <a:rPr lang="cs-CZ" u="sng" dirty="0" smtClean="0"/>
              <a:t>Jižní</a:t>
            </a:r>
            <a:r>
              <a:rPr lang="cs-CZ" dirty="0" smtClean="0"/>
              <a:t> země mají příjemné klima. </a:t>
            </a:r>
          </a:p>
        </p:txBody>
      </p:sp>
    </p:spTree>
    <p:extLst>
      <p:ext uri="{BB962C8B-B14F-4D97-AF65-F5344CB8AC3E}">
        <p14:creationId xmlns:p14="http://schemas.microsoft.com/office/powerpoint/2010/main" val="16009325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611560" y="234888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BLAŽEK, Josef. </a:t>
            </a:r>
            <a:r>
              <a:rPr lang="cs-CZ" i="1" dirty="0"/>
              <a:t>Stručný přehled české mluvnice</a:t>
            </a:r>
            <a:r>
              <a:rPr lang="cs-CZ" dirty="0"/>
              <a:t>. Pardubice: ZIVA, 1991, ISBN 80-900683-2-4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991</TotalTime>
  <Words>535</Words>
  <Application>Microsoft Office PowerPoint</Application>
  <PresentationFormat>Předvádění na obrazovce (4:3)</PresentationFormat>
  <Paragraphs>100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Lékárna</vt:lpstr>
      <vt:lpstr>Prezentace aplikace PowerPoint</vt:lpstr>
      <vt:lpstr>Prezentace aplikace PowerPoint</vt:lpstr>
      <vt:lpstr>Prezentace aplikace PowerPoint</vt:lpstr>
      <vt:lpstr>Opakování ze 6. ročníku</vt:lpstr>
      <vt:lpstr>Předložky</vt:lpstr>
      <vt:lpstr>DĚLENÍ PŘEDLOŽEK</vt:lpstr>
      <vt:lpstr>PŘEDLOŽKY S/Z</vt:lpstr>
      <vt:lpstr>PROCVIČENÍ</vt:lpstr>
      <vt:lpstr>PROCVIČENÍ</vt:lpstr>
      <vt:lpstr>PROCVIČENÍ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202</cp:revision>
  <dcterms:created xsi:type="dcterms:W3CDTF">2012-03-26T21:10:22Z</dcterms:created>
  <dcterms:modified xsi:type="dcterms:W3CDTF">2012-12-20T16:45:22Z</dcterms:modified>
</cp:coreProperties>
</file>