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2" y="14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956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VY_32_INOVACE_VIII_2_20: Částice a citoslovce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 Sada číslo: </a:t>
            </a:r>
            <a:r>
              <a:rPr lang="cs-CZ" dirty="0"/>
              <a:t>2</a:t>
            </a:r>
            <a:r>
              <a:rPr lang="cs-CZ" b="1" dirty="0" smtClean="0"/>
              <a:t>          Pořadové číslo DUM: </a:t>
            </a:r>
            <a:r>
              <a:rPr lang="cs-CZ" dirty="0" smtClean="0"/>
              <a:t>20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zopakování a upevnění učiva o částicích a citoslovcích,  zejména jejich praktické použití v jazyce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poznají částice a citoslovce </a:t>
            </a:r>
            <a:r>
              <a:rPr lang="cs-CZ" smtClean="0"/>
              <a:t>a umí je </a:t>
            </a:r>
            <a:r>
              <a:rPr lang="cs-CZ" dirty="0" smtClean="0"/>
              <a:t>správně použít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částice, citoslovce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zopakují určování částic a citoslovcí v textu, potom je učitel seznámí s funkcí částic a citoslovcí a jejich využitím v běžné komunikaci. Potom si společně procvičí učivo při plnění závěrečných úkolů.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852936"/>
            <a:ext cx="5545492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ČÁSTICE A CITOSLOVCE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5498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OPAKOVÁNÍ UČIVA ZE 6. ROČNÍKU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Najdi a podtrhni částice: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Máš úkol? Ano.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Kéž bych uměl bruslit!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Přijede asi v pátek.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Prý bude zítra sněžit.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Ať žije náš oslavenec 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047" y="5358187"/>
            <a:ext cx="7178760" cy="523220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Co vyjadřují částice? Jakou mají funkci ve větě?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625" y="6021288"/>
            <a:ext cx="8243603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aznačují druh věty, významové odstíny větných členů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28464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ČÁSTICE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640960" cy="452596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= slova neohebná</a:t>
            </a:r>
          </a:p>
          <a:p>
            <a:r>
              <a:rPr lang="cs-CZ" b="1" dirty="0" smtClean="0"/>
              <a:t>= uvozují samostatné věty a naznačují jejich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druh </a:t>
            </a:r>
            <a:r>
              <a:rPr lang="cs-CZ" dirty="0" smtClean="0"/>
              <a:t>(otázka, rozkaz, přání, zvolání)</a:t>
            </a:r>
          </a:p>
          <a:p>
            <a:r>
              <a:rPr lang="cs-CZ" b="1" dirty="0" smtClean="0"/>
              <a:t>= zdůrazňují, hodnotí ve spojení s větnými členy</a:t>
            </a:r>
          </a:p>
          <a:p>
            <a:r>
              <a:rPr lang="cs-CZ" dirty="0" smtClean="0"/>
              <a:t>= nejsou větnými členy</a:t>
            </a:r>
          </a:p>
          <a:p>
            <a:r>
              <a:rPr lang="cs-CZ" dirty="0" smtClean="0"/>
              <a:t>= patří sem i </a:t>
            </a:r>
            <a:r>
              <a:rPr lang="cs-CZ" b="1" dirty="0" smtClean="0"/>
              <a:t>slova: ano, ne, asi, snad, možná,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bohužel, prý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76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ČÁSTICE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POZOR!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některá slova mohou být částicemi i jiným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slovním druhem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u="sng" dirty="0" smtClean="0"/>
              <a:t>ČÁSTICE</a:t>
            </a:r>
            <a:r>
              <a:rPr lang="cs-CZ" b="1" dirty="0" smtClean="0"/>
              <a:t> </a:t>
            </a:r>
            <a:r>
              <a:rPr lang="cs-CZ" dirty="0" smtClean="0"/>
              <a:t>                                  </a:t>
            </a:r>
            <a:r>
              <a:rPr lang="cs-CZ" b="1" u="sng" dirty="0" smtClean="0"/>
              <a:t>JINÝ SLOVNÍ DRUH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to je návštěva!                    Lehl si </a:t>
            </a:r>
            <a:r>
              <a:rPr lang="cs-CZ" b="1" dirty="0" smtClean="0"/>
              <a:t>a</a:t>
            </a:r>
            <a:r>
              <a:rPr lang="cs-CZ" dirty="0" smtClean="0"/>
              <a:t> hned usnul.</a:t>
            </a:r>
          </a:p>
          <a:p>
            <a:pPr marL="0" indent="0">
              <a:buNone/>
            </a:pPr>
            <a:r>
              <a:rPr lang="cs-CZ" dirty="0" smtClean="0"/>
              <a:t> Stalo se </a:t>
            </a:r>
            <a:r>
              <a:rPr lang="cs-CZ" b="1" dirty="0" smtClean="0"/>
              <a:t>to</a:t>
            </a:r>
            <a:r>
              <a:rPr lang="cs-CZ" dirty="0" smtClean="0"/>
              <a:t> takhle v létě.       Udělej </a:t>
            </a:r>
            <a:r>
              <a:rPr lang="cs-CZ" b="1" dirty="0" smtClean="0"/>
              <a:t>to</a:t>
            </a:r>
            <a:r>
              <a:rPr lang="cs-CZ" dirty="0" smtClean="0"/>
              <a:t> stejně.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Že</a:t>
            </a:r>
            <a:r>
              <a:rPr lang="cs-CZ" dirty="0" smtClean="0"/>
              <a:t> se nestydíš!                       </a:t>
            </a:r>
            <a:r>
              <a:rPr lang="cs-CZ" dirty="0"/>
              <a:t> </a:t>
            </a:r>
            <a:r>
              <a:rPr lang="cs-CZ" dirty="0" smtClean="0"/>
              <a:t>Řekl, </a:t>
            </a:r>
            <a:r>
              <a:rPr lang="cs-CZ" b="1" dirty="0" smtClean="0"/>
              <a:t>že</a:t>
            </a:r>
            <a:r>
              <a:rPr lang="cs-CZ" dirty="0" smtClean="0"/>
              <a:t> přijde.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To</a:t>
            </a:r>
            <a:r>
              <a:rPr lang="cs-CZ" dirty="0" smtClean="0"/>
              <a:t> leje!                                     Já </a:t>
            </a:r>
            <a:r>
              <a:rPr lang="cs-CZ" b="1" dirty="0" smtClean="0"/>
              <a:t>to</a:t>
            </a:r>
            <a:r>
              <a:rPr lang="cs-CZ" dirty="0" smtClean="0"/>
              <a:t> dělat nebudu.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3563888" y="3212976"/>
            <a:ext cx="698376" cy="50405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88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OPAKOVÁNÍ UČIVA ZE 6. ROČNÍKU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Najdi a podtrhni citoslovce: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Azore, hop!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Psst</a:t>
            </a:r>
            <a:r>
              <a:rPr lang="cs-CZ" dirty="0" smtClean="0"/>
              <a:t>! Buďte zticha!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mi ouvej!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Haf, haf, haf!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797152"/>
            <a:ext cx="6623673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Co vyjadřují nebo označují citoslovce?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8360" y="5733256"/>
            <a:ext cx="7436266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yjadřují nálady, city nebo označují hlasy a zvuky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24502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CITOSLOVCE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= slova neohebná</a:t>
            </a:r>
          </a:p>
          <a:p>
            <a:r>
              <a:rPr lang="cs-CZ" b="1" dirty="0" smtClean="0"/>
              <a:t>= vyjadřují nálady, city, vůli mluvčího</a:t>
            </a:r>
          </a:p>
          <a:p>
            <a:r>
              <a:rPr lang="cs-CZ" b="1" dirty="0" smtClean="0"/>
              <a:t>= označují hlasy a zvuky</a:t>
            </a:r>
          </a:p>
          <a:p>
            <a:r>
              <a:rPr lang="cs-CZ" dirty="0" smtClean="0"/>
              <a:t>= stojí </a:t>
            </a:r>
            <a:r>
              <a:rPr lang="cs-CZ" b="1" dirty="0" smtClean="0"/>
              <a:t>samostatně – odděleny čárkou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Inu, to ti neřeknu.</a:t>
            </a:r>
          </a:p>
          <a:p>
            <a:r>
              <a:rPr lang="cs-CZ" dirty="0" smtClean="0"/>
              <a:t>= nahrazují </a:t>
            </a:r>
            <a:r>
              <a:rPr lang="cs-CZ" b="1" dirty="0" smtClean="0"/>
              <a:t>přísudek – neodděleny čárkou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Vrabec </a:t>
            </a:r>
            <a:r>
              <a:rPr lang="cs-CZ" b="1" u="sng" dirty="0" smtClean="0"/>
              <a:t>frr</a:t>
            </a:r>
            <a:r>
              <a:rPr lang="cs-CZ" dirty="0" smtClean="0"/>
              <a:t> na strom. = Vrabec </a:t>
            </a:r>
            <a:r>
              <a:rPr lang="cs-CZ" b="1" u="sng" dirty="0" smtClean="0"/>
              <a:t>uletěl</a:t>
            </a:r>
            <a:r>
              <a:rPr lang="cs-CZ" dirty="0" smtClean="0"/>
              <a:t> na strom.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90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Vyhledej a podtrhni částice:</a:t>
            </a:r>
          </a:p>
          <a:p>
            <a:pPr marL="0" indent="0">
              <a:buNone/>
            </a:pPr>
            <a:r>
              <a:rPr lang="cs-CZ" sz="3300" dirty="0" smtClean="0"/>
              <a:t>    Ať se ti nic nestane!</a:t>
            </a:r>
          </a:p>
          <a:p>
            <a:pPr marL="0" indent="0">
              <a:buNone/>
            </a:pPr>
            <a:r>
              <a:rPr lang="cs-CZ" sz="3300" dirty="0" smtClean="0"/>
              <a:t>    Že se tím trápíš!</a:t>
            </a:r>
          </a:p>
          <a:p>
            <a:pPr marL="0" indent="0">
              <a:buNone/>
            </a:pPr>
            <a:r>
              <a:rPr lang="cs-CZ" sz="3300" dirty="0" smtClean="0"/>
              <a:t>    Jirka bohudík všechno vyhrál.</a:t>
            </a:r>
          </a:p>
          <a:p>
            <a:pPr marL="0" indent="0">
              <a:buNone/>
            </a:pPr>
            <a:r>
              <a:rPr lang="cs-CZ" sz="3300" dirty="0" smtClean="0"/>
              <a:t>    Přišel, aby se nám omluvil.</a:t>
            </a:r>
          </a:p>
          <a:p>
            <a:pPr marL="0" indent="0">
              <a:buNone/>
            </a:pPr>
            <a:r>
              <a:rPr lang="cs-CZ" sz="3300" dirty="0" smtClean="0"/>
              <a:t>    To je pravda.</a:t>
            </a:r>
          </a:p>
          <a:p>
            <a:pPr marL="0" indent="0">
              <a:buNone/>
            </a:pPr>
            <a:r>
              <a:rPr lang="cs-CZ" sz="3300" dirty="0" smtClean="0"/>
              <a:t>    Odjedeme asi v neděli.</a:t>
            </a:r>
          </a:p>
          <a:p>
            <a:pPr marL="0" indent="0">
              <a:buNone/>
            </a:pPr>
            <a:r>
              <a:rPr lang="cs-CZ" sz="3300" dirty="0" smtClean="0"/>
              <a:t>    Sedl si a hned začal psát.</a:t>
            </a:r>
          </a:p>
          <a:p>
            <a:pPr marL="0" indent="0">
              <a:buNone/>
            </a:pPr>
            <a:r>
              <a:rPr lang="cs-CZ" sz="3300" dirty="0" smtClean="0"/>
              <a:t>    Líbí se ti ty nové lyže?</a:t>
            </a:r>
          </a:p>
          <a:p>
            <a:pPr marL="0" indent="0">
              <a:buNone/>
            </a:pPr>
            <a:r>
              <a:rPr lang="cs-CZ" sz="3300" dirty="0" smtClean="0"/>
              <a:t>    Prostě na to zapomeň!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val="281233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176463"/>
          </a:xfrm>
          <a:ln w="28575">
            <a:solidFill>
              <a:schemeClr val="tx1"/>
            </a:solidFill>
          </a:ln>
        </p:spPr>
        <p:txBody>
          <a:bodyPr>
            <a:normAutofit fontScale="47500" lnSpcReduction="20000"/>
          </a:bodyPr>
          <a:lstStyle/>
          <a:p>
            <a:r>
              <a:rPr lang="cs-CZ" sz="6500" b="1" dirty="0" smtClean="0"/>
              <a:t>Vytvoř věty s částicemi:</a:t>
            </a:r>
          </a:p>
          <a:p>
            <a:pPr marL="0" indent="0">
              <a:buNone/>
            </a:pPr>
            <a:endParaRPr lang="cs-CZ" sz="3900" b="1" dirty="0" smtClean="0"/>
          </a:p>
          <a:p>
            <a:pPr marL="0" indent="0">
              <a:buNone/>
            </a:pPr>
            <a:r>
              <a:rPr lang="cs-CZ" sz="6400" dirty="0" smtClean="0"/>
              <a:t>    kéž –</a:t>
            </a:r>
          </a:p>
          <a:p>
            <a:pPr marL="0" indent="0">
              <a:buNone/>
            </a:pPr>
            <a:r>
              <a:rPr lang="cs-CZ" sz="6400" dirty="0" smtClean="0"/>
              <a:t>    nechť –</a:t>
            </a:r>
          </a:p>
          <a:p>
            <a:pPr marL="0" indent="0">
              <a:buNone/>
            </a:pPr>
            <a:r>
              <a:rPr lang="cs-CZ" sz="6400" dirty="0" smtClean="0"/>
              <a:t>    prý –</a:t>
            </a:r>
          </a:p>
          <a:p>
            <a:pPr marL="0" indent="0">
              <a:buNone/>
            </a:pPr>
            <a:r>
              <a:rPr lang="cs-CZ" sz="6400" dirty="0" smtClean="0"/>
              <a:t>    asi –</a:t>
            </a:r>
          </a:p>
          <a:p>
            <a:pPr marL="0" indent="0">
              <a:buNone/>
            </a:pPr>
            <a:r>
              <a:rPr lang="cs-CZ" sz="6400" dirty="0" smtClean="0"/>
              <a:t>    možná –</a:t>
            </a:r>
          </a:p>
          <a:p>
            <a:pPr marL="0" indent="0">
              <a:buNone/>
            </a:pPr>
            <a:r>
              <a:rPr lang="cs-CZ" sz="6400" dirty="0" smtClean="0"/>
              <a:t>    ne 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4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Nahraď podtržená slovesa citoslovci:</a:t>
            </a:r>
          </a:p>
          <a:p>
            <a:pPr marL="0" indent="0">
              <a:buNone/>
            </a:pPr>
            <a:r>
              <a:rPr lang="cs-CZ" dirty="0" smtClean="0"/>
              <a:t>Jezdec </a:t>
            </a:r>
            <a:r>
              <a:rPr lang="cs-CZ" u="sng" dirty="0" smtClean="0"/>
              <a:t>vyskočil</a:t>
            </a:r>
            <a:r>
              <a:rPr lang="cs-CZ" dirty="0" smtClean="0"/>
              <a:t>/_______ na koně.</a:t>
            </a:r>
          </a:p>
          <a:p>
            <a:pPr marL="0" indent="0">
              <a:buNone/>
            </a:pPr>
            <a:r>
              <a:rPr lang="cs-CZ" dirty="0" smtClean="0"/>
              <a:t>Večer někdo </a:t>
            </a:r>
            <a:r>
              <a:rPr lang="cs-CZ" u="sng" dirty="0" smtClean="0"/>
              <a:t>zaťukal</a:t>
            </a:r>
            <a:r>
              <a:rPr lang="cs-CZ" dirty="0" smtClean="0"/>
              <a:t>/________ na okno.</a:t>
            </a:r>
          </a:p>
          <a:p>
            <a:pPr marL="0" indent="0">
              <a:buNone/>
            </a:pPr>
            <a:r>
              <a:rPr lang="cs-CZ" u="sng" dirty="0" smtClean="0"/>
              <a:t>Buďte zticha!</a:t>
            </a:r>
            <a:r>
              <a:rPr lang="cs-CZ" dirty="0" smtClean="0"/>
              <a:t>/___________</a:t>
            </a:r>
          </a:p>
          <a:p>
            <a:pPr marL="0" indent="0">
              <a:buNone/>
            </a:pPr>
            <a:r>
              <a:rPr lang="cs-CZ" dirty="0" smtClean="0"/>
              <a:t>Koupil jsem koláče, </a:t>
            </a:r>
            <a:r>
              <a:rPr lang="cs-CZ" u="sng" dirty="0" smtClean="0"/>
              <a:t>vezmi si</a:t>
            </a:r>
            <a:r>
              <a:rPr lang="cs-CZ" dirty="0" smtClean="0"/>
              <a:t>/_______ !</a:t>
            </a:r>
          </a:p>
          <a:p>
            <a:pPr marL="0" indent="0">
              <a:buNone/>
            </a:pPr>
            <a:r>
              <a:rPr lang="cs-CZ" dirty="0" smtClean="0"/>
              <a:t>Myslivec </a:t>
            </a:r>
            <a:r>
              <a:rPr lang="cs-CZ" u="sng" dirty="0" smtClean="0"/>
              <a:t>vystřelil</a:t>
            </a:r>
            <a:r>
              <a:rPr lang="cs-CZ" dirty="0" smtClean="0"/>
              <a:t>/_______ na kance.</a:t>
            </a:r>
          </a:p>
          <a:p>
            <a:pPr marL="0" indent="0">
              <a:buNone/>
            </a:pPr>
            <a:r>
              <a:rPr lang="cs-CZ" dirty="0" smtClean="0"/>
              <a:t>Voda mu </a:t>
            </a:r>
            <a:r>
              <a:rPr lang="cs-CZ" u="sng" dirty="0" smtClean="0"/>
              <a:t>kapala</a:t>
            </a:r>
            <a:r>
              <a:rPr lang="cs-CZ" dirty="0" smtClean="0"/>
              <a:t>/______ z mokrého kabátu.</a:t>
            </a:r>
          </a:p>
          <a:p>
            <a:pPr marL="0" indent="0">
              <a:buNone/>
            </a:pPr>
            <a:r>
              <a:rPr lang="cs-CZ" dirty="0" smtClean="0"/>
              <a:t>Včela mi </a:t>
            </a:r>
            <a:r>
              <a:rPr lang="cs-CZ" u="sng" dirty="0" smtClean="0"/>
              <a:t>bzučela</a:t>
            </a:r>
            <a:r>
              <a:rPr lang="cs-CZ" dirty="0" smtClean="0"/>
              <a:t>/_______ kolem hlavy.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895239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Nahraď podtržená citoslovce slovesy:</a:t>
            </a:r>
          </a:p>
          <a:p>
            <a:pPr marL="0" indent="0">
              <a:buNone/>
            </a:pPr>
            <a:r>
              <a:rPr lang="cs-CZ" dirty="0" smtClean="0"/>
              <a:t>Pytel obilí </a:t>
            </a:r>
            <a:r>
              <a:rPr lang="cs-CZ" u="sng" dirty="0" smtClean="0"/>
              <a:t>buch</a:t>
            </a:r>
            <a:r>
              <a:rPr lang="cs-CZ" dirty="0" smtClean="0"/>
              <a:t>/______ na zem.</a:t>
            </a:r>
          </a:p>
          <a:p>
            <a:pPr marL="0" indent="0">
              <a:buNone/>
            </a:pPr>
            <a:r>
              <a:rPr lang="cs-CZ" dirty="0" smtClean="0"/>
              <a:t>Kočka </a:t>
            </a:r>
            <a:r>
              <a:rPr lang="cs-CZ" u="sng" dirty="0" smtClean="0"/>
              <a:t>hop</a:t>
            </a:r>
            <a:r>
              <a:rPr lang="cs-CZ" dirty="0" smtClean="0"/>
              <a:t>/_________ na plot.</a:t>
            </a:r>
          </a:p>
          <a:p>
            <a:pPr marL="0" indent="0">
              <a:buNone/>
            </a:pPr>
            <a:r>
              <a:rPr lang="cs-CZ" dirty="0" smtClean="0"/>
              <a:t>Hladová kráva </a:t>
            </a:r>
            <a:r>
              <a:rPr lang="cs-CZ" u="sng" dirty="0" smtClean="0"/>
              <a:t>bú</a:t>
            </a:r>
            <a:r>
              <a:rPr lang="cs-CZ" dirty="0" smtClean="0"/>
              <a:t>/_______ ve chlévě.</a:t>
            </a:r>
          </a:p>
          <a:p>
            <a:pPr marL="0" indent="0">
              <a:buNone/>
            </a:pPr>
            <a:r>
              <a:rPr lang="cs-CZ" dirty="0" smtClean="0"/>
              <a:t>Jirka </a:t>
            </a:r>
            <a:r>
              <a:rPr lang="cs-CZ" u="sng" dirty="0" err="1" smtClean="0"/>
              <a:t>hrr</a:t>
            </a:r>
            <a:r>
              <a:rPr lang="cs-CZ" dirty="0" smtClean="0"/>
              <a:t>/_______ za ním.</a:t>
            </a:r>
          </a:p>
          <a:p>
            <a:pPr marL="0" indent="0">
              <a:buNone/>
            </a:pPr>
            <a:r>
              <a:rPr lang="cs-CZ" dirty="0" smtClean="0"/>
              <a:t>Starý kohoutek neustále </a:t>
            </a:r>
            <a:r>
              <a:rPr lang="cs-CZ" u="sng" dirty="0" smtClean="0"/>
              <a:t>kap kap</a:t>
            </a:r>
            <a:r>
              <a:rPr lang="cs-CZ" dirty="0" smtClean="0"/>
              <a:t>/_________ .</a:t>
            </a:r>
          </a:p>
          <a:p>
            <a:pPr marL="0" indent="0">
              <a:buNone/>
            </a:pPr>
            <a:r>
              <a:rPr lang="cs-CZ" dirty="0" smtClean="0"/>
              <a:t>Žába </a:t>
            </a:r>
            <a:r>
              <a:rPr lang="cs-CZ" u="sng" dirty="0" smtClean="0"/>
              <a:t>žbluňk</a:t>
            </a:r>
            <a:r>
              <a:rPr lang="cs-CZ" dirty="0" smtClean="0"/>
              <a:t>/________ do vody.</a:t>
            </a:r>
          </a:p>
          <a:p>
            <a:pPr marL="0" indent="0">
              <a:buNone/>
            </a:pPr>
            <a:r>
              <a:rPr lang="cs-CZ" dirty="0" smtClean="0"/>
              <a:t>Ze psí boudy se ozvalo </a:t>
            </a:r>
            <a:r>
              <a:rPr lang="cs-CZ" u="sng" dirty="0" smtClean="0"/>
              <a:t>vrr</a:t>
            </a:r>
            <a:r>
              <a:rPr lang="cs-CZ" dirty="0" smtClean="0"/>
              <a:t>/__________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82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13285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STYBLÍK, Vlastimil; ČECHOVÁ, Marie; HAUSER, Přemysl. </a:t>
            </a:r>
            <a:r>
              <a:rPr lang="cs-CZ" i="1" dirty="0"/>
              <a:t>Český jazyk pro 7. ročník základní školy a odpovídající ročník víceletých gymnázií</a:t>
            </a:r>
            <a:r>
              <a:rPr lang="cs-CZ" dirty="0"/>
              <a:t>. Praha: SPN-pedagogické nakladatelství, 1997, ISBN 80-85937-70-0.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407707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601</Words>
  <Application>Microsoft Office PowerPoint</Application>
  <PresentationFormat>Předvádění na obrazovce (4:3)</PresentationFormat>
  <Paragraphs>114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OPAKOVÁNÍ UČIVA ZE 6. ROČNÍKU</vt:lpstr>
      <vt:lpstr>ČÁSTICE</vt:lpstr>
      <vt:lpstr>ČÁSTICE</vt:lpstr>
      <vt:lpstr>OPAKOVÁNÍ UČIVA ZE 6. ROČNÍKU</vt:lpstr>
      <vt:lpstr>CITOSLOVCE</vt:lpstr>
      <vt:lpstr>PROCVIČENÍ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202</cp:revision>
  <dcterms:created xsi:type="dcterms:W3CDTF">2012-03-26T21:10:22Z</dcterms:created>
  <dcterms:modified xsi:type="dcterms:W3CDTF">2013-01-07T10:39:17Z</dcterms:modified>
</cp:coreProperties>
</file>