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67" r:id="rId3"/>
    <p:sldId id="268" r:id="rId4"/>
    <p:sldId id="260" r:id="rId5"/>
    <p:sldId id="257" r:id="rId6"/>
    <p:sldId id="261" r:id="rId7"/>
    <p:sldId id="270" r:id="rId8"/>
    <p:sldId id="264" r:id="rId9"/>
    <p:sldId id="269" r:id="rId10"/>
    <p:sldId id="262" r:id="rId11"/>
    <p:sldId id="263" r:id="rId12"/>
    <p:sldId id="265" r:id="rId13"/>
    <p:sldId id="271" r:id="rId14"/>
    <p:sldId id="266" r:id="rId15"/>
    <p:sldId id="272" r:id="rId16"/>
    <p:sldId id="273" r:id="rId17"/>
    <p:sldId id="274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3BD40"/>
    <a:srgbClr val="536CB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00" y="13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395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064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0339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463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408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24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44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744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749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0169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AA962-1446-4A59-9F40-C2AC99D7DD51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651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DAA962-1446-4A59-9F40-C2AC99D7DD51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34435-27D0-4D64-AF28-CF01DCC62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657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3410493"/>
              </p:ext>
            </p:extLst>
          </p:nvPr>
        </p:nvGraphicFramePr>
        <p:xfrm>
          <a:off x="1524000" y="1397000"/>
          <a:ext cx="6720408" cy="35955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VY_32_Inovace_4.3.9 Násobení</a:t>
                      </a:r>
                      <a:r>
                        <a:rPr lang="cs-CZ" baseline="0" dirty="0" smtClean="0"/>
                        <a:t> 9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Matematika 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Materiál je určen k zábavnému procvičení násobení číslem 9. </a:t>
                      </a:r>
                      <a:r>
                        <a:rPr lang="cs-CZ" baseline="0" dirty="0" smtClean="0"/>
                        <a:t>Prezentace byla vytvořena pro práci s interaktivní tabulí nebo dataprojektorem a obsahuje animace.</a:t>
                      </a:r>
                      <a:endParaRPr lang="cs-CZ" dirty="0" smtClean="0"/>
                    </a:p>
                    <a:p>
                      <a:pPr algn="l"/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0610" y="76470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878932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Násobení číslem 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511256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Násobení 9 (devítkou) je velmi snadné. Naučíme vás to za chviličku. Pomohou vám k tomu vaše ruce. Pěkně je natáhněte před sebe palci k sobě.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Prst, odpovídající číslu, kterým násobíme 9, ohneme. Prsty před ohnutým prstem ukazují desítky, prsty za ohnutým prstem ukazují jednotky. (Počítáme zleva)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backgroundMark x1="5625" y1="8889" x2="5625" y2="8889"/>
                        <a14:backgroundMark x1="20833" y1="13056" x2="20833" y2="13056"/>
                        <a14:backgroundMark x1="35000" y1="20000" x2="35000" y2="20000"/>
                        <a14:backgroundMark x1="56458" y1="13611" x2="56458" y2="13611"/>
                        <a14:backgroundMark x1="97500" y1="20000" x2="97500" y2="20000"/>
                        <a14:backgroundMark x1="94375" y1="82500" x2="94375" y2="82500"/>
                        <a14:backgroundMark x1="49375" y1="96667" x2="49375" y2="96667"/>
                        <a14:backgroundMark x1="4583" y1="80556" x2="4583" y2="80556"/>
                      </a14:backgroundRemoval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7" y="1700808"/>
            <a:ext cx="4824536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5134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Např. </a:t>
            </a:r>
            <a:r>
              <a:rPr lang="cs-CZ" sz="3200" b="1" u="sng" dirty="0" smtClean="0"/>
              <a:t>8 . 9 </a:t>
            </a:r>
            <a:r>
              <a:rPr lang="cs-CZ" sz="3200" dirty="0" smtClean="0"/>
              <a:t>(ohneme 8 prst), </a:t>
            </a:r>
            <a:r>
              <a:rPr lang="cs-CZ" sz="3200" b="1" u="sng" dirty="0" smtClean="0"/>
              <a:t>4 . 9 </a:t>
            </a:r>
            <a:r>
              <a:rPr lang="cs-CZ" sz="3200" dirty="0" smtClean="0"/>
              <a:t>(ohneme 4 prst).</a:t>
            </a:r>
            <a:br>
              <a:rPr lang="cs-CZ" sz="3200" dirty="0" smtClean="0"/>
            </a:br>
            <a:r>
              <a:rPr lang="cs-CZ" sz="3200" dirty="0" smtClean="0"/>
              <a:t>Před ohnutým prstem jsou desítky, za ohnutým prstem jsou jednotky.</a:t>
            </a:r>
            <a:endParaRPr lang="cs-CZ" sz="32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bright="55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97" t="3267" r="4760" b="8204"/>
          <a:stretch/>
        </p:blipFill>
        <p:spPr>
          <a:xfrm>
            <a:off x="1403648" y="1556792"/>
            <a:ext cx="6659697" cy="4968552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267744" y="1988840"/>
            <a:ext cx="49083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Desítky             Jednotky</a:t>
            </a:r>
            <a:endParaRPr lang="cs-CZ" sz="3600" dirty="0"/>
          </a:p>
        </p:txBody>
      </p:sp>
      <p:sp>
        <p:nvSpPr>
          <p:cNvPr id="3" name="Rovnoramenný trojúhelník 2"/>
          <p:cNvSpPr/>
          <p:nvPr/>
        </p:nvSpPr>
        <p:spPr>
          <a:xfrm rot="10800000">
            <a:off x="4211958" y="1988840"/>
            <a:ext cx="648073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674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8998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u="sng" dirty="0" smtClean="0"/>
              <a:t>4 </a:t>
            </a:r>
            <a:r>
              <a:rPr lang="cs-CZ" sz="3200" b="1" u="sng" dirty="0"/>
              <a:t>. 9 </a:t>
            </a:r>
            <a:r>
              <a:rPr lang="cs-CZ" sz="3200" dirty="0" smtClean="0"/>
              <a:t>(čtvrtý </a:t>
            </a:r>
            <a:r>
              <a:rPr lang="cs-CZ" sz="3200" dirty="0"/>
              <a:t>prst zleva ohneme, vidíme </a:t>
            </a:r>
            <a:r>
              <a:rPr lang="cs-CZ" sz="3200" dirty="0" smtClean="0"/>
              <a:t>3 prsty </a:t>
            </a:r>
            <a:br>
              <a:rPr lang="cs-CZ" sz="3200" dirty="0" smtClean="0"/>
            </a:br>
            <a:r>
              <a:rPr lang="cs-CZ" sz="3200" dirty="0" smtClean="0"/>
              <a:t>vlevo  </a:t>
            </a:r>
            <a:r>
              <a:rPr lang="cs-CZ" sz="3200" dirty="0"/>
              <a:t>- </a:t>
            </a:r>
            <a:r>
              <a:rPr lang="cs-CZ" sz="3200" dirty="0" smtClean="0"/>
              <a:t>3 desítky</a:t>
            </a:r>
            <a:r>
              <a:rPr lang="cs-CZ" sz="3200" dirty="0"/>
              <a:t>, </a:t>
            </a:r>
            <a:r>
              <a:rPr lang="cs-CZ" sz="3200" dirty="0" smtClean="0"/>
              <a:t>6 prstů </a:t>
            </a:r>
            <a:r>
              <a:rPr lang="cs-CZ" sz="3200" dirty="0"/>
              <a:t>vpravo </a:t>
            </a:r>
            <a:r>
              <a:rPr lang="cs-CZ" sz="3200" dirty="0" smtClean="0"/>
              <a:t>– 6 jednotek) </a:t>
            </a:r>
            <a:r>
              <a:rPr lang="cs-CZ" sz="3200" dirty="0"/>
              <a:t>=  </a:t>
            </a:r>
            <a:r>
              <a:rPr lang="cs-CZ" sz="3200" b="1" dirty="0" smtClean="0"/>
              <a:t>36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76" t="4539" b="4341"/>
          <a:stretch/>
        </p:blipFill>
        <p:spPr>
          <a:xfrm>
            <a:off x="899592" y="1484784"/>
            <a:ext cx="7344815" cy="5112568"/>
          </a:xfrm>
          <a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</a:blip>
            <a:tile tx="0" ty="0" sx="100000" sy="100000" flip="none" algn="tl"/>
          </a:blipFill>
        </p:spPr>
        <p:style>
          <a:lnRef idx="0">
            <a:scrgbClr r="0" g="0" b="0"/>
          </a:lnRef>
          <a:fillRef idx="1003">
            <a:schemeClr val="dk2"/>
          </a:fillRef>
          <a:effectRef idx="0">
            <a:scrgbClr r="0" g="0" b="0"/>
          </a:effectRef>
          <a:fontRef idx="major"/>
        </p:style>
      </p:pic>
      <p:sp>
        <p:nvSpPr>
          <p:cNvPr id="5" name="Ovál 4"/>
          <p:cNvSpPr/>
          <p:nvPr/>
        </p:nvSpPr>
        <p:spPr>
          <a:xfrm rot="991945">
            <a:off x="2771800" y="3356992"/>
            <a:ext cx="576064" cy="2880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88840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Desítky                       Jednotky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42101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u="sng" dirty="0" smtClean="0"/>
              <a:t>1 </a:t>
            </a:r>
            <a:r>
              <a:rPr lang="cs-CZ" sz="3200" b="1" u="sng" dirty="0"/>
              <a:t>. 9 </a:t>
            </a:r>
            <a:r>
              <a:rPr lang="cs-CZ" sz="3200" dirty="0" smtClean="0"/>
              <a:t>(první </a:t>
            </a:r>
            <a:r>
              <a:rPr lang="cs-CZ" sz="3200" dirty="0"/>
              <a:t>prst zleva ohneme, </a:t>
            </a:r>
            <a:r>
              <a:rPr lang="cs-CZ" sz="3200" dirty="0" smtClean="0"/>
              <a:t>nevidíme žádný prst </a:t>
            </a:r>
            <a:r>
              <a:rPr lang="cs-CZ" sz="3200" dirty="0"/>
              <a:t>vlevo  - </a:t>
            </a:r>
            <a:r>
              <a:rPr lang="cs-CZ" sz="3200" dirty="0" smtClean="0"/>
              <a:t>0 desítek, 9 </a:t>
            </a:r>
            <a:r>
              <a:rPr lang="cs-CZ" sz="3200" dirty="0"/>
              <a:t>prstů vpravo </a:t>
            </a:r>
            <a:r>
              <a:rPr lang="cs-CZ" sz="3200" dirty="0" smtClean="0"/>
              <a:t>- 9 jednotek) </a:t>
            </a:r>
            <a:r>
              <a:rPr lang="cs-CZ" sz="3200" dirty="0"/>
              <a:t>=  </a:t>
            </a:r>
            <a:r>
              <a:rPr lang="cs-CZ" sz="3200" b="1" dirty="0" smtClean="0"/>
              <a:t>9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454" t="3594" r="814" b="9861"/>
          <a:stretch/>
        </p:blipFill>
        <p:spPr>
          <a:xfrm>
            <a:off x="1331640" y="1484784"/>
            <a:ext cx="6624736" cy="4896544"/>
          </a:xfrm>
          <a:solidFill>
            <a:srgbClr val="536CBB"/>
          </a:solidFill>
          <a:ln w="57150">
            <a:solidFill>
              <a:schemeClr val="bg1"/>
            </a:solidFill>
          </a:ln>
        </p:spPr>
      </p:pic>
      <p:sp>
        <p:nvSpPr>
          <p:cNvPr id="5" name="Ovál 4"/>
          <p:cNvSpPr/>
          <p:nvPr/>
        </p:nvSpPr>
        <p:spPr>
          <a:xfrm rot="19777662">
            <a:off x="1723148" y="3849605"/>
            <a:ext cx="474408" cy="25324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29024" y="2060848"/>
            <a:ext cx="2486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Jednotky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03797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200" b="1" u="sng" dirty="0" smtClean="0"/>
              <a:t>5 </a:t>
            </a:r>
            <a:r>
              <a:rPr lang="cs-CZ" sz="3200" b="1" u="sng" dirty="0"/>
              <a:t>. 9 </a:t>
            </a:r>
            <a:r>
              <a:rPr lang="cs-CZ" sz="3200" dirty="0" smtClean="0"/>
              <a:t>(pátý </a:t>
            </a:r>
            <a:r>
              <a:rPr lang="cs-CZ" sz="3200" dirty="0"/>
              <a:t>prst zleva ohneme, vidíme </a:t>
            </a:r>
            <a:r>
              <a:rPr lang="cs-CZ" sz="3200" dirty="0" smtClean="0"/>
              <a:t>4 prsty </a:t>
            </a:r>
            <a:br>
              <a:rPr lang="cs-CZ" sz="3200" dirty="0" smtClean="0"/>
            </a:br>
            <a:r>
              <a:rPr lang="cs-CZ" sz="3200" dirty="0" smtClean="0"/>
              <a:t>vlevo  </a:t>
            </a:r>
            <a:r>
              <a:rPr lang="cs-CZ" sz="3200" dirty="0"/>
              <a:t>- </a:t>
            </a:r>
            <a:r>
              <a:rPr lang="cs-CZ" sz="3200" dirty="0" smtClean="0"/>
              <a:t>4 desítky</a:t>
            </a:r>
            <a:r>
              <a:rPr lang="cs-CZ" sz="3200" dirty="0"/>
              <a:t>, </a:t>
            </a:r>
            <a:r>
              <a:rPr lang="cs-CZ" sz="3200" dirty="0" smtClean="0"/>
              <a:t>5 prstů </a:t>
            </a:r>
            <a:r>
              <a:rPr lang="cs-CZ" sz="3200" dirty="0"/>
              <a:t>vpravo </a:t>
            </a:r>
            <a:r>
              <a:rPr lang="cs-CZ" sz="3200" dirty="0" smtClean="0"/>
              <a:t>– 5 jednotek) </a:t>
            </a:r>
            <a:r>
              <a:rPr lang="cs-CZ" sz="3200" dirty="0"/>
              <a:t>=  </a:t>
            </a:r>
            <a:r>
              <a:rPr lang="cs-CZ" sz="3200" b="1" dirty="0" smtClean="0"/>
              <a:t>45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95" t="5386" b="3044"/>
          <a:stretch/>
        </p:blipFill>
        <p:spPr>
          <a:xfrm>
            <a:off x="899592" y="1628800"/>
            <a:ext cx="6984776" cy="4896544"/>
          </a:xfrm>
        </p:spPr>
      </p:pic>
      <p:sp>
        <p:nvSpPr>
          <p:cNvPr id="5" name="Ovál 4"/>
          <p:cNvSpPr/>
          <p:nvPr/>
        </p:nvSpPr>
        <p:spPr>
          <a:xfrm rot="2600224">
            <a:off x="3203848" y="4437112"/>
            <a:ext cx="576064" cy="2880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204864"/>
            <a:ext cx="50914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Desítky                          Jednotky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11619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200" b="1" u="sng" dirty="0" smtClean="0"/>
              <a:t>2 </a:t>
            </a:r>
            <a:r>
              <a:rPr lang="cs-CZ" sz="3200" b="1" u="sng" dirty="0"/>
              <a:t>. 9 </a:t>
            </a:r>
            <a:r>
              <a:rPr lang="cs-CZ" sz="3200" dirty="0" smtClean="0"/>
              <a:t>(druhý </a:t>
            </a:r>
            <a:r>
              <a:rPr lang="cs-CZ" sz="3200" dirty="0"/>
              <a:t>prst zleva ohneme, vidíme </a:t>
            </a:r>
            <a:r>
              <a:rPr lang="cs-CZ" sz="3200" dirty="0" smtClean="0"/>
              <a:t>1 prst 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vlevo  - </a:t>
            </a:r>
            <a:r>
              <a:rPr lang="cs-CZ" sz="3200" dirty="0" smtClean="0"/>
              <a:t>1 desítka, 8 </a:t>
            </a:r>
            <a:r>
              <a:rPr lang="cs-CZ" sz="3200" dirty="0"/>
              <a:t>prstů vpravo – </a:t>
            </a:r>
            <a:r>
              <a:rPr lang="cs-CZ" sz="3200" dirty="0" smtClean="0"/>
              <a:t>8 </a:t>
            </a:r>
            <a:r>
              <a:rPr lang="cs-CZ" sz="3200" dirty="0"/>
              <a:t>jednotek) =  </a:t>
            </a:r>
            <a:r>
              <a:rPr lang="cs-CZ" sz="3200" b="1" dirty="0" smtClean="0"/>
              <a:t>18</a:t>
            </a:r>
            <a:endParaRPr lang="cs-CZ" sz="3200" dirty="0"/>
          </a:p>
        </p:txBody>
      </p:sp>
      <p:pic>
        <p:nvPicPr>
          <p:cNvPr id="2050" name="Picture 2" descr="C:\Users\prejzova\Pictures\2012-12-27 001\P1050830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77" t="4959" r="4208" b="2752"/>
          <a:stretch/>
        </p:blipFill>
        <p:spPr bwMode="auto">
          <a:xfrm>
            <a:off x="827585" y="1628800"/>
            <a:ext cx="7272808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 rot="21343757">
            <a:off x="1621445" y="3463700"/>
            <a:ext cx="576064" cy="2880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276872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Desítky          Jednotky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67350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200" b="1" u="sng" dirty="0" smtClean="0"/>
              <a:t>8 </a:t>
            </a:r>
            <a:r>
              <a:rPr lang="cs-CZ" sz="3200" b="1" u="sng" dirty="0"/>
              <a:t>. 9 </a:t>
            </a:r>
            <a:r>
              <a:rPr lang="cs-CZ" sz="3200" dirty="0" smtClean="0"/>
              <a:t>(osmý </a:t>
            </a:r>
            <a:r>
              <a:rPr lang="cs-CZ" sz="3200" dirty="0"/>
              <a:t>prst zleva ohneme, vidíme </a:t>
            </a:r>
            <a:r>
              <a:rPr lang="cs-CZ" sz="3200" dirty="0" smtClean="0"/>
              <a:t>7 </a:t>
            </a:r>
            <a:r>
              <a:rPr lang="cs-CZ" sz="3200" dirty="0"/>
              <a:t>prstů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vlevo  </a:t>
            </a:r>
            <a:r>
              <a:rPr lang="cs-CZ" sz="3200" dirty="0"/>
              <a:t>- </a:t>
            </a:r>
            <a:r>
              <a:rPr lang="cs-CZ" sz="3200" dirty="0" smtClean="0"/>
              <a:t>7 desítek, 2 </a:t>
            </a:r>
            <a:r>
              <a:rPr lang="cs-CZ" sz="3200" dirty="0"/>
              <a:t>prsty vpravo </a:t>
            </a:r>
            <a:r>
              <a:rPr lang="cs-CZ" sz="3200" dirty="0" smtClean="0"/>
              <a:t>– 2 jednotky</a:t>
            </a:r>
            <a:r>
              <a:rPr lang="cs-CZ" sz="3200" dirty="0"/>
              <a:t>) =  </a:t>
            </a:r>
            <a:r>
              <a:rPr lang="cs-CZ" sz="3200" b="1" dirty="0" smtClean="0"/>
              <a:t>72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608" r="4151" b="3135"/>
          <a:stretch/>
        </p:blipFill>
        <p:spPr>
          <a:xfrm>
            <a:off x="1115616" y="1731818"/>
            <a:ext cx="6984776" cy="4937542"/>
          </a:xfrm>
        </p:spPr>
      </p:pic>
      <p:sp>
        <p:nvSpPr>
          <p:cNvPr id="5" name="Ovál 4"/>
          <p:cNvSpPr/>
          <p:nvPr/>
        </p:nvSpPr>
        <p:spPr>
          <a:xfrm>
            <a:off x="5906081" y="3305765"/>
            <a:ext cx="576064" cy="2880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2132856"/>
            <a:ext cx="68407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               </a:t>
            </a:r>
            <a:r>
              <a:rPr lang="cs-CZ" sz="2800" dirty="0" smtClean="0"/>
              <a:t>Desítky                                 Jednotky                                 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61786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200" b="1" u="sng" dirty="0" smtClean="0"/>
              <a:t>3 </a:t>
            </a:r>
            <a:r>
              <a:rPr lang="cs-CZ" sz="3200" b="1" u="sng" dirty="0"/>
              <a:t>. 9 </a:t>
            </a:r>
            <a:r>
              <a:rPr lang="cs-CZ" sz="3200" dirty="0" smtClean="0"/>
              <a:t>(třetí </a:t>
            </a:r>
            <a:r>
              <a:rPr lang="cs-CZ" sz="3200" dirty="0"/>
              <a:t>prst zleva ohneme, vidíme </a:t>
            </a:r>
            <a:r>
              <a:rPr lang="cs-CZ" sz="3200" dirty="0" smtClean="0"/>
              <a:t>2 </a:t>
            </a:r>
            <a:r>
              <a:rPr lang="cs-CZ" sz="3200" dirty="0"/>
              <a:t>prsty </a:t>
            </a:r>
            <a:br>
              <a:rPr lang="cs-CZ" sz="3200" dirty="0"/>
            </a:br>
            <a:r>
              <a:rPr lang="cs-CZ" sz="3200" dirty="0"/>
              <a:t>vlevo  - </a:t>
            </a:r>
            <a:r>
              <a:rPr lang="cs-CZ" sz="3200" dirty="0" smtClean="0"/>
              <a:t>2 </a:t>
            </a:r>
            <a:r>
              <a:rPr lang="cs-CZ" sz="3200" dirty="0"/>
              <a:t>desítky, </a:t>
            </a:r>
            <a:r>
              <a:rPr lang="cs-CZ" sz="3200" dirty="0" smtClean="0"/>
              <a:t>7 </a:t>
            </a:r>
            <a:r>
              <a:rPr lang="cs-CZ" sz="3200" dirty="0"/>
              <a:t>prstů vpravo – </a:t>
            </a:r>
            <a:r>
              <a:rPr lang="cs-CZ" sz="3200" dirty="0" smtClean="0"/>
              <a:t>7 </a:t>
            </a:r>
            <a:r>
              <a:rPr lang="cs-CZ" sz="3200" dirty="0"/>
              <a:t>jednotek) =  </a:t>
            </a:r>
            <a:r>
              <a:rPr lang="cs-CZ" sz="3200" b="1" dirty="0" smtClean="0"/>
              <a:t>27</a:t>
            </a:r>
            <a:endParaRPr lang="cs-CZ" sz="3200" dirty="0"/>
          </a:p>
        </p:txBody>
      </p:sp>
      <p:pic>
        <p:nvPicPr>
          <p:cNvPr id="1026" name="Picture 2" descr="C:\Users\prejzova\Pictures\2012-12-27 001\P1050831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17" t="1990" r="5920" b="8931"/>
          <a:stretch/>
        </p:blipFill>
        <p:spPr bwMode="auto">
          <a:xfrm>
            <a:off x="971600" y="1484784"/>
            <a:ext cx="7128791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 rot="991945">
            <a:off x="2282660" y="3380453"/>
            <a:ext cx="654638" cy="34328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2348880"/>
            <a:ext cx="37016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Desítky              Jednotky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62895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200" b="1" u="sng" dirty="0" smtClean="0"/>
              <a:t>6 </a:t>
            </a:r>
            <a:r>
              <a:rPr lang="cs-CZ" sz="3200" b="1" u="sng" dirty="0"/>
              <a:t>. 9 </a:t>
            </a:r>
            <a:r>
              <a:rPr lang="cs-CZ" sz="3200" dirty="0" smtClean="0"/>
              <a:t>(šestý </a:t>
            </a:r>
            <a:r>
              <a:rPr lang="cs-CZ" sz="3200" dirty="0"/>
              <a:t>prst zleva ohneme, vidíme </a:t>
            </a:r>
            <a:r>
              <a:rPr lang="cs-CZ" sz="3200" dirty="0" smtClean="0"/>
              <a:t>5 </a:t>
            </a:r>
            <a:r>
              <a:rPr lang="cs-CZ" sz="3200" dirty="0"/>
              <a:t>prstů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vlevo  </a:t>
            </a:r>
            <a:r>
              <a:rPr lang="cs-CZ" sz="3200" dirty="0"/>
              <a:t>- </a:t>
            </a:r>
            <a:r>
              <a:rPr lang="cs-CZ" sz="3200" dirty="0" smtClean="0"/>
              <a:t>5 desítek, 4 </a:t>
            </a:r>
            <a:r>
              <a:rPr lang="cs-CZ" sz="3200" dirty="0"/>
              <a:t>prsty vpravo </a:t>
            </a:r>
            <a:r>
              <a:rPr lang="cs-CZ" sz="3200" dirty="0" smtClean="0"/>
              <a:t>– 4 jednotky</a:t>
            </a:r>
            <a:r>
              <a:rPr lang="cs-CZ" sz="3200" dirty="0"/>
              <a:t>) =  </a:t>
            </a:r>
            <a:r>
              <a:rPr lang="cs-CZ" sz="3200" b="1" dirty="0" smtClean="0"/>
              <a:t>54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051" r="1557"/>
          <a:stretch/>
        </p:blipFill>
        <p:spPr>
          <a:xfrm>
            <a:off x="1043608" y="1647165"/>
            <a:ext cx="6912768" cy="4896544"/>
          </a:xfrm>
        </p:spPr>
      </p:pic>
      <p:sp>
        <p:nvSpPr>
          <p:cNvPr id="5" name="Ovál 4"/>
          <p:cNvSpPr/>
          <p:nvPr/>
        </p:nvSpPr>
        <p:spPr>
          <a:xfrm rot="19781930">
            <a:off x="4749328" y="4221088"/>
            <a:ext cx="576064" cy="2880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996302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Desítky                          Jednotky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83699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251520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7 . 9 </a:t>
            </a:r>
            <a:r>
              <a:rPr lang="cs-CZ" sz="2800" dirty="0" smtClean="0"/>
              <a:t>(sedmý prst zleva ohneme, vidíme 6 prstů </a:t>
            </a:r>
            <a:br>
              <a:rPr lang="cs-CZ" sz="2800" dirty="0" smtClean="0"/>
            </a:br>
            <a:r>
              <a:rPr lang="cs-CZ" sz="2800" dirty="0" smtClean="0"/>
              <a:t>vlevo  - 6 desítek, 3 prsty vpravo - 3 jednotky) =  </a:t>
            </a:r>
            <a:r>
              <a:rPr lang="cs-CZ" sz="2800" b="1" dirty="0" smtClean="0"/>
              <a:t>63</a:t>
            </a:r>
            <a:endParaRPr lang="cs-CZ" sz="28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87" t="3826" r="2704" b="2810"/>
          <a:stretch/>
        </p:blipFill>
        <p:spPr>
          <a:xfrm>
            <a:off x="1187624" y="1556792"/>
            <a:ext cx="6840760" cy="4968552"/>
          </a:xfrm>
        </p:spPr>
      </p:pic>
      <p:sp>
        <p:nvSpPr>
          <p:cNvPr id="3" name="Ovál 2"/>
          <p:cNvSpPr/>
          <p:nvPr/>
        </p:nvSpPr>
        <p:spPr>
          <a:xfrm>
            <a:off x="5220072" y="3356992"/>
            <a:ext cx="576064" cy="2880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3648" y="1916832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Desítky                         Jednotky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92855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u="sng" dirty="0" smtClean="0"/>
              <a:t>9 </a:t>
            </a:r>
            <a:r>
              <a:rPr lang="cs-CZ" sz="3200" b="1" u="sng" dirty="0"/>
              <a:t>. 9 </a:t>
            </a:r>
            <a:r>
              <a:rPr lang="cs-CZ" sz="3200" dirty="0" smtClean="0"/>
              <a:t>(devátý </a:t>
            </a:r>
            <a:r>
              <a:rPr lang="cs-CZ" sz="3200" dirty="0"/>
              <a:t>prst zleva ohneme, vidíme </a:t>
            </a:r>
            <a:r>
              <a:rPr lang="cs-CZ" sz="3200" dirty="0" smtClean="0"/>
              <a:t>8 </a:t>
            </a:r>
            <a:r>
              <a:rPr lang="cs-CZ" sz="3200" dirty="0"/>
              <a:t>prstů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vlevo  </a:t>
            </a:r>
            <a:r>
              <a:rPr lang="cs-CZ" sz="3200" dirty="0"/>
              <a:t>- </a:t>
            </a:r>
            <a:r>
              <a:rPr lang="cs-CZ" sz="3200" dirty="0" smtClean="0"/>
              <a:t>8 desítek, 1 prst </a:t>
            </a:r>
            <a:r>
              <a:rPr lang="cs-CZ" sz="3200" dirty="0"/>
              <a:t>vpravo </a:t>
            </a:r>
            <a:r>
              <a:rPr lang="cs-CZ" sz="3200" dirty="0" smtClean="0"/>
              <a:t>- jednotky) </a:t>
            </a:r>
            <a:r>
              <a:rPr lang="cs-CZ" sz="3200" dirty="0"/>
              <a:t>=  </a:t>
            </a:r>
            <a:r>
              <a:rPr lang="cs-CZ" sz="3200" b="1" dirty="0" smtClean="0"/>
              <a:t>81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saturation sat="30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9" t="2602" r="2935" b="5258"/>
          <a:stretch/>
        </p:blipFill>
        <p:spPr>
          <a:xfrm>
            <a:off x="1115616" y="1628800"/>
            <a:ext cx="6984776" cy="4968552"/>
          </a:xfrm>
        </p:spPr>
      </p:pic>
      <p:sp>
        <p:nvSpPr>
          <p:cNvPr id="5" name="Ovál 4"/>
          <p:cNvSpPr/>
          <p:nvPr/>
        </p:nvSpPr>
        <p:spPr>
          <a:xfrm rot="1224553">
            <a:off x="6260325" y="3736427"/>
            <a:ext cx="576064" cy="2880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75656" y="2060848"/>
            <a:ext cx="655272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Desítky                                 </a:t>
            </a:r>
            <a:r>
              <a:rPr lang="cs-CZ" sz="2800" dirty="0" smtClean="0"/>
              <a:t>              Jednotky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85641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200" b="1" u="sng" dirty="0" smtClean="0"/>
              <a:t>10 </a:t>
            </a:r>
            <a:r>
              <a:rPr lang="cs-CZ" sz="3200" b="1" u="sng" dirty="0"/>
              <a:t>. 9 </a:t>
            </a:r>
            <a:r>
              <a:rPr lang="cs-CZ" sz="3200" dirty="0"/>
              <a:t>(</a:t>
            </a:r>
            <a:r>
              <a:rPr lang="cs-CZ" sz="3200" dirty="0" smtClean="0"/>
              <a:t>desátý </a:t>
            </a:r>
            <a:r>
              <a:rPr lang="cs-CZ" sz="3200" dirty="0"/>
              <a:t>prst zleva ohneme, vidíme </a:t>
            </a:r>
            <a:r>
              <a:rPr lang="cs-CZ" sz="3200" dirty="0" smtClean="0"/>
              <a:t>9 </a:t>
            </a:r>
            <a:r>
              <a:rPr lang="cs-CZ" sz="3200" dirty="0"/>
              <a:t>prstů </a:t>
            </a:r>
            <a:br>
              <a:rPr lang="cs-CZ" sz="3200" dirty="0"/>
            </a:br>
            <a:r>
              <a:rPr lang="cs-CZ" sz="3200" dirty="0" smtClean="0"/>
              <a:t>vlevo </a:t>
            </a:r>
            <a:r>
              <a:rPr lang="cs-CZ" sz="3200" dirty="0"/>
              <a:t>- </a:t>
            </a:r>
            <a:r>
              <a:rPr lang="cs-CZ" sz="3200" dirty="0" smtClean="0"/>
              <a:t>9 </a:t>
            </a:r>
            <a:r>
              <a:rPr lang="cs-CZ" sz="3200" dirty="0"/>
              <a:t>desítek, </a:t>
            </a:r>
            <a:r>
              <a:rPr lang="cs-CZ" sz="3200" dirty="0" smtClean="0"/>
              <a:t>žádný </a:t>
            </a:r>
            <a:r>
              <a:rPr lang="cs-CZ" sz="3200" dirty="0"/>
              <a:t>prst vpravo </a:t>
            </a:r>
            <a:r>
              <a:rPr lang="cs-CZ" sz="3200" dirty="0" smtClean="0"/>
              <a:t>– 0 jednotek) = </a:t>
            </a:r>
            <a:r>
              <a:rPr lang="cs-CZ" sz="3200" b="1" dirty="0" smtClean="0"/>
              <a:t>90</a:t>
            </a:r>
            <a:endParaRPr lang="cs-CZ" sz="32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8" r="1329" b="6177"/>
          <a:stretch/>
        </p:blipFill>
        <p:spPr>
          <a:xfrm>
            <a:off x="1043608" y="1628800"/>
            <a:ext cx="7128791" cy="4997151"/>
          </a:xfrm>
        </p:spPr>
      </p:pic>
      <p:sp>
        <p:nvSpPr>
          <p:cNvPr id="5" name="Ovál 4"/>
          <p:cNvSpPr/>
          <p:nvPr/>
        </p:nvSpPr>
        <p:spPr>
          <a:xfrm rot="2551159">
            <a:off x="6690955" y="4076865"/>
            <a:ext cx="576064" cy="27990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03648" y="2132856"/>
            <a:ext cx="626469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                 Desítky                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92705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/>
          <a:lstStyle/>
          <a:p>
            <a:r>
              <a:rPr lang="cs-CZ" dirty="0" smtClean="0"/>
              <a:t>Tak jak se vám to líbilo?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Je to snadné, že ano.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71800" y="2276872"/>
            <a:ext cx="3888432" cy="38492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34" name="Picture 10" descr="C:\Users\prejzova\AppData\Local\Microsoft\Windows\Temporary Internet Files\Content.IE5\MV0RWANB\MP90043952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060848"/>
            <a:ext cx="6048672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5868144" y="2636912"/>
            <a:ext cx="2232248" cy="1224136"/>
          </a:xfrm>
          <a:prstGeom prst="wedgeEllipseCallout">
            <a:avLst>
              <a:gd name="adj1" fmla="val -103882"/>
              <a:gd name="adj2" fmla="val 84567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SUPER !!!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861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72819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/>
              <a:t>Zkuste si následující příklady vypočítat tímto způsobem.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0828"/>
            <a:ext cx="8229600" cy="4536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smtClean="0"/>
              <a:t>  3 . 9 =  27			  9 </a:t>
            </a:r>
            <a:r>
              <a:rPr lang="cs-CZ" sz="4000" dirty="0"/>
              <a:t>. 9 </a:t>
            </a:r>
            <a:r>
              <a:rPr lang="cs-CZ" sz="4000" dirty="0" smtClean="0"/>
              <a:t>=  81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4000" dirty="0" smtClean="0"/>
              <a:t>  4 </a:t>
            </a:r>
            <a:r>
              <a:rPr lang="cs-CZ" sz="4000" dirty="0"/>
              <a:t>. 9 </a:t>
            </a:r>
            <a:r>
              <a:rPr lang="cs-CZ" sz="4000" dirty="0" smtClean="0"/>
              <a:t>=  36			  5 . 9 =  45</a:t>
            </a:r>
            <a:endParaRPr lang="cs-CZ" sz="4000" dirty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4000" dirty="0" smtClean="0"/>
              <a:t>  7 </a:t>
            </a:r>
            <a:r>
              <a:rPr lang="cs-CZ" sz="4000" dirty="0"/>
              <a:t>. 9 = </a:t>
            </a:r>
            <a:r>
              <a:rPr lang="cs-CZ" sz="4000" dirty="0" smtClean="0"/>
              <a:t> 63			  2 </a:t>
            </a:r>
            <a:r>
              <a:rPr lang="cs-CZ" sz="4000" dirty="0"/>
              <a:t>. 9 </a:t>
            </a:r>
            <a:r>
              <a:rPr lang="cs-CZ" sz="4000" dirty="0" smtClean="0"/>
              <a:t>=  18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4000" dirty="0"/>
              <a:t>10 . 9 =  </a:t>
            </a:r>
            <a:r>
              <a:rPr lang="cs-CZ" sz="4000" dirty="0"/>
              <a:t>9</a:t>
            </a:r>
            <a:r>
              <a:rPr lang="cs-CZ" sz="4000" dirty="0" smtClean="0"/>
              <a:t>0                   	  </a:t>
            </a:r>
            <a:r>
              <a:rPr lang="cs-CZ" sz="4000" dirty="0" smtClean="0"/>
              <a:t>1 </a:t>
            </a:r>
            <a:r>
              <a:rPr lang="cs-CZ" sz="4000" dirty="0"/>
              <a:t>. 9 =    </a:t>
            </a:r>
            <a:r>
              <a:rPr lang="cs-CZ" sz="4000" dirty="0" smtClean="0"/>
              <a:t>9</a:t>
            </a: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6 . 9 =  54	        	  8 </a:t>
            </a:r>
            <a:r>
              <a:rPr lang="cs-CZ" sz="4000" dirty="0"/>
              <a:t>. 9 </a:t>
            </a:r>
            <a:r>
              <a:rPr lang="cs-CZ" sz="4000" dirty="0" smtClean="0"/>
              <a:t>=  72</a:t>
            </a:r>
          </a:p>
        </p:txBody>
      </p:sp>
      <p:sp>
        <p:nvSpPr>
          <p:cNvPr id="14" name="Ovál 13"/>
          <p:cNvSpPr/>
          <p:nvPr/>
        </p:nvSpPr>
        <p:spPr>
          <a:xfrm>
            <a:off x="2154323" y="1882680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prejzova\AppData\Local\Microsoft\Windows\Temporary Internet Files\Content.IE5\I5N0C3XM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209" b="89784" l="3667" r="90000">
                        <a14:backgroundMark x1="46111" y1="18273" x2="46111" y2="18273"/>
                        <a14:backgroundMark x1="65222" y1="19137" x2="65222" y2="19137"/>
                        <a14:backgroundMark x1="93778" y1="19712" x2="93778" y2="19712"/>
                        <a14:backgroundMark x1="93333" y1="55108" x2="93333" y2="55108"/>
                        <a14:backgroundMark x1="78222" y1="58705" x2="78222" y2="58705"/>
                        <a14:backgroundMark x1="65556" y1="80288" x2="65000" y2="80863"/>
                        <a14:backgroundMark x1="29222" y1="82014" x2="29222" y2="82014"/>
                        <a14:backgroundMark x1="15000" y1="69209" x2="15000" y2="69209"/>
                        <a14:backgroundMark x1="4667" y1="42158" x2="4667" y2="421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71430">
            <a:off x="2929055" y="887811"/>
            <a:ext cx="2893157" cy="2391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vál 17"/>
          <p:cNvSpPr/>
          <p:nvPr/>
        </p:nvSpPr>
        <p:spPr>
          <a:xfrm>
            <a:off x="2154321" y="3574786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051720" y="5285245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154323" y="2733503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609818" y="5304456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588224" y="1882680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609818" y="4431169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123729" y="4437112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6673334" y="3585620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6673334" y="2760995"/>
            <a:ext cx="864095" cy="7953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893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accent2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A ještě jedna zajímavost při násobení číslem 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Když sečteme číslice, z kterých se skládají  násobky čísla 9, jejich součet je také 9.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sz="3600" dirty="0" smtClean="0"/>
              <a:t>9 (0 + 9 = </a:t>
            </a:r>
            <a:r>
              <a:rPr lang="cs-CZ" sz="3600" b="1" dirty="0" smtClean="0"/>
              <a:t>9</a:t>
            </a:r>
            <a:r>
              <a:rPr lang="cs-CZ" sz="3600" dirty="0" smtClean="0"/>
              <a:t>)			54 (5 + 4 = </a:t>
            </a:r>
            <a:r>
              <a:rPr lang="cs-CZ" sz="3600" b="1" dirty="0" smtClean="0"/>
              <a:t>9</a:t>
            </a:r>
            <a:r>
              <a:rPr lang="cs-CZ" sz="3600" dirty="0" smtClean="0"/>
              <a:t>)	</a:t>
            </a:r>
          </a:p>
          <a:p>
            <a:pPr marL="0" indent="0">
              <a:buNone/>
            </a:pPr>
            <a:r>
              <a:rPr lang="cs-CZ" sz="3600" dirty="0" smtClean="0"/>
              <a:t>18 (1 + 8 = </a:t>
            </a:r>
            <a:r>
              <a:rPr lang="cs-CZ" sz="3600" b="1" dirty="0" smtClean="0"/>
              <a:t>9</a:t>
            </a:r>
            <a:r>
              <a:rPr lang="cs-CZ" sz="3600" dirty="0" smtClean="0"/>
              <a:t>)			63 (6 + 3 = </a:t>
            </a:r>
            <a:r>
              <a:rPr lang="cs-CZ" sz="3600" b="1" dirty="0" smtClean="0"/>
              <a:t>9</a:t>
            </a:r>
            <a:r>
              <a:rPr lang="cs-CZ" sz="3600" dirty="0" smtClean="0"/>
              <a:t>)</a:t>
            </a:r>
          </a:p>
          <a:p>
            <a:pPr marL="0" indent="0">
              <a:buNone/>
            </a:pPr>
            <a:r>
              <a:rPr lang="cs-CZ" sz="3600" dirty="0" smtClean="0"/>
              <a:t>27 (2 + 7 = </a:t>
            </a:r>
            <a:r>
              <a:rPr lang="cs-CZ" sz="3600" b="1" dirty="0" smtClean="0"/>
              <a:t>9</a:t>
            </a:r>
            <a:r>
              <a:rPr lang="cs-CZ" sz="3600" dirty="0" smtClean="0"/>
              <a:t>)			72 (7 + 2 = </a:t>
            </a:r>
            <a:r>
              <a:rPr lang="cs-CZ" sz="3600" b="1" dirty="0" smtClean="0"/>
              <a:t>9</a:t>
            </a:r>
            <a:r>
              <a:rPr lang="cs-CZ" sz="3600" dirty="0" smtClean="0"/>
              <a:t>)</a:t>
            </a:r>
          </a:p>
          <a:p>
            <a:pPr marL="0" indent="0">
              <a:buNone/>
            </a:pPr>
            <a:r>
              <a:rPr lang="cs-CZ" sz="3600" dirty="0" smtClean="0"/>
              <a:t>36 (3 + 6 = </a:t>
            </a:r>
            <a:r>
              <a:rPr lang="cs-CZ" sz="3600" b="1" dirty="0" smtClean="0"/>
              <a:t>9</a:t>
            </a:r>
            <a:r>
              <a:rPr lang="cs-CZ" sz="3600" dirty="0" smtClean="0"/>
              <a:t>)			81 (8 + 1 = </a:t>
            </a:r>
            <a:r>
              <a:rPr lang="cs-CZ" sz="3600" b="1" dirty="0" smtClean="0"/>
              <a:t>9</a:t>
            </a:r>
            <a:r>
              <a:rPr lang="cs-CZ" sz="3600" dirty="0" smtClean="0"/>
              <a:t>)</a:t>
            </a:r>
          </a:p>
          <a:p>
            <a:pPr marL="0" indent="0">
              <a:buNone/>
            </a:pPr>
            <a:r>
              <a:rPr lang="cs-CZ" sz="3600" dirty="0" smtClean="0"/>
              <a:t>45 (4 + 5 = </a:t>
            </a:r>
            <a:r>
              <a:rPr lang="cs-CZ" sz="3600" b="1" dirty="0" smtClean="0"/>
              <a:t>9</a:t>
            </a:r>
            <a:r>
              <a:rPr lang="cs-CZ" sz="3600" dirty="0" smtClean="0"/>
              <a:t>)			90 (9 + 0 = </a:t>
            </a:r>
            <a:r>
              <a:rPr lang="cs-CZ" sz="3600" b="1" dirty="0" smtClean="0"/>
              <a:t>9</a:t>
            </a:r>
            <a:r>
              <a:rPr lang="cs-CZ" sz="3600" dirty="0" smtClean="0"/>
              <a:t>)</a:t>
            </a:r>
            <a:endParaRPr lang="cs-CZ" sz="3600" dirty="0"/>
          </a:p>
        </p:txBody>
      </p:sp>
      <p:pic>
        <p:nvPicPr>
          <p:cNvPr id="1026" name="Picture 2" descr="C:\Users\prejzova\AppData\Local\Microsoft\Windows\Temporary Internet Files\Content.IE5\50RHYVP1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34875">
            <a:off x="6826286" y="1417474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66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Tak pěkné počítání s DEVÍTKOU!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051720" y="1600200"/>
            <a:ext cx="5328592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prejzova\AppData\Local\Microsoft\Windows\Temporary Internet Files\Content.IE5\I5N0C3XM\MP90043955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12776"/>
            <a:ext cx="5400600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2416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 a materiály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Obrázky z galerie kliparty </a:t>
            </a:r>
            <a:r>
              <a:rPr lang="cs-CZ" sz="2400" dirty="0"/>
              <a:t>Microsoft </a:t>
            </a:r>
            <a:r>
              <a:rPr lang="cs-CZ" sz="2400" dirty="0" smtClean="0"/>
              <a:t>Office</a:t>
            </a:r>
          </a:p>
          <a:p>
            <a:pPr marL="0" indent="0">
              <a:buNone/>
            </a:pPr>
            <a:r>
              <a:rPr lang="cs-CZ" sz="2400" dirty="0" smtClean="0"/>
              <a:t>Archiv autora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1568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333</TotalTime>
  <Words>372</Words>
  <Application>Microsoft Office PowerPoint</Application>
  <PresentationFormat>Předvádění na obrazovce (4:3)</PresentationFormat>
  <Paragraphs>66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Násobení číslem 9</vt:lpstr>
      <vt:lpstr>Např. 8 . 9 (ohneme 8 prst), 4 . 9 (ohneme 4 prst). Před ohnutým prstem jsou desítky, za ohnutým prstem jsou jednotky.</vt:lpstr>
      <vt:lpstr>4 . 9 (čtvrtý prst zleva ohneme, vidíme 3 prsty  vlevo  - 3 desítky, 6 prstů vpravo – 6 jednotek) =  36</vt:lpstr>
      <vt:lpstr>1 . 9 (první prst zleva ohneme, nevidíme žádný prst vlevo  - 0 desítek, 9 prstů vpravo - 9 jednotek) =  9</vt:lpstr>
      <vt:lpstr>5 . 9 (pátý prst zleva ohneme, vidíme 4 prsty  vlevo  - 4 desítky, 5 prstů vpravo – 5 jednotek) =  45</vt:lpstr>
      <vt:lpstr>2 . 9 (druhý prst zleva ohneme, vidíme 1 prst  vlevo  - 1 desítka, 8 prstů vpravo – 8 jednotek) =  18</vt:lpstr>
      <vt:lpstr>8 . 9 (osmý prst zleva ohneme, vidíme 7 prstů  vlevo  - 7 desítek, 2 prsty vpravo – 2 jednotky) =  72</vt:lpstr>
      <vt:lpstr>3 . 9 (třetí prst zleva ohneme, vidíme 2 prsty  vlevo  - 2 desítky, 7 prstů vpravo – 7 jednotek) =  27</vt:lpstr>
      <vt:lpstr>6 . 9 (šestý prst zleva ohneme, vidíme 5 prstů  vlevo  - 5 desítek, 4 prsty vpravo – 4 jednotky) =  54</vt:lpstr>
      <vt:lpstr>7 . 9 (sedmý prst zleva ohneme, vidíme 6 prstů  vlevo  - 6 desítek, 3 prsty vpravo - 3 jednotky) =  63</vt:lpstr>
      <vt:lpstr>9 . 9 (devátý prst zleva ohneme, vidíme 8 prstů  vlevo  - 8 desítek, 1 prst vpravo - jednotky) =  81</vt:lpstr>
      <vt:lpstr>10 . 9 (desátý prst zleva ohneme, vidíme 9 prstů  vlevo - 9 desítek, žádný prst vpravo – 0 jednotek) = 90</vt:lpstr>
      <vt:lpstr>Tak jak se vám to líbilo?  Je to snadné, že ano.</vt:lpstr>
      <vt:lpstr>Zkuste si následující příklady vypočítat tímto způsobem.  </vt:lpstr>
      <vt:lpstr>A ještě jedna zajímavost při násobení číslem 9.</vt:lpstr>
      <vt:lpstr>Tak pěkné počítání s DEVÍTKOU!</vt:lpstr>
      <vt:lpstr>Použité zdroje a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Naděžda Prejzová</dc:creator>
  <cp:lastModifiedBy>Martin a Lída</cp:lastModifiedBy>
  <cp:revision>39</cp:revision>
  <dcterms:created xsi:type="dcterms:W3CDTF">2012-12-28T09:48:29Z</dcterms:created>
  <dcterms:modified xsi:type="dcterms:W3CDTF">2013-01-11T18:03:33Z</dcterms:modified>
</cp:coreProperties>
</file>