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63" r:id="rId4"/>
    <p:sldId id="265" r:id="rId5"/>
    <p:sldId id="266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335073"/>
              </p:ext>
            </p:extLst>
          </p:nvPr>
        </p:nvGraphicFramePr>
        <p:xfrm>
          <a:off x="971600" y="1316906"/>
          <a:ext cx="7848872" cy="500195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1_18_M_Rozpočet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domácnosti_Pol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s rozpočtem domácnosti a osobním rozpočtem jednotlivců.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domácnosti/Příjmy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 výdaje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Popsat sestavení rodinného rozpočtu</a:t>
                      </a: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Příjmy,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výdaje, sestavení osobního rozpočtu,  sestavení domácího rozpočtu, typy rozpočtů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3.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1. 2013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[28-12-2012].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http://office.microsoft.com&gt;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[28-12-2012]. Dostupné z URL: &lt;http://cs.wikipedia.org/wiki/</a:t>
                      </a:r>
                      <a:r>
                        <a:rPr lang="cs-CZ" sz="1100" dirty="0" err="1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Rodinný</a:t>
                      </a:r>
                      <a:r>
                        <a:rPr lang="cs-CZ" sz="1100" baseline="0" dirty="0" err="1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_rozpočet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>Co je rozpočet ?</a:t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endParaRPr lang="cs-CZ" sz="66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67544" y="2132856"/>
            <a:ext cx="8229600" cy="4572000"/>
          </a:xfrm>
          <a:solidFill>
            <a:srgbClr val="00B0F0"/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</a:t>
            </a:r>
            <a:r>
              <a:rPr lang="cs-CZ" sz="3200" b="1" dirty="0" smtClean="0">
                <a:solidFill>
                  <a:srgbClr val="FFFF00"/>
                </a:solidFill>
              </a:rPr>
              <a:t>ROZPOČET</a:t>
            </a:r>
            <a:r>
              <a:rPr lang="cs-CZ" sz="3200" b="1" dirty="0" smtClean="0">
                <a:solidFill>
                  <a:schemeClr val="bg1"/>
                </a:solidFill>
              </a:rPr>
              <a:t> je porovnání příjmů a výdajů na určité období.</a:t>
            </a:r>
            <a:endParaRPr lang="cs-CZ" sz="3200" b="1" dirty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Rozpočet si může sestavit jednotlivec i domácnost. Organizace, obce, města, kraje i stát si sestavují také rozpočty, aby věděli, jak mají v daném roce hospodařit.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539552" y="1557954"/>
            <a:ext cx="8352928" cy="2246769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28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Sečteme všechny příjmy a výdaje ve sledovaném období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28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Sečteme všechny výdaje ve sledovaném období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28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Porovnáme všechny příjmy a výdaje ve sledovaném období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899592" y="274638"/>
            <a:ext cx="8136904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>
                <a:shade val="75000"/>
                <a:satMod val="125000"/>
                <a:lumMod val="75000"/>
              </a:schemeClr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 anchorCtr="0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solidFill>
                  <a:schemeClr val="dk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Georgia" pitchFamily="18" charset="0"/>
              <a:buNone/>
            </a:pPr>
            <a:r>
              <a:rPr lang="cs-CZ" sz="4400" dirty="0" smtClean="0">
                <a:ln/>
                <a:solidFill>
                  <a:srgbClr val="FFFF00"/>
                </a:solidFill>
              </a:rPr>
              <a:t>Sestavení osobního rozpočtu </a:t>
            </a:r>
            <a:br>
              <a:rPr lang="cs-CZ" sz="4400" dirty="0" smtClean="0">
                <a:ln/>
                <a:solidFill>
                  <a:srgbClr val="FFFF00"/>
                </a:solidFill>
              </a:rPr>
            </a:br>
            <a:endParaRPr lang="cs-CZ" sz="4400" dirty="0">
              <a:ln/>
              <a:solidFill>
                <a:srgbClr val="FFFF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3233752"/>
              </p:ext>
            </p:extLst>
          </p:nvPr>
        </p:nvGraphicFramePr>
        <p:xfrm>
          <a:off x="1763688" y="3825616"/>
          <a:ext cx="6408712" cy="280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15872"/>
                <a:gridCol w="3292840"/>
              </a:tblGrid>
              <a:tr h="3193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Příjmy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Výdaje</a:t>
                      </a:r>
                      <a:endParaRPr lang="cs-CZ" dirty="0"/>
                    </a:p>
                  </a:txBody>
                  <a:tcPr/>
                </a:tc>
              </a:tr>
              <a:tr h="1037855">
                <a:tc>
                  <a:txBody>
                    <a:bodyPr/>
                    <a:lstStyle/>
                    <a:p>
                      <a:r>
                        <a:rPr lang="cs-CZ" dirty="0" smtClean="0"/>
                        <a:t>Kapesné           300 Kč</a:t>
                      </a:r>
                    </a:p>
                    <a:p>
                      <a:r>
                        <a:rPr lang="cs-CZ" dirty="0" smtClean="0"/>
                        <a:t>Brigáda            500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Nákup časopisů    150 Kč</a:t>
                      </a:r>
                    </a:p>
                    <a:p>
                      <a:r>
                        <a:rPr lang="cs-CZ" dirty="0" smtClean="0"/>
                        <a:t>Sladkosti                90 Kč</a:t>
                      </a:r>
                    </a:p>
                    <a:p>
                      <a:r>
                        <a:rPr lang="cs-CZ" dirty="0" smtClean="0"/>
                        <a:t>Vstupné</a:t>
                      </a:r>
                      <a:r>
                        <a:rPr lang="cs-CZ" baseline="0" dirty="0" smtClean="0"/>
                        <a:t> do kina    250 Kč</a:t>
                      </a:r>
                    </a:p>
                    <a:p>
                      <a:r>
                        <a:rPr lang="cs-CZ" baseline="0" dirty="0" smtClean="0"/>
                        <a:t>Nákup oblečení     200 Kč</a:t>
                      </a:r>
                      <a:endParaRPr lang="cs-CZ" dirty="0"/>
                    </a:p>
                  </a:txBody>
                  <a:tcPr/>
                </a:tc>
              </a:tr>
              <a:tr h="319340">
                <a:tc>
                  <a:txBody>
                    <a:bodyPr/>
                    <a:lstStyle/>
                    <a:p>
                      <a:r>
                        <a:rPr lang="cs-CZ" dirty="0" smtClean="0"/>
                        <a:t>Celkem              800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Celkem                 690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</a:tr>
              <a:tr h="77173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+mn-lt"/>
                        </a:rPr>
                        <a:t>Příjmy </a:t>
                      </a:r>
                      <a:r>
                        <a:rPr kumimoji="0" lang="cs-CZ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Calibri" pitchFamily="34" charset="0"/>
                        </a:rPr>
                        <a:t>&gt; Výdaje</a:t>
                      </a:r>
                      <a:endParaRPr kumimoji="0" lang="cs-CZ" sz="20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Uzivatel\AppData\Local\Microsoft\Windows\Temporary Internet Files\Content.IE5\XCML2T9E\MP900425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5240" y="4880963"/>
            <a:ext cx="1268760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A10PJ94S\MC9003055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27" y="4077072"/>
            <a:ext cx="1576130" cy="1607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5TRRI5K8\MC9003518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772980"/>
            <a:ext cx="1512168" cy="79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539552" y="1988840"/>
            <a:ext cx="8352928" cy="1384995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28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Sečteme pravidelné a nepravidelné příjmy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28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Sečteme pevné a kontrolovatelné výdaje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r>
              <a:rPr lang="cs-CZ" sz="2800" dirty="0" smtClean="0">
                <a:solidFill>
                  <a:schemeClr val="bg1"/>
                </a:solidFill>
                <a:latin typeface="+mj-lt"/>
                <a:ea typeface="Times New Roman" pitchFamily="18" charset="0"/>
                <a:cs typeface="Arial" pitchFamily="34" charset="0"/>
              </a:rPr>
              <a:t>Porovnáme součet příjmů a součet výdajů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899592" y="274638"/>
            <a:ext cx="8136904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>
                <a:shade val="75000"/>
                <a:satMod val="125000"/>
                <a:lumMod val="75000"/>
              </a:schemeClr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 anchorCtr="0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solidFill>
                  <a:schemeClr val="dk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Georgia" pitchFamily="18" charset="0"/>
              <a:buNone/>
            </a:pPr>
            <a:r>
              <a:rPr lang="cs-CZ" sz="4400" dirty="0" smtClean="0">
                <a:ln/>
                <a:solidFill>
                  <a:srgbClr val="FFFF00"/>
                </a:solidFill>
              </a:rPr>
              <a:t>Sestavení domácího rozpočtu </a:t>
            </a:r>
            <a:br>
              <a:rPr lang="cs-CZ" sz="4400" dirty="0" smtClean="0">
                <a:ln/>
                <a:solidFill>
                  <a:srgbClr val="FFFF00"/>
                </a:solidFill>
              </a:rPr>
            </a:br>
            <a:endParaRPr lang="cs-CZ" sz="4400" dirty="0">
              <a:ln/>
              <a:solidFill>
                <a:srgbClr val="FFFF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6811636"/>
              </p:ext>
            </p:extLst>
          </p:nvPr>
        </p:nvGraphicFramePr>
        <p:xfrm>
          <a:off x="2051720" y="3557871"/>
          <a:ext cx="6408712" cy="3079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15872"/>
                <a:gridCol w="3292840"/>
              </a:tblGrid>
              <a:tr h="293752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Příjmy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Výdaje</a:t>
                      </a:r>
                      <a:endParaRPr lang="cs-CZ" dirty="0"/>
                    </a:p>
                  </a:txBody>
                  <a:tcPr/>
                </a:tc>
              </a:tr>
              <a:tr h="204308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Pravidelné</a:t>
                      </a:r>
                    </a:p>
                    <a:p>
                      <a:r>
                        <a:rPr lang="cs-CZ" sz="1600" dirty="0" smtClean="0"/>
                        <a:t>mzda                  30 000 Kč</a:t>
                      </a:r>
                    </a:p>
                    <a:p>
                      <a:r>
                        <a:rPr lang="cs-CZ" sz="1600" dirty="0" smtClean="0"/>
                        <a:t>Důchod</a:t>
                      </a:r>
                      <a:r>
                        <a:rPr lang="cs-CZ" sz="1600" baseline="0" dirty="0" smtClean="0"/>
                        <a:t>   </a:t>
                      </a:r>
                      <a:r>
                        <a:rPr lang="cs-CZ" sz="1600" dirty="0" smtClean="0"/>
                        <a:t>              9 000 Kč</a:t>
                      </a:r>
                    </a:p>
                    <a:p>
                      <a:r>
                        <a:rPr lang="cs-CZ" sz="1600" dirty="0" smtClean="0"/>
                        <a:t>Nepravidelné</a:t>
                      </a:r>
                    </a:p>
                    <a:p>
                      <a:r>
                        <a:rPr lang="cs-CZ" sz="1600" dirty="0" smtClean="0"/>
                        <a:t>Odměna                3 000 Kč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Pevné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r>
                        <a:rPr lang="cs-CZ" sz="1600" dirty="0" smtClean="0"/>
                        <a:t>Nájem</a:t>
                      </a:r>
                      <a:r>
                        <a:rPr lang="cs-CZ" sz="1600" baseline="0" dirty="0" smtClean="0"/>
                        <a:t> + SIPO</a:t>
                      </a:r>
                      <a:r>
                        <a:rPr lang="cs-CZ" sz="1600" dirty="0" smtClean="0"/>
                        <a:t>    9</a:t>
                      </a:r>
                      <a:r>
                        <a:rPr lang="cs-CZ" sz="1600" baseline="0" dirty="0" smtClean="0"/>
                        <a:t> 500</a:t>
                      </a:r>
                      <a:r>
                        <a:rPr lang="cs-CZ" sz="1600" dirty="0" smtClean="0"/>
                        <a:t> Kč</a:t>
                      </a:r>
                    </a:p>
                    <a:p>
                      <a:r>
                        <a:rPr lang="cs-CZ" sz="1600" dirty="0" smtClean="0"/>
                        <a:t>Splátka</a:t>
                      </a:r>
                      <a:r>
                        <a:rPr lang="cs-CZ" sz="1600" baseline="0" dirty="0" smtClean="0"/>
                        <a:t> půjčky</a:t>
                      </a:r>
                      <a:r>
                        <a:rPr lang="cs-CZ" sz="1600" dirty="0" smtClean="0"/>
                        <a:t>   3 900 Kč</a:t>
                      </a:r>
                    </a:p>
                    <a:p>
                      <a:r>
                        <a:rPr lang="cs-CZ" sz="1600" dirty="0" smtClean="0"/>
                        <a:t>Kontrolovatelné</a:t>
                      </a:r>
                    </a:p>
                    <a:p>
                      <a:r>
                        <a:rPr lang="cs-CZ" sz="1600" baseline="0" dirty="0" smtClean="0"/>
                        <a:t>Jídlo                        7 000 Kč</a:t>
                      </a:r>
                    </a:p>
                    <a:p>
                      <a:r>
                        <a:rPr lang="cs-CZ" sz="1600" baseline="0" dirty="0" smtClean="0"/>
                        <a:t>Provoz domácnosti    2 000 Kč</a:t>
                      </a:r>
                    </a:p>
                    <a:p>
                      <a:r>
                        <a:rPr lang="cs-CZ" sz="1600" baseline="0" dirty="0" smtClean="0"/>
                        <a:t>Zábava, koníčky        1 500 Kč</a:t>
                      </a:r>
                    </a:p>
                    <a:p>
                      <a:r>
                        <a:rPr lang="cs-CZ" sz="1600" baseline="0" dirty="0" smtClean="0"/>
                        <a:t>Oblečení, telefon      4 100 Kč                     </a:t>
                      </a:r>
                      <a:endParaRPr lang="cs-CZ" sz="1600" dirty="0"/>
                    </a:p>
                  </a:txBody>
                  <a:tcPr/>
                </a:tc>
              </a:tr>
              <a:tr h="3193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Celkem                42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smtClean="0"/>
                        <a:t>000</a:t>
                      </a:r>
                      <a:r>
                        <a:rPr lang="cs-CZ" sz="1600" baseline="0" dirty="0" smtClean="0"/>
                        <a:t> Kč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Celkem                    28</a:t>
                      </a:r>
                      <a:r>
                        <a:rPr lang="cs-CZ" sz="1600" baseline="0" dirty="0" smtClean="0"/>
                        <a:t> 0</a:t>
                      </a:r>
                      <a:r>
                        <a:rPr lang="cs-CZ" sz="1600" dirty="0" smtClean="0"/>
                        <a:t>00</a:t>
                      </a:r>
                      <a:r>
                        <a:rPr lang="cs-CZ" sz="1600" baseline="0" dirty="0" smtClean="0"/>
                        <a:t> Kč</a:t>
                      </a:r>
                      <a:endParaRPr lang="cs-CZ" sz="1600" dirty="0"/>
                    </a:p>
                  </a:txBody>
                  <a:tcPr/>
                </a:tc>
              </a:tr>
              <a:tr h="31279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latin typeface="+mn-lt"/>
                        </a:rPr>
                        <a:t>Příjmy </a:t>
                      </a:r>
                      <a:r>
                        <a:rPr kumimoji="0" lang="cs-CZ" sz="1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Calibri"/>
                          <a:cs typeface="Calibri" pitchFamily="34" charset="0"/>
                        </a:rPr>
                        <a:t>&gt; Výdaje</a:t>
                      </a:r>
                      <a:endParaRPr kumimoji="0" lang="cs-CZ" sz="16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Program Files\Microsoft Office\MEDIA\CAGCAT10\j03322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4328" y="3557871"/>
            <a:ext cx="1168152" cy="1320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XCML2T9E\MP9004484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229200"/>
            <a:ext cx="1872208" cy="124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5TRRI5K8\MP9004309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0" y="3599943"/>
            <a:ext cx="1368152" cy="127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73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2627784" y="274638"/>
            <a:ext cx="4752528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>
                <a:shade val="75000"/>
                <a:satMod val="125000"/>
                <a:lumMod val="75000"/>
              </a:schemeClr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 anchorCtr="0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solidFill>
                  <a:schemeClr val="dk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Georgia" pitchFamily="18" charset="0"/>
              <a:buNone/>
            </a:pPr>
            <a:r>
              <a:rPr lang="cs-CZ" sz="5400" dirty="0" smtClean="0">
                <a:ln/>
                <a:solidFill>
                  <a:srgbClr val="FFFF00"/>
                </a:solidFill>
              </a:rPr>
              <a:t>Typy rozpočtů </a:t>
            </a:r>
            <a:r>
              <a:rPr lang="cs-CZ" sz="4400" dirty="0" smtClean="0">
                <a:ln/>
                <a:solidFill>
                  <a:srgbClr val="FFFF00"/>
                </a:solidFill>
              </a:rPr>
              <a:t/>
            </a:r>
            <a:br>
              <a:rPr lang="cs-CZ" sz="4400" dirty="0" smtClean="0">
                <a:ln/>
                <a:solidFill>
                  <a:srgbClr val="FFFF00"/>
                </a:solidFill>
              </a:rPr>
            </a:br>
            <a:endParaRPr lang="cs-CZ" sz="4400" dirty="0">
              <a:ln/>
              <a:solidFill>
                <a:srgbClr val="FFFF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6180018"/>
              </p:ext>
            </p:extLst>
          </p:nvPr>
        </p:nvGraphicFramePr>
        <p:xfrm>
          <a:off x="323528" y="2132856"/>
          <a:ext cx="8352928" cy="39377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4456"/>
                <a:gridCol w="4248472"/>
              </a:tblGrid>
              <a:tr h="122413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    </a:t>
                      </a:r>
                      <a:r>
                        <a:rPr lang="cs-CZ" sz="3200" dirty="0" smtClean="0"/>
                        <a:t>Porovnání</a:t>
                      </a:r>
                      <a:r>
                        <a:rPr lang="cs-CZ" sz="3200" baseline="0" dirty="0" smtClean="0"/>
                        <a:t> příjmů a výdajů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Typ</a:t>
                      </a:r>
                      <a:r>
                        <a:rPr lang="cs-CZ" sz="3200" baseline="0" dirty="0" smtClean="0"/>
                        <a:t> rozpočtu</a:t>
                      </a:r>
                      <a:endParaRPr lang="cs-CZ" sz="3200" dirty="0"/>
                    </a:p>
                  </a:txBody>
                  <a:tcPr/>
                </a:tc>
              </a:tr>
              <a:tr h="2043086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latin typeface="Calibri" pitchFamily="34" charset="0"/>
                        </a:rPr>
                        <a:t>   Příjmy =</a:t>
                      </a:r>
                      <a:r>
                        <a:rPr lang="cs-CZ" sz="3200" baseline="0" dirty="0" smtClean="0">
                          <a:latin typeface="Calibri" pitchFamily="34" charset="0"/>
                        </a:rPr>
                        <a:t> Výdaje</a:t>
                      </a:r>
                    </a:p>
                    <a:p>
                      <a:r>
                        <a:rPr lang="cs-CZ" sz="3200" baseline="0" dirty="0" smtClean="0">
                          <a:latin typeface="Calibri" pitchFamily="34" charset="0"/>
                        </a:rPr>
                        <a:t>   Příjmy </a:t>
                      </a:r>
                      <a:r>
                        <a:rPr kumimoji="0" lang="cs-CZ" sz="32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r>
                        <a:rPr kumimoji="0" lang="cs-CZ" sz="3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V</a:t>
                      </a:r>
                      <a:r>
                        <a:rPr lang="cs-CZ" sz="3200" baseline="0" dirty="0" err="1" smtClean="0">
                          <a:latin typeface="Calibri" pitchFamily="34" charset="0"/>
                        </a:rPr>
                        <a:t>ýdaje</a:t>
                      </a:r>
                      <a:endParaRPr lang="cs-CZ" sz="3200" baseline="0" dirty="0" smtClean="0">
                        <a:latin typeface="Calibri" pitchFamily="34" charset="0"/>
                      </a:endParaRPr>
                    </a:p>
                    <a:p>
                      <a:r>
                        <a:rPr lang="cs-CZ" sz="3200" baseline="0" dirty="0" smtClean="0">
                          <a:latin typeface="Calibri" pitchFamily="34" charset="0"/>
                        </a:rPr>
                        <a:t>   Příjmy </a:t>
                      </a:r>
                      <a:r>
                        <a:rPr kumimoji="0" lang="cs-CZ" sz="3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&lt; </a:t>
                      </a:r>
                      <a:r>
                        <a:rPr kumimoji="0" lang="cs-CZ" sz="3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V</a:t>
                      </a:r>
                      <a:r>
                        <a:rPr lang="cs-CZ" sz="3200" baseline="0" dirty="0" err="1" smtClean="0">
                          <a:latin typeface="Calibri" pitchFamily="34" charset="0"/>
                        </a:rPr>
                        <a:t>ýdaje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             </a:t>
                      </a:r>
                      <a:r>
                        <a:rPr lang="cs-CZ" sz="3200" dirty="0" smtClean="0">
                          <a:latin typeface="Calibri" pitchFamily="34" charset="0"/>
                        </a:rPr>
                        <a:t>Vyrovnaný</a:t>
                      </a:r>
                    </a:p>
                    <a:p>
                      <a:r>
                        <a:rPr lang="cs-CZ" sz="3200" dirty="0" smtClean="0">
                          <a:latin typeface="Calibri" pitchFamily="34" charset="0"/>
                        </a:rPr>
                        <a:t>         Přebytkový</a:t>
                      </a:r>
                    </a:p>
                    <a:p>
                      <a:r>
                        <a:rPr lang="cs-CZ" sz="3200" dirty="0" smtClean="0">
                          <a:latin typeface="Calibri" pitchFamily="34" charset="0"/>
                        </a:rPr>
                        <a:t>         Schodkový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193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31279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6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4634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</a:t>
            </a:r>
            <a:r>
              <a:rPr kumimoji="0" lang="cs-CZ" sz="6000" b="1" i="0" u="none" strike="noStrike" kern="1200" cap="none" spc="0" normalizeH="0" baseline="0" noProof="0" dirty="0" smtClean="0">
                <a:ln/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Otázky a úkoly</a:t>
            </a:r>
            <a:endParaRPr kumimoji="0" lang="cs-CZ" sz="6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437591" y="1628800"/>
            <a:ext cx="8424936" cy="2419124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Proč rozdělujeme výdaje v rozpočtu na pevné a kontrolovatelné?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Co zjistíme sestavením osobního a domácího rozpočtu?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Proč je výhodné umět sestavit osobní rozpočet?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Měla by mít každá domácnost svůj rozpočet?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Uzivatel\AppData\Local\Microsoft\Windows\Temporary Internet Files\Content.IE5\HS7LOC33\MC900237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180" y="4001711"/>
            <a:ext cx="279744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zivatel\AppData\Local\Microsoft\Windows\Temporary Internet Files\Content.IE5\5TRRI5K8\MC9003835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083" y="4630277"/>
            <a:ext cx="274205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A10PJ94S\MC9003702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36" y="4618715"/>
            <a:ext cx="2957738" cy="1574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464</TotalTime>
  <Words>317</Words>
  <Application>Microsoft Office PowerPoint</Application>
  <PresentationFormat>Předvádění na obrazovce (4:3)</PresentationFormat>
  <Paragraphs>103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Co je rozpočet ?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Uzivatel</cp:lastModifiedBy>
  <cp:revision>49</cp:revision>
  <dcterms:created xsi:type="dcterms:W3CDTF">2012-10-27T08:31:01Z</dcterms:created>
  <dcterms:modified xsi:type="dcterms:W3CDTF">2013-01-01T16:23:38Z</dcterms:modified>
</cp:coreProperties>
</file>