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2A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79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8687759"/>
              </p:ext>
            </p:extLst>
          </p:nvPr>
        </p:nvGraphicFramePr>
        <p:xfrm>
          <a:off x="971600" y="1316906"/>
          <a:ext cx="7848872" cy="4989640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86146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EU_62_A_sada 1_19_M_Typy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rozpočtů_Pol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seznámení s jednotlivými typy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rozpočtů.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Hospodaření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domácnosti/Příjmy 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 výdaje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Popsat sestavení rodinného rozpočtu</a:t>
                      </a: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Příjmy,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výdaje, typy rozpočtů – vyrovnaný, schodkový, přebytkový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7.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1. 2013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[29-12-2012]. Dostupné z URL: &lt;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http://office.microsoft.com&gt; </a:t>
                      </a:r>
                      <a:endParaRPr lang="cs-CZ" sz="1100" dirty="0" smtClean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[29-12-2012]. Dostupné z URL: &lt;http://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cs.wikipedia.org/wiki/Rodinný</a:t>
                      </a:r>
                      <a:r>
                        <a:rPr lang="cs-CZ" sz="1100" baseline="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rozpočet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  <a:endParaRPr lang="cs-CZ" sz="11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</a:t>
            </a:r>
            <a:r>
              <a:rPr lang="cs-CZ" sz="6600" b="1" cap="none" dirty="0" smtClean="0">
                <a:ln/>
                <a:solidFill>
                  <a:srgbClr val="FF0000"/>
                </a:solidFill>
              </a:rPr>
              <a:t>ROZPOČET</a:t>
            </a:r>
            <a:endParaRPr lang="cs-CZ" sz="66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ROZPOČET</a:t>
            </a:r>
            <a:r>
              <a:rPr lang="cs-CZ" sz="3200" b="1" dirty="0" smtClean="0"/>
              <a:t> je porovnání příjmů a výdajů na určité </a:t>
            </a:r>
            <a:r>
              <a:rPr lang="cs-CZ" sz="3200" b="1" dirty="0" smtClean="0"/>
              <a:t>období.</a:t>
            </a:r>
          </a:p>
          <a:p>
            <a:pPr algn="ctr">
              <a:buNone/>
            </a:pPr>
            <a:endParaRPr lang="cs-CZ" sz="3200" b="1" dirty="0" smtClean="0"/>
          </a:p>
          <a:p>
            <a:pPr>
              <a:buFont typeface="Courier New" pitchFamily="49" charset="0"/>
              <a:buChar char="o"/>
            </a:pPr>
            <a:r>
              <a:rPr lang="cs-CZ" sz="3200" b="1" dirty="0" smtClean="0"/>
              <a:t>OSOBNÍ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/>
              <a:t>DOMÁCÍ</a:t>
            </a:r>
          </a:p>
          <a:p>
            <a:pPr>
              <a:buFont typeface="Courier New" pitchFamily="49" charset="0"/>
              <a:buChar char="o"/>
            </a:pPr>
            <a:r>
              <a:rPr lang="cs-CZ" sz="3200" b="1" dirty="0" smtClean="0"/>
              <a:t>FIREMNÍ</a:t>
            </a:r>
            <a:endParaRPr lang="cs-CZ" sz="3200" b="1" dirty="0"/>
          </a:p>
          <a:p>
            <a:pPr>
              <a:buFont typeface="Courier New" pitchFamily="49" charset="0"/>
              <a:buChar char="o"/>
            </a:pPr>
            <a:r>
              <a:rPr lang="cs-CZ" sz="3200" b="1" dirty="0" smtClean="0"/>
              <a:t>STÁTNÍ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1026" name="Picture 2" descr="C:\Users\Uzivatel\AppData\Local\Microsoft\Windows\Temporary Internet Files\Content.IE5\5TRRI5K8\MP9004327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429000"/>
            <a:ext cx="3812797" cy="2952328"/>
          </a:xfrm>
          <a:prstGeom prst="rect">
            <a:avLst/>
          </a:prstGeom>
          <a:noFill/>
          <a:ln w="57150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</a:t>
            </a:r>
            <a:r>
              <a:rPr kumimoji="0" lang="cs-CZ" sz="6000" b="1" i="0" u="none" strike="noStrike" kern="1200" cap="none" spc="0" normalizeH="0" baseline="0" noProof="0" dirty="0" smtClean="0">
                <a:ln/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Otázky a úkoly</a:t>
            </a:r>
            <a:endParaRPr kumimoji="0" lang="cs-CZ" sz="6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359532" y="1556792"/>
            <a:ext cx="8424936" cy="35825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cs-CZ" sz="2800" dirty="0" smtClean="0"/>
              <a:t>Co může být příjmem jednotlivce nebo domácnosti?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Které výdaje rozpočtu znáš?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Jak můžeš dopředu zjistit, zda ti budou stačit peníze?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Je rozumné utratit všechny peníze?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Jak se nazývá rozpočet jednotlivce?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Kdo tvoří domácnost?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Co porovnáváme v rozpočtu domácnosti?</a:t>
            </a:r>
            <a:endParaRPr lang="cs-CZ" sz="2800" dirty="0" smtClean="0"/>
          </a:p>
        </p:txBody>
      </p:sp>
      <p:pic>
        <p:nvPicPr>
          <p:cNvPr id="2051" name="Picture 3" descr="C:\Users\Uzivatel\AppData\Local\Microsoft\Windows\Temporary Internet Files\Content.IE5\XCML2T9E\MP9004236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572" y="3140968"/>
            <a:ext cx="2072428" cy="162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A10PJ94S\MP9004236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139311"/>
            <a:ext cx="3501008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</a:t>
            </a:r>
            <a:r>
              <a:rPr lang="cs-CZ" sz="4800" b="1" cap="none" dirty="0" smtClean="0">
                <a:ln/>
                <a:solidFill>
                  <a:srgbClr val="FF0000"/>
                </a:solidFill>
              </a:rPr>
              <a:t>Vyrovnaný rozpočet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3200" dirty="0" smtClean="0">
                <a:solidFill>
                  <a:srgbClr val="000000"/>
                </a:solidFill>
                <a:latin typeface="Calibri" pitchFamily="34" charset="0"/>
              </a:rPr>
              <a:t>                           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Příjmy </a:t>
            </a:r>
            <a:r>
              <a:rPr lang="cs-CZ" sz="4000" b="1" dirty="0">
                <a:solidFill>
                  <a:srgbClr val="FF0000"/>
                </a:solidFill>
                <a:latin typeface="Calibri" pitchFamily="34" charset="0"/>
              </a:rPr>
              <a:t>= 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Výdaje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b="1" dirty="0" smtClean="0">
                <a:solidFill>
                  <a:srgbClr val="000000"/>
                </a:solidFill>
                <a:latin typeface="Calibri" pitchFamily="34" charset="0"/>
              </a:rPr>
              <a:t>Domácnost spotřebuje všechny své příjmy na zaplacení svých výdajů.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solidFill>
                  <a:srgbClr val="000000"/>
                </a:solidFill>
                <a:latin typeface="Calibri" pitchFamily="34" charset="0"/>
              </a:rPr>
              <a:t>Pozor na zadlužení či neschopnost platit výdaje! Je třeba mít finanční rezervu.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4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Řešení vyrovnaného rozpočtu: 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solidFill>
                  <a:srgbClr val="000000"/>
                </a:solidFill>
                <a:latin typeface="Calibri" pitchFamily="34" charset="0"/>
              </a:rPr>
              <a:t>zvýšení příjmů, snížení 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solidFill>
                  <a:srgbClr val="000000"/>
                </a:solidFill>
                <a:latin typeface="Calibri" pitchFamily="34" charset="0"/>
              </a:rPr>
              <a:t>kontrolovatelných výdajů</a:t>
            </a:r>
            <a:endParaRPr lang="cs-CZ" sz="4000" dirty="0">
              <a:solidFill>
                <a:srgbClr val="00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endParaRPr lang="cs-CZ" sz="40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5122" name="Picture 2" descr="C:\Program Files\Microsoft Office\MEDIA\CAGCAT10\j02919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21088"/>
            <a:ext cx="2088232" cy="221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427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Přebytkový rozpočet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3200" dirty="0" smtClean="0">
                <a:solidFill>
                  <a:srgbClr val="000000"/>
                </a:solidFill>
                <a:latin typeface="Calibri" pitchFamily="34" charset="0"/>
              </a:rPr>
              <a:t>                           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Příjmy 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  <a:ea typeface="Calibri"/>
                <a:cs typeface="Calibri" pitchFamily="34" charset="0"/>
              </a:rPr>
              <a:t>&gt;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  Výdaje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solidFill>
                  <a:srgbClr val="000000"/>
                </a:solidFill>
                <a:latin typeface="Calibri" pitchFamily="34" charset="0"/>
              </a:rPr>
              <a:t>Přebytek můžeme použít na placení mimořádných výdajů nebo ho zhodnotit tak, aby přinášel další příjem. Umožňuje vytvářet finanční rezervu. 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Řešení přebytkového rozpočtu: 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latin typeface="Calibri" pitchFamily="34" charset="0"/>
              </a:rPr>
              <a:t>spoření s výhodným úrokem, 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latin typeface="Calibri" pitchFamily="34" charset="0"/>
              </a:rPr>
              <a:t>podnikání, investice do majetku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latin typeface="Calibri" pitchFamily="34" charset="0"/>
              </a:rPr>
              <a:t>k pronajímání, spotřeba</a:t>
            </a:r>
            <a:endParaRPr lang="cs-CZ" sz="4000" dirty="0">
              <a:solidFill>
                <a:srgbClr val="00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endParaRPr lang="cs-CZ" sz="40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3074" name="Picture 2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4364" y="4293096"/>
            <a:ext cx="2524277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334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 Schodkový rozpočet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fontScale="70000" lnSpcReduction="20000"/>
          </a:bodyPr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3200" dirty="0" smtClean="0">
                <a:solidFill>
                  <a:srgbClr val="000000"/>
                </a:solidFill>
                <a:latin typeface="Calibri" pitchFamily="34" charset="0"/>
              </a:rPr>
              <a:t>                                      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Příjmy </a:t>
            </a:r>
            <a:r>
              <a:rPr lang="cs-CZ" sz="3200" b="1" dirty="0">
                <a:solidFill>
                  <a:srgbClr val="FF0000"/>
                </a:solidFill>
                <a:latin typeface="Calibri" pitchFamily="34" charset="0"/>
                <a:ea typeface="Calibri"/>
                <a:cs typeface="Calibri" pitchFamily="34" charset="0"/>
              </a:rPr>
              <a:t>&lt;</a:t>
            </a: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 Výdaje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solidFill>
                  <a:srgbClr val="000000"/>
                </a:solidFill>
                <a:latin typeface="Calibri" pitchFamily="34" charset="0"/>
              </a:rPr>
              <a:t>Je to nejhorší typ rozpočtu, může způsobovat zadlužení. Příčinou je obvykle snížení příjmů nebo zvýšení výdajů.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cs-CZ" sz="40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Řešení schodkového rozpočtu: 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latin typeface="Calibri" pitchFamily="34" charset="0"/>
              </a:rPr>
              <a:t>zvýšit příjem(lepší práce, brigáda),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latin typeface="Calibri" pitchFamily="34" charset="0"/>
              </a:rPr>
              <a:t>pronájem majetku, snižovat 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latin typeface="Calibri" pitchFamily="34" charset="0"/>
              </a:rPr>
              <a:t>kontrolovatelné výdaje(oblečení, 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latin typeface="Calibri" pitchFamily="34" charset="0"/>
              </a:rPr>
              <a:t>zájmy, jídlo, benzín, telefon), 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latin typeface="Calibri" pitchFamily="34" charset="0"/>
              </a:rPr>
              <a:t>prodej majetku, půjčka – </a:t>
            </a:r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4000" dirty="0" smtClean="0">
                <a:latin typeface="Calibri" pitchFamily="34" charset="0"/>
              </a:rPr>
              <a:t>vede ke ztrátám </a:t>
            </a:r>
            <a:endParaRPr lang="cs-CZ" sz="4000" dirty="0">
              <a:solidFill>
                <a:srgbClr val="000000"/>
              </a:solidFill>
              <a:latin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endParaRPr lang="cs-CZ" sz="40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4099" name="Picture 3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3756432"/>
            <a:ext cx="2218543" cy="2264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4800" b="1" cap="none" dirty="0" smtClean="0">
                <a:ln/>
                <a:solidFill>
                  <a:srgbClr val="FF0000"/>
                </a:solidFill>
              </a:rPr>
              <a:t>       Otázky a úkoly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514350" lvl="0" indent="-514350">
              <a:spcBef>
                <a:spcPts val="0"/>
              </a:spcBef>
              <a:buClrTx/>
              <a:buSzTx/>
              <a:buAutoNum type="arabicPeriod"/>
            </a:pPr>
            <a:r>
              <a:rPr lang="cs-CZ" sz="2800" b="1" dirty="0" smtClean="0">
                <a:latin typeface="Calibri" pitchFamily="34" charset="0"/>
              </a:rPr>
              <a:t>Jak se nazývá rozpočet, kde příjmy převyšují výdaje?</a:t>
            </a:r>
            <a:r>
              <a:rPr lang="cs-CZ" sz="2800" b="1" dirty="0" smtClean="0">
                <a:latin typeface="Calibri" pitchFamily="34" charset="0"/>
              </a:rPr>
              <a:t> </a:t>
            </a:r>
          </a:p>
          <a:p>
            <a:pPr marL="457200" lvl="0" indent="-457200">
              <a:spcBef>
                <a:spcPts val="0"/>
              </a:spcBef>
              <a:buClrTx/>
              <a:buSzTx/>
              <a:buAutoNum type="arabicPeriod" startAt="2"/>
            </a:pPr>
            <a:r>
              <a:rPr lang="cs-CZ" sz="2800" b="1" dirty="0" smtClean="0">
                <a:latin typeface="Calibri" pitchFamily="34" charset="0"/>
              </a:rPr>
              <a:t>Jak se nazývá rozpočet, kde jsou příjmy nižší než výdaje?</a:t>
            </a:r>
          </a:p>
          <a:p>
            <a:pPr marL="457200" lvl="0" indent="-457200">
              <a:spcBef>
                <a:spcPts val="0"/>
              </a:spcBef>
              <a:buClrTx/>
              <a:buSzTx/>
              <a:buAutoNum type="arabicPeriod" startAt="2"/>
            </a:pPr>
            <a:r>
              <a:rPr lang="cs-CZ" sz="2800" b="1" dirty="0" smtClean="0">
                <a:latin typeface="Calibri" pitchFamily="34" charset="0"/>
              </a:rPr>
              <a:t>Co je důsledkem schodkového rozpočtu?</a:t>
            </a:r>
          </a:p>
          <a:p>
            <a:pPr marL="457200" lvl="0" indent="-457200">
              <a:spcBef>
                <a:spcPts val="0"/>
              </a:spcBef>
              <a:buClrTx/>
              <a:buSzTx/>
              <a:buAutoNum type="arabicPeriod" startAt="2"/>
            </a:pPr>
            <a:r>
              <a:rPr lang="cs-CZ" sz="2800" b="1" dirty="0" smtClean="0">
                <a:latin typeface="Calibri" pitchFamily="34" charset="0"/>
              </a:rPr>
              <a:t>Je vhodné půjčovat si peníze v bance?</a:t>
            </a:r>
          </a:p>
          <a:p>
            <a:pPr marL="457200" lvl="0" indent="-457200">
              <a:spcBef>
                <a:spcPts val="0"/>
              </a:spcBef>
              <a:buClrTx/>
              <a:buSzTx/>
              <a:buAutoNum type="arabicPeriod" startAt="2"/>
            </a:pPr>
            <a:r>
              <a:rPr lang="cs-CZ" sz="2800" b="1" dirty="0" smtClean="0">
                <a:latin typeface="Calibri" pitchFamily="34" charset="0"/>
              </a:rPr>
              <a:t>Má přebytkový rozpočet nějaké nevýhody?</a:t>
            </a:r>
          </a:p>
          <a:p>
            <a:pPr marL="457200" lvl="0" indent="-457200">
              <a:spcBef>
                <a:spcPts val="0"/>
              </a:spcBef>
              <a:buClrTx/>
              <a:buSzTx/>
              <a:buAutoNum type="arabicPeriod" startAt="2"/>
            </a:pPr>
            <a:r>
              <a:rPr lang="cs-CZ" sz="2800" b="1" dirty="0" smtClean="0">
                <a:latin typeface="Calibri" pitchFamily="34" charset="0"/>
              </a:rPr>
              <a:t>Je dobré utrácet všechny peníze, které v rozpočtu přebývají?</a:t>
            </a:r>
          </a:p>
          <a:p>
            <a:pPr marL="457200" lvl="0" indent="-457200">
              <a:spcBef>
                <a:spcPts val="0"/>
              </a:spcBef>
              <a:buClrTx/>
              <a:buSzTx/>
              <a:buAutoNum type="arabicPeriod" startAt="2"/>
            </a:pPr>
            <a:r>
              <a:rPr lang="cs-CZ" sz="2800" b="1" dirty="0" smtClean="0">
                <a:latin typeface="Calibri" pitchFamily="34" charset="0"/>
              </a:rPr>
              <a:t>Jak můžeme zvýšit příjmy domácnosti?</a:t>
            </a:r>
            <a:endParaRPr lang="cs-CZ" sz="2800" b="1" dirty="0" smtClean="0"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>
              <a:latin typeface="Calibri" pitchFamily="34" charset="0"/>
            </a:endParaRPr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495721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566</TotalTime>
  <Words>324</Words>
  <Application>Microsoft Office PowerPoint</Application>
  <PresentationFormat>Předvádění na obrazovce (4:3)</PresentationFormat>
  <Paragraphs>113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        ROZPOČET</vt:lpstr>
      <vt:lpstr>Prezentace aplikace PowerPoint</vt:lpstr>
      <vt:lpstr>      Vyrovnaný rozpočet</vt:lpstr>
      <vt:lpstr>     Přebytkový rozpočet</vt:lpstr>
      <vt:lpstr>      Schodkový rozpočet</vt:lpstr>
      <vt:lpstr>           Otázky a úkoly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Uzivatel</cp:lastModifiedBy>
  <cp:revision>56</cp:revision>
  <dcterms:created xsi:type="dcterms:W3CDTF">2012-10-27T08:31:01Z</dcterms:created>
  <dcterms:modified xsi:type="dcterms:W3CDTF">2013-01-01T18:01:29Z</dcterms:modified>
</cp:coreProperties>
</file>