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062" y="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26EF12-8A53-4E86-84E8-B3DB7F0CD0F1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16B83D-4E7D-4999-A9EF-52A9C71744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0948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DE51BB-718A-4D8C-8012-93BDFFA7FFC7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9A6A63-F4B3-4454-8C3A-A49B380E68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4317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B4EC5D-9343-4655-9CDC-0EB660459F50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12F327-4302-4DBD-BF83-B59D06B1C1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38029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9DF237-F12B-49DB-A646-45929DCA28C8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EDA31-4143-40FC-8EA2-ADB8883052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202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8E832-A95E-45A6-B597-C207EAE9A977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F53059-E881-4083-A6E8-86B7B53766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0018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8BBADC-AE7B-4C57-B52F-7F53CFE22D64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42DDE7-1D17-4DD0-BE7A-D291A98283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40989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063136-DE05-41FA-A2A2-6577D9CB6045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AD0C1A-C6C3-4C47-BCA6-0C3E2DF7CE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04106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A1BE5F-26F9-4F21-AA14-218AD7603238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44D728-FD49-44D6-98D6-2A8A79C2D5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25712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CCB95B-AB99-4333-8CF6-ECDF04C53496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82971B-F208-47A7-BF82-04921043E7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4266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EB884E-328C-4E71-AB0C-66D751FDB2E6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207A0-3D24-4893-9A95-5EA5EA3E5B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0587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140AD-3CAC-4AD8-A70D-C2A4FF117BDE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25A690-48DC-49B5-8FD7-D18C834DF8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74961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856ADD1-99D1-4990-8687-F2DB8725ACA1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5A40BA5-3A8E-4006-BBFA-20D9BF865F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974902" y="2780928"/>
            <a:ext cx="7777113" cy="1470025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VY_52_INOVACE_36_Rozmnožování - </a:t>
            </a:r>
            <a:r>
              <a:rPr lang="cs-CZ" sz="3200" b="1" dirty="0" smtClean="0"/>
              <a:t>kontrolní otázky</a:t>
            </a:r>
          </a:p>
        </p:txBody>
      </p:sp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543052" y="1848023"/>
            <a:ext cx="8208963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  <a:endParaRPr lang="cs-CZ" sz="2400" dirty="0">
              <a:latin typeface="Calibri" pitchFamily="34" charset="0"/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54511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skenování0055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3888" y="333375"/>
            <a:ext cx="4710112" cy="6524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TextovéPole 2"/>
          <p:cNvSpPr txBox="1">
            <a:spLocks noChangeArrowheads="1"/>
          </p:cNvSpPr>
          <p:nvPr/>
        </p:nvSpPr>
        <p:spPr bwMode="auto">
          <a:xfrm>
            <a:off x="107505" y="1700213"/>
            <a:ext cx="4104134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 dirty="0">
                <a:latin typeface="Calibri" pitchFamily="34" charset="0"/>
              </a:rPr>
              <a:t>K číslicím připiš název orgánu rostliny a přiřaď, zda patří mezi </a:t>
            </a:r>
            <a:r>
              <a:rPr lang="cs-CZ" sz="2400" b="1" dirty="0" smtClean="0">
                <a:latin typeface="Calibri" pitchFamily="34" charset="0"/>
              </a:rPr>
              <a:t>jednoděložné </a:t>
            </a:r>
            <a:r>
              <a:rPr lang="cs-CZ" sz="2400" b="1" dirty="0">
                <a:latin typeface="Calibri" pitchFamily="34" charset="0"/>
              </a:rPr>
              <a:t>či dvouděložné</a:t>
            </a:r>
          </a:p>
        </p:txBody>
      </p:sp>
      <p:sp>
        <p:nvSpPr>
          <p:cNvPr id="3076" name="TextovéPole 3"/>
          <p:cNvSpPr txBox="1">
            <a:spLocks noChangeArrowheads="1"/>
          </p:cNvSpPr>
          <p:nvPr/>
        </p:nvSpPr>
        <p:spPr bwMode="auto">
          <a:xfrm>
            <a:off x="3348038" y="6381750"/>
            <a:ext cx="122396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Obr.1</a:t>
            </a:r>
          </a:p>
        </p:txBody>
      </p:sp>
      <p:sp>
        <p:nvSpPr>
          <p:cNvPr id="3077" name="TextovéPole 4"/>
          <p:cNvSpPr txBox="1">
            <a:spLocks noChangeArrowheads="1"/>
          </p:cNvSpPr>
          <p:nvPr/>
        </p:nvSpPr>
        <p:spPr bwMode="auto">
          <a:xfrm>
            <a:off x="4140200" y="4508500"/>
            <a:ext cx="4572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4.</a:t>
            </a:r>
          </a:p>
        </p:txBody>
      </p:sp>
      <p:sp>
        <p:nvSpPr>
          <p:cNvPr id="3078" name="TextovéPole 5"/>
          <p:cNvSpPr txBox="1">
            <a:spLocks noChangeArrowheads="1"/>
          </p:cNvSpPr>
          <p:nvPr/>
        </p:nvSpPr>
        <p:spPr bwMode="auto">
          <a:xfrm>
            <a:off x="539750" y="981075"/>
            <a:ext cx="165576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1.</a:t>
            </a:r>
          </a:p>
        </p:txBody>
      </p:sp>
      <p:sp>
        <p:nvSpPr>
          <p:cNvPr id="3079" name="TextovéPole 6"/>
          <p:cNvSpPr txBox="1">
            <a:spLocks noChangeArrowheads="1"/>
          </p:cNvSpPr>
          <p:nvPr/>
        </p:nvSpPr>
        <p:spPr bwMode="auto">
          <a:xfrm>
            <a:off x="4356100" y="1484313"/>
            <a:ext cx="431800" cy="3698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1.</a:t>
            </a:r>
          </a:p>
        </p:txBody>
      </p:sp>
      <p:sp>
        <p:nvSpPr>
          <p:cNvPr id="3080" name="TextovéPole 7"/>
          <p:cNvSpPr txBox="1">
            <a:spLocks noChangeArrowheads="1"/>
          </p:cNvSpPr>
          <p:nvPr/>
        </p:nvSpPr>
        <p:spPr bwMode="auto">
          <a:xfrm>
            <a:off x="7740650" y="1557338"/>
            <a:ext cx="503238" cy="3683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2.</a:t>
            </a:r>
          </a:p>
        </p:txBody>
      </p:sp>
      <p:sp>
        <p:nvSpPr>
          <p:cNvPr id="3081" name="TextovéPole 9"/>
          <p:cNvSpPr txBox="1">
            <a:spLocks noChangeArrowheads="1"/>
          </p:cNvSpPr>
          <p:nvPr/>
        </p:nvSpPr>
        <p:spPr bwMode="auto">
          <a:xfrm>
            <a:off x="5795963" y="3429000"/>
            <a:ext cx="504825" cy="369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3.</a:t>
            </a:r>
          </a:p>
        </p:txBody>
      </p:sp>
      <p:sp>
        <p:nvSpPr>
          <p:cNvPr id="3082" name="TextovéPole 10"/>
          <p:cNvSpPr txBox="1">
            <a:spLocks noChangeArrowheads="1"/>
          </p:cNvSpPr>
          <p:nvPr/>
        </p:nvSpPr>
        <p:spPr bwMode="auto">
          <a:xfrm>
            <a:off x="8101013" y="4076700"/>
            <a:ext cx="574675" cy="369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5.</a:t>
            </a:r>
          </a:p>
        </p:txBody>
      </p:sp>
      <p:sp>
        <p:nvSpPr>
          <p:cNvPr id="3083" name="TextovéPole 4"/>
          <p:cNvSpPr txBox="1">
            <a:spLocks noChangeArrowheads="1"/>
          </p:cNvSpPr>
          <p:nvPr/>
        </p:nvSpPr>
        <p:spPr bwMode="auto">
          <a:xfrm>
            <a:off x="5435600" y="6092825"/>
            <a:ext cx="457200" cy="369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7.</a:t>
            </a:r>
          </a:p>
        </p:txBody>
      </p:sp>
      <p:sp>
        <p:nvSpPr>
          <p:cNvPr id="3084" name="TextovéPole 4"/>
          <p:cNvSpPr txBox="1">
            <a:spLocks noChangeArrowheads="1"/>
          </p:cNvSpPr>
          <p:nvPr/>
        </p:nvSpPr>
        <p:spPr bwMode="auto">
          <a:xfrm>
            <a:off x="5940425" y="5229225"/>
            <a:ext cx="457200" cy="369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6.</a:t>
            </a:r>
          </a:p>
        </p:txBody>
      </p:sp>
      <p:sp>
        <p:nvSpPr>
          <p:cNvPr id="3085" name="TextovéPole 4"/>
          <p:cNvSpPr txBox="1">
            <a:spLocks noChangeArrowheads="1"/>
          </p:cNvSpPr>
          <p:nvPr/>
        </p:nvSpPr>
        <p:spPr bwMode="auto">
          <a:xfrm>
            <a:off x="7596188" y="5805488"/>
            <a:ext cx="457200" cy="3698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8.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1" descr="skenování0046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088" y="1989138"/>
            <a:ext cx="7529512" cy="427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TextovéPole 2"/>
          <p:cNvSpPr txBox="1">
            <a:spLocks noChangeArrowheads="1"/>
          </p:cNvSpPr>
          <p:nvPr/>
        </p:nvSpPr>
        <p:spPr bwMode="auto">
          <a:xfrm>
            <a:off x="804863" y="2039938"/>
            <a:ext cx="7488237" cy="46196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 sz="2400">
              <a:latin typeface="Calibri" pitchFamily="34" charset="0"/>
            </a:endParaRPr>
          </a:p>
        </p:txBody>
      </p:sp>
      <p:sp>
        <p:nvSpPr>
          <p:cNvPr id="4100" name="TextovéPole 3"/>
          <p:cNvSpPr txBox="1">
            <a:spLocks noChangeArrowheads="1"/>
          </p:cNvSpPr>
          <p:nvPr/>
        </p:nvSpPr>
        <p:spPr bwMode="auto">
          <a:xfrm>
            <a:off x="539750" y="889000"/>
            <a:ext cx="8135938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>
                <a:latin typeface="Calibri" pitchFamily="34" charset="0"/>
              </a:rPr>
              <a:t>Přiřaď názvy k části květů. </a:t>
            </a:r>
          </a:p>
          <a:p>
            <a:pPr eaLnBrk="1" hangingPunct="1"/>
            <a:r>
              <a:rPr lang="cs-CZ" sz="2400" b="1">
                <a:latin typeface="Calibri" pitchFamily="34" charset="0"/>
              </a:rPr>
              <a:t>Který květ je větrosnubný?</a:t>
            </a:r>
          </a:p>
        </p:txBody>
      </p:sp>
      <p:sp>
        <p:nvSpPr>
          <p:cNvPr id="4101" name="TextovéPole 4"/>
          <p:cNvSpPr txBox="1">
            <a:spLocks noChangeArrowheads="1"/>
          </p:cNvSpPr>
          <p:nvPr/>
        </p:nvSpPr>
        <p:spPr bwMode="auto">
          <a:xfrm>
            <a:off x="7812088" y="6524625"/>
            <a:ext cx="13319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Obr.2</a:t>
            </a:r>
          </a:p>
        </p:txBody>
      </p:sp>
      <p:sp>
        <p:nvSpPr>
          <p:cNvPr id="4102" name="TextovéPole 5"/>
          <p:cNvSpPr txBox="1">
            <a:spLocks noChangeArrowheads="1"/>
          </p:cNvSpPr>
          <p:nvPr/>
        </p:nvSpPr>
        <p:spPr bwMode="auto">
          <a:xfrm>
            <a:off x="1476375" y="3573463"/>
            <a:ext cx="312738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1.</a:t>
            </a:r>
          </a:p>
        </p:txBody>
      </p:sp>
      <p:sp>
        <p:nvSpPr>
          <p:cNvPr id="4103" name="TextovéPole 6"/>
          <p:cNvSpPr txBox="1">
            <a:spLocks noChangeArrowheads="1"/>
          </p:cNvSpPr>
          <p:nvPr/>
        </p:nvSpPr>
        <p:spPr bwMode="auto">
          <a:xfrm>
            <a:off x="1619250" y="4292600"/>
            <a:ext cx="312738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2.</a:t>
            </a:r>
          </a:p>
        </p:txBody>
      </p:sp>
      <p:sp>
        <p:nvSpPr>
          <p:cNvPr id="4104" name="TextovéPole 10"/>
          <p:cNvSpPr txBox="1">
            <a:spLocks noChangeArrowheads="1"/>
          </p:cNvSpPr>
          <p:nvPr/>
        </p:nvSpPr>
        <p:spPr bwMode="auto">
          <a:xfrm>
            <a:off x="1763713" y="5013325"/>
            <a:ext cx="431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3</a:t>
            </a:r>
            <a:r>
              <a:rPr lang="cs-CZ"/>
              <a:t>.</a:t>
            </a:r>
          </a:p>
        </p:txBody>
      </p:sp>
      <p:sp>
        <p:nvSpPr>
          <p:cNvPr id="4105" name="TextovéPole 11"/>
          <p:cNvSpPr txBox="1">
            <a:spLocks noChangeArrowheads="1"/>
          </p:cNvSpPr>
          <p:nvPr/>
        </p:nvSpPr>
        <p:spPr bwMode="auto">
          <a:xfrm>
            <a:off x="4787900" y="5229225"/>
            <a:ext cx="431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d</a:t>
            </a:r>
            <a:r>
              <a:rPr lang="cs-CZ"/>
              <a:t>.</a:t>
            </a:r>
          </a:p>
        </p:txBody>
      </p:sp>
      <p:sp>
        <p:nvSpPr>
          <p:cNvPr id="4106" name="TextovéPole 12"/>
          <p:cNvSpPr txBox="1">
            <a:spLocks noChangeArrowheads="1"/>
          </p:cNvSpPr>
          <p:nvPr/>
        </p:nvSpPr>
        <p:spPr bwMode="auto">
          <a:xfrm>
            <a:off x="4859338" y="4724400"/>
            <a:ext cx="4333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c</a:t>
            </a:r>
            <a:r>
              <a:rPr lang="cs-CZ"/>
              <a:t>.</a:t>
            </a:r>
          </a:p>
        </p:txBody>
      </p:sp>
      <p:sp>
        <p:nvSpPr>
          <p:cNvPr id="4107" name="TextovéPole 13"/>
          <p:cNvSpPr txBox="1">
            <a:spLocks noChangeArrowheads="1"/>
          </p:cNvSpPr>
          <p:nvPr/>
        </p:nvSpPr>
        <p:spPr bwMode="auto">
          <a:xfrm>
            <a:off x="4859338" y="3213100"/>
            <a:ext cx="43338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a.</a:t>
            </a:r>
          </a:p>
        </p:txBody>
      </p:sp>
      <p:sp>
        <p:nvSpPr>
          <p:cNvPr id="4108" name="TextovéPole 14"/>
          <p:cNvSpPr txBox="1">
            <a:spLocks noChangeArrowheads="1"/>
          </p:cNvSpPr>
          <p:nvPr/>
        </p:nvSpPr>
        <p:spPr bwMode="auto">
          <a:xfrm>
            <a:off x="4859338" y="3716338"/>
            <a:ext cx="360362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b.</a:t>
            </a:r>
          </a:p>
        </p:txBody>
      </p:sp>
      <p:sp>
        <p:nvSpPr>
          <p:cNvPr id="4109" name="TextovéPole 12"/>
          <p:cNvSpPr txBox="1">
            <a:spLocks noChangeArrowheads="1"/>
          </p:cNvSpPr>
          <p:nvPr/>
        </p:nvSpPr>
        <p:spPr bwMode="auto">
          <a:xfrm>
            <a:off x="684213" y="427038"/>
            <a:ext cx="16573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2.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1" descr="skenování0059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9925" y="593725"/>
            <a:ext cx="1625600" cy="626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0" y="908050"/>
            <a:ext cx="709295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>
                <a:latin typeface="Calibri" pitchFamily="34" charset="0"/>
              </a:rPr>
              <a:t>3. Roztřiď plody na dužinaté a suché, označ názvem</a:t>
            </a:r>
          </a:p>
        </p:txBody>
      </p:sp>
      <p:sp>
        <p:nvSpPr>
          <p:cNvPr id="5124" name="TextovéPole 3"/>
          <p:cNvSpPr txBox="1">
            <a:spLocks noChangeArrowheads="1"/>
          </p:cNvSpPr>
          <p:nvPr/>
        </p:nvSpPr>
        <p:spPr bwMode="auto">
          <a:xfrm>
            <a:off x="6443663" y="1916113"/>
            <a:ext cx="5048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1.</a:t>
            </a:r>
          </a:p>
        </p:txBody>
      </p:sp>
      <p:sp>
        <p:nvSpPr>
          <p:cNvPr id="5125" name="Obdélník 4"/>
          <p:cNvSpPr>
            <a:spLocks noChangeArrowheads="1"/>
          </p:cNvSpPr>
          <p:nvPr/>
        </p:nvSpPr>
        <p:spPr bwMode="auto">
          <a:xfrm>
            <a:off x="6659563" y="4724400"/>
            <a:ext cx="3603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3.</a:t>
            </a:r>
          </a:p>
        </p:txBody>
      </p:sp>
      <p:sp>
        <p:nvSpPr>
          <p:cNvPr id="5126" name="Obdélník 5"/>
          <p:cNvSpPr>
            <a:spLocks noChangeArrowheads="1"/>
          </p:cNvSpPr>
          <p:nvPr/>
        </p:nvSpPr>
        <p:spPr bwMode="auto">
          <a:xfrm>
            <a:off x="6732588" y="6308725"/>
            <a:ext cx="4667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4.</a:t>
            </a:r>
          </a:p>
        </p:txBody>
      </p:sp>
      <p:sp>
        <p:nvSpPr>
          <p:cNvPr id="5127" name="Obdélník 6"/>
          <p:cNvSpPr>
            <a:spLocks noChangeArrowheads="1"/>
          </p:cNvSpPr>
          <p:nvPr/>
        </p:nvSpPr>
        <p:spPr bwMode="auto">
          <a:xfrm>
            <a:off x="6588125" y="3244850"/>
            <a:ext cx="4318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2.</a:t>
            </a:r>
          </a:p>
        </p:txBody>
      </p:sp>
      <p:sp>
        <p:nvSpPr>
          <p:cNvPr id="5128" name="Obdélník 7"/>
          <p:cNvSpPr>
            <a:spLocks noChangeArrowheads="1"/>
          </p:cNvSpPr>
          <p:nvPr/>
        </p:nvSpPr>
        <p:spPr bwMode="auto">
          <a:xfrm>
            <a:off x="7659688" y="6070600"/>
            <a:ext cx="3016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1</a:t>
            </a:r>
            <a:endParaRPr lang="cs-CZ">
              <a:latin typeface="Calibri" pitchFamily="34" charset="0"/>
            </a:endParaRPr>
          </a:p>
        </p:txBody>
      </p:sp>
      <p:sp>
        <p:nvSpPr>
          <p:cNvPr id="5129" name="TextovéPole 8"/>
          <p:cNvSpPr txBox="1">
            <a:spLocks noChangeArrowheads="1"/>
          </p:cNvSpPr>
          <p:nvPr/>
        </p:nvSpPr>
        <p:spPr bwMode="auto">
          <a:xfrm>
            <a:off x="4500563" y="6524625"/>
            <a:ext cx="15113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1"/>
          <p:cNvSpPr txBox="1">
            <a:spLocks noChangeArrowheads="1"/>
          </p:cNvSpPr>
          <p:nvPr/>
        </p:nvSpPr>
        <p:spPr bwMode="auto">
          <a:xfrm>
            <a:off x="539750" y="692150"/>
            <a:ext cx="86042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Zdroje obrázků: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Obr.1.a 3- učebnice: Ekologický přírodopis 7.třída- Pracovní sešit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Obr.2- učebnice: Ekologický přírodopis pro 7.třídu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115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VY_52_INOVACE_36_Rozmnožování - kontrolní otázky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VY_52_INOVACE_36</dc:title>
  <dc:creator>Hercík</dc:creator>
  <cp:lastModifiedBy>expert</cp:lastModifiedBy>
  <cp:revision>14</cp:revision>
  <dcterms:created xsi:type="dcterms:W3CDTF">2011-05-24T19:01:50Z</dcterms:created>
  <dcterms:modified xsi:type="dcterms:W3CDTF">2012-03-11T08:50:46Z</dcterms:modified>
</cp:coreProperties>
</file>