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61" r:id="rId3"/>
    <p:sldId id="259" r:id="rId4"/>
    <p:sldId id="262" r:id="rId5"/>
    <p:sldId id="257" r:id="rId6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B10F6BD9-64E3-4C75-B5DB-B10EBECCFE4A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EB0D1F12-2018-4ECA-8AAC-E01C5E284E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16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Pomocí</a:t>
            </a:r>
            <a:r>
              <a:rPr lang="cs-CZ" baseline="0" dirty="0" smtClean="0"/>
              <a:t> popisovače mohou žáci spojit obrázek s názvem. Jeden název nemá obrázek, který? Po kliknutí na hypertextový odkaz si jej můžete prohlédnout.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D1F12-2018-4ECA-8AAC-E01C5E284EC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Nejprve žáci </a:t>
            </a:r>
            <a:r>
              <a:rPr lang="cs-CZ" smtClean="0"/>
              <a:t>poznají </a:t>
            </a:r>
            <a:r>
              <a:rPr lang="cs-CZ" baseline="0" smtClean="0"/>
              <a:t>obrázek</a:t>
            </a:r>
            <a:r>
              <a:rPr lang="cs-CZ" baseline="0" dirty="0" smtClean="0"/>
              <a:t>, následně přiřadí názvy a nakonec přijde kontrola.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D1F12-2018-4ECA-8AAC-E01C5E284EC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D1F12-2018-4ECA-8AAC-E01C5E284EC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2386DF-3523-47DD-9615-66D5CB7152FA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3F2AC-C3D8-4527-9C78-BC1E79E6CB6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450D52-F9FF-4B21-A9C1-86EA5041EE19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1F54DE-CAF6-45B6-B4E7-8DEC69FA6AE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D62372-2424-4E26-8999-4188395CB8A0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2692B5-E3EE-4A56-A480-149A5E443A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FD92D2-BB48-4517-B17D-FC1282C331F0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EFF134-A6CF-48A0-B59B-EE5B8069E8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6FDEB0-8E2A-4DCB-8B48-EE40FCBA9E29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75CF45-3BF0-4405-A448-40522A13027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954A21-2D40-4AB8-9CB4-6DE2EE4C3D84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8DB0E42-08DE-4328-BCBF-F76EACC359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C6AC78-9888-4019-AC79-8F52D445F274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C4475F-4EBE-41E4-B769-5890F9F23E4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F96072-C313-4AC8-8802-1412E3E378BE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pPr>
              <a:defRPr/>
            </a:pPr>
            <a:fld id="{9612C9AF-9A90-4AEE-9A18-6B5540ADA8F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pPr>
              <a:defRPr/>
            </a:pPr>
            <a:fld id="{7E4763AE-C213-4F90-A5B7-A8BB53BDBAE4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2D484-D071-4902-B6B1-BF75247BA04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CDB797-B744-4B00-A7E7-8AE7E47CFA74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3319EA-2B83-4C08-BA0E-03D63EFE2E0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94481-2FA6-4E41-B65B-9B9CA6F7315C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4E1004-50E3-411B-AE5D-4BCDEE47A9C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 smtClean="0"/>
              <a:pPr>
                <a:defRPr/>
              </a:pPr>
              <a:t>27.6.2012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015C9CC6-6AB6-4536-AD10-7706CE57871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upload.wikimedia.org/wikipedia/commons/8/84/Kleines_Knabenkraut_in_%C3%96sterreich.JPG" TargetMode="External"/><Relationship Id="rId7" Type="http://schemas.openxmlformats.org/officeDocument/2006/relationships/hyperlink" Target="http://upload.wikimedia.org/wikipedia/commons/e/ee/Gladiolus_imbricatus_a1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hyperlink" Target="http://upload.wikimedia.org/wikipedia/commons/d/d7/Sisyrinchium_montanum1.jpg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www.biolib.cz/cz/taxonimage/id22414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hyperlink" Target="http://upload.wikimedia.org/wikipedia/commons/5/5f/Pinus_sylvestris_Glenmuick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4/Kleines_Knabenkraut_in_%C3%96sterreich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5/5f/Pinus_sylvestris_Glenmuick.jpg?uselang=cs" TargetMode="External"/><Relationship Id="rId5" Type="http://schemas.openxmlformats.org/officeDocument/2006/relationships/hyperlink" Target="http://upload.wikimedia.org/wikipedia/commons/e/ee/Gladiolus_imbricatus_a1.jpg" TargetMode="External"/><Relationship Id="rId4" Type="http://schemas.openxmlformats.org/officeDocument/2006/relationships/hyperlink" Target="http://upload.wikimedia.org/wikipedia/commons/d/d7/Sisyrinchium_montanum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90550" y="1916113"/>
            <a:ext cx="7772400" cy="1470025"/>
          </a:xfrm>
        </p:spPr>
        <p:txBody>
          <a:bodyPr/>
          <a:lstStyle/>
          <a:p>
            <a:r>
              <a:rPr lang="cs-CZ" dirty="0" err="1" smtClean="0"/>
              <a:t>dubcová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84538"/>
            <a:ext cx="6481018" cy="1872654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ZŠ a MŠ </a:t>
            </a:r>
            <a:r>
              <a:rPr lang="cs-CZ" dirty="0" err="1" smtClean="0"/>
              <a:t>Kateřinice</a:t>
            </a:r>
            <a:r>
              <a:rPr lang="cs-CZ" dirty="0" smtClean="0"/>
              <a:t>, okres Vsetín </a:t>
            </a:r>
          </a:p>
          <a:p>
            <a:pPr>
              <a:defRPr/>
            </a:pPr>
            <a:r>
              <a:rPr lang="cs-CZ" dirty="0" smtClean="0"/>
              <a:t>projekt č. CZ.1.07/1.4.00/21.1314</a:t>
            </a:r>
          </a:p>
          <a:p>
            <a:pPr>
              <a:defRPr/>
            </a:pPr>
            <a:r>
              <a:rPr lang="cs-CZ" dirty="0" smtClean="0"/>
              <a:t>Č. </a:t>
            </a:r>
            <a:r>
              <a:rPr lang="cs-CZ" dirty="0" err="1" smtClean="0"/>
              <a:t>DUMu</a:t>
            </a:r>
            <a:r>
              <a:rPr lang="cs-CZ" dirty="0" smtClean="0"/>
              <a:t>:  VY_32_INOVACE_01_02_Náš kraj </a:t>
            </a:r>
          </a:p>
          <a:p>
            <a:pPr>
              <a:defRPr/>
            </a:pPr>
            <a:r>
              <a:rPr lang="cs-CZ" dirty="0" smtClean="0"/>
              <a:t>Vzdělávací oblast: Člověk a jeho svět - 3. ročník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Tematický celek: Náš kraj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Mgr. Hana </a:t>
            </a:r>
            <a:r>
              <a:rPr lang="cs-CZ" dirty="0" err="1" smtClean="0"/>
              <a:t>Zubíčková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Anotace: </a:t>
            </a:r>
            <a:r>
              <a:rPr lang="cs-CZ" dirty="0" smtClean="0"/>
              <a:t>Příroda v obci </a:t>
            </a:r>
            <a:r>
              <a:rPr lang="cs-CZ" dirty="0" err="1" smtClean="0"/>
              <a:t>Kateřinice</a:t>
            </a:r>
            <a:r>
              <a:rPr lang="cs-CZ" dirty="0" smtClean="0"/>
              <a:t> – přírodní rezervace </a:t>
            </a:r>
            <a:r>
              <a:rPr lang="cs-CZ" dirty="0" err="1" smtClean="0"/>
              <a:t>Dubcová</a:t>
            </a:r>
            <a:endParaRPr lang="cs-CZ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856895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Dubcová</a:t>
            </a:r>
            <a:endParaRPr lang="cs-CZ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  <a:p>
            <a:pPr algn="ctr"/>
            <a:endParaRPr lang="cs-CZ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/>
              <a:t>Přírodní rezervace zřízená roku 1950.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/>
              <a:t>Nalezneme zde množství překrásných rostlin:</a:t>
            </a:r>
          </a:p>
          <a:p>
            <a:pPr lvl="3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/>
              <a:t>kruštík bahenní</a:t>
            </a:r>
          </a:p>
          <a:p>
            <a:pPr lvl="3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/>
              <a:t> vstavač kukačka</a:t>
            </a:r>
          </a:p>
          <a:p>
            <a:pPr lvl="3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/>
              <a:t>mečík střechovitý</a:t>
            </a:r>
          </a:p>
          <a:p>
            <a:pPr lvl="3"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err="1" smtClean="0"/>
              <a:t>badil</a:t>
            </a:r>
            <a:r>
              <a:rPr lang="cs-CZ" sz="2000" dirty="0" smtClean="0"/>
              <a:t> úzkolistý, aj.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/>
              <a:t>Mokřadní louky jsou obklopeny smíšeným porostem borovic a bříz </a:t>
            </a:r>
          </a:p>
          <a:p>
            <a:pPr lvl="3">
              <a:lnSpc>
                <a:spcPct val="150000"/>
              </a:lnSpc>
            </a:pPr>
            <a:endParaRPr lang="cs-CZ" sz="2000" dirty="0" smtClean="0"/>
          </a:p>
          <a:p>
            <a:pPr algn="ctr"/>
            <a:r>
              <a:rPr lang="cs-CZ" sz="2000" dirty="0" smtClean="0"/>
              <a:t> </a:t>
            </a:r>
          </a:p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700808"/>
            <a:ext cx="273630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Kruštík bahenní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 algn="r">
              <a:lnSpc>
                <a:spcPct val="150000"/>
              </a:lnSpc>
            </a:pPr>
            <a:r>
              <a:rPr lang="cs-CZ" dirty="0" smtClean="0"/>
              <a:t>Vstavač kukačka</a:t>
            </a:r>
          </a:p>
          <a:p>
            <a:pPr algn="r"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Mečík střechovitý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 algn="r">
              <a:lnSpc>
                <a:spcPct val="150000"/>
              </a:lnSpc>
            </a:pPr>
            <a:r>
              <a:rPr lang="cs-CZ" dirty="0" err="1" smtClean="0"/>
              <a:t>Badil</a:t>
            </a:r>
            <a:r>
              <a:rPr lang="cs-CZ" dirty="0" smtClean="0"/>
              <a:t> úzkolistý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Soubor:Kleines Knabenkraut in Österreich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6672"/>
            <a:ext cx="1620180" cy="2160240"/>
          </a:xfrm>
          <a:prstGeom prst="rect">
            <a:avLst/>
          </a:prstGeom>
          <a:noFill/>
        </p:spPr>
      </p:pic>
      <p:pic>
        <p:nvPicPr>
          <p:cNvPr id="1028" name="Picture 4" descr="Soubor:Sisyrinchium montanum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077072"/>
            <a:ext cx="1693962" cy="2258616"/>
          </a:xfrm>
          <a:prstGeom prst="rect">
            <a:avLst/>
          </a:prstGeom>
          <a:noFill/>
        </p:spPr>
      </p:pic>
      <p:pic>
        <p:nvPicPr>
          <p:cNvPr id="1030" name="Picture 6" descr="Soubor:Gladiolus imbricatus a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2420888"/>
            <a:ext cx="1269901" cy="2204843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07504" y="6093296"/>
            <a:ext cx="45236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biolib.cz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cz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taxonimage</a:t>
            </a:r>
            <a:r>
              <a:rPr lang="cs-CZ" dirty="0" smtClean="0">
                <a:hlinkClick r:id="rId9"/>
              </a:rPr>
              <a:t>/id22414/</a:t>
            </a:r>
            <a:endParaRPr lang="cs-CZ" dirty="0" smtClean="0"/>
          </a:p>
          <a:p>
            <a:endParaRPr lang="cs-CZ" dirty="0"/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483768" y="3573016"/>
            <a:ext cx="41044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3212232" y="4589512"/>
            <a:ext cx="151216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2987824" y="1844824"/>
            <a:ext cx="144016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467544" y="260648"/>
            <a:ext cx="7470648" cy="9224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Jak se jmenují jednotlivé rostliny?</a:t>
            </a:r>
            <a:endParaRPr kumimoji="0" lang="cs-CZ" sz="4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400" dirty="0" smtClean="0"/>
              <a:t>Nejvíce se vyskytující stromy v přírodní rezervaci.</a:t>
            </a:r>
            <a:endParaRPr lang="cs-CZ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356992"/>
            <a:ext cx="3810001" cy="2852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File:Pinus sylvestris Glenmuick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3212976"/>
            <a:ext cx="2568585" cy="3337490"/>
          </a:xfrm>
          <a:prstGeom prst="rect">
            <a:avLst/>
          </a:prstGeom>
          <a:noFill/>
        </p:spPr>
      </p:pic>
      <p:sp>
        <p:nvSpPr>
          <p:cNvPr id="5" name="Zaoblený obdélník 4"/>
          <p:cNvSpPr/>
          <p:nvPr/>
        </p:nvSpPr>
        <p:spPr>
          <a:xfrm>
            <a:off x="1331640" y="1700808"/>
            <a:ext cx="187220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Borovice lesní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220072" y="1700808"/>
            <a:ext cx="187220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Bříze bělokorá</a:t>
            </a:r>
            <a:endParaRPr lang="cs-CZ" dirty="0"/>
          </a:p>
        </p:txBody>
      </p:sp>
      <p:cxnSp>
        <p:nvCxnSpPr>
          <p:cNvPr id="13" name="Přímá spojovací šipka 12"/>
          <p:cNvCxnSpPr/>
          <p:nvPr/>
        </p:nvCxnSpPr>
        <p:spPr>
          <a:xfrm flipV="1">
            <a:off x="2339752" y="2132856"/>
            <a:ext cx="3528392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>
            <a:off x="2483768" y="2204864"/>
            <a:ext cx="417646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 animBg="1"/>
      <p:bldP spid="6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LIUTHALAS. </a:t>
            </a:r>
            <a:r>
              <a:rPr lang="cs-CZ" b="1" i="1" dirty="0" smtClean="0"/>
              <a:t>Soubor:</a:t>
            </a:r>
            <a:r>
              <a:rPr lang="cs-CZ" b="1" i="1" dirty="0" err="1" smtClean="0"/>
              <a:t>Kleines</a:t>
            </a:r>
            <a:r>
              <a:rPr lang="cs-CZ" b="1" i="1" dirty="0" smtClean="0"/>
              <a:t> </a:t>
            </a:r>
            <a:r>
              <a:rPr lang="cs-CZ" b="1" i="1" dirty="0" err="1" smtClean="0"/>
              <a:t>Knabenkraut</a:t>
            </a:r>
            <a:r>
              <a:rPr lang="cs-CZ" b="1" i="1" dirty="0" smtClean="0"/>
              <a:t> in </a:t>
            </a:r>
            <a:r>
              <a:rPr lang="cs-CZ" b="1" i="1" dirty="0" err="1" smtClean="0"/>
              <a:t>Österreich.JPG</a:t>
            </a:r>
            <a:r>
              <a:rPr lang="cs-CZ" b="1" i="1" dirty="0" smtClean="0"/>
              <a:t> </a:t>
            </a:r>
            <a:r>
              <a:rPr lang="cs-CZ" b="1" dirty="0" smtClean="0"/>
              <a:t>[online]. 22. června 2011 8:27. [cit. 2011-06-22]. Dostupný z WWW: &lt;</a:t>
            </a:r>
            <a:r>
              <a:rPr lang="cs-CZ" b="1" dirty="0" smtClean="0">
                <a:hlinkClick r:id="rId3"/>
              </a:rPr>
              <a:t>http://upload.wikimedia.org/wikipedia/commons/8/84/Kleines_Knabenkraut_in_%C3%96sterreich.JPG</a:t>
            </a:r>
            <a:r>
              <a:rPr lang="cs-CZ" b="1" dirty="0" smtClean="0"/>
              <a:t>&gt;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STÜBER, Kurt. </a:t>
            </a:r>
            <a:r>
              <a:rPr lang="cs-CZ" b="1" i="1" dirty="0" smtClean="0"/>
              <a:t>Soubor:</a:t>
            </a:r>
            <a:r>
              <a:rPr lang="cs-CZ" b="1" i="1" dirty="0" err="1" smtClean="0"/>
              <a:t>Sisyrinchium</a:t>
            </a:r>
            <a:r>
              <a:rPr lang="cs-CZ" b="1" i="1" dirty="0" smtClean="0"/>
              <a:t> montanum1.jpg </a:t>
            </a:r>
            <a:r>
              <a:rPr lang="cs-CZ" b="1" dirty="0" smtClean="0"/>
              <a:t>[online]. 22. června 2011 8:35. [cit. 2011-06-22]. Dostupný z WWW: &lt;</a:t>
            </a:r>
            <a:r>
              <a:rPr lang="cs-CZ" b="1" dirty="0" smtClean="0">
                <a:hlinkClick r:id="rId4"/>
              </a:rPr>
              <a:t>http://upload.wikimedia.org/wikipedia/commons/d/d7/Sisyrinchium_montanum1.jpg</a:t>
            </a:r>
            <a:r>
              <a:rPr lang="cs-CZ" b="1" dirty="0" smtClean="0"/>
              <a:t>&gt;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JERZY, </a:t>
            </a:r>
            <a:r>
              <a:rPr lang="cs-CZ" b="1" dirty="0" err="1" smtClean="0"/>
              <a:t>Opioła</a:t>
            </a:r>
            <a:r>
              <a:rPr lang="cs-CZ" b="1" dirty="0" smtClean="0"/>
              <a:t>. </a:t>
            </a:r>
            <a:r>
              <a:rPr lang="cs-CZ" b="1" i="1" dirty="0" smtClean="0"/>
              <a:t>Soubor:</a:t>
            </a:r>
            <a:r>
              <a:rPr lang="cs-CZ" b="1" i="1" dirty="0" err="1" smtClean="0"/>
              <a:t>Gladiolus</a:t>
            </a:r>
            <a:r>
              <a:rPr lang="cs-CZ" b="1" i="1" dirty="0" smtClean="0"/>
              <a:t> </a:t>
            </a:r>
            <a:r>
              <a:rPr lang="cs-CZ" b="1" i="1" dirty="0" err="1" smtClean="0"/>
              <a:t>imbricatus</a:t>
            </a:r>
            <a:r>
              <a:rPr lang="cs-CZ" b="1" i="1" dirty="0" smtClean="0"/>
              <a:t> a1.jpg </a:t>
            </a:r>
            <a:r>
              <a:rPr lang="cs-CZ" b="1" dirty="0" smtClean="0"/>
              <a:t>[online]. 22. června 2011 9:07. [cit. 2011-06-22]. Dostupný z WWW: &lt;</a:t>
            </a:r>
            <a:r>
              <a:rPr lang="cs-CZ" dirty="0" smtClean="0">
                <a:hlinkClick r:id="rId5"/>
              </a:rPr>
              <a:t>http://upload.wikimedia.org/wikipedia/commons/e/ee/Gladiolus_imbricatus_a1.jpg</a:t>
            </a:r>
            <a:r>
              <a:rPr lang="cs-CZ" dirty="0" smtClean="0"/>
              <a:t> </a:t>
            </a:r>
            <a:r>
              <a:rPr lang="cs-CZ" b="1" dirty="0" smtClean="0"/>
              <a:t>&gt;</a:t>
            </a:r>
            <a:r>
              <a:rPr lang="cs-CZ" dirty="0" smtClean="0"/>
              <a:t>. </a:t>
            </a:r>
          </a:p>
          <a:p>
            <a:r>
              <a:rPr lang="cs-CZ" b="1" dirty="0" smtClean="0"/>
              <a:t>FLICKR. </a:t>
            </a:r>
            <a:r>
              <a:rPr lang="cs-CZ" b="1" i="1" dirty="0" err="1" smtClean="0"/>
              <a:t>Pinus</a:t>
            </a:r>
            <a:r>
              <a:rPr lang="cs-CZ" b="1" i="1" dirty="0" smtClean="0"/>
              <a:t> </a:t>
            </a:r>
            <a:r>
              <a:rPr lang="cs-CZ" b="1" i="1" dirty="0" err="1" smtClean="0"/>
              <a:t>sylvestris</a:t>
            </a:r>
            <a:r>
              <a:rPr lang="cs-CZ" b="1" i="1" dirty="0" smtClean="0"/>
              <a:t> </a:t>
            </a:r>
            <a:r>
              <a:rPr lang="cs-CZ" b="1" i="1" dirty="0" err="1" smtClean="0"/>
              <a:t>Glenmuick.jpg</a:t>
            </a:r>
            <a:r>
              <a:rPr lang="cs-CZ" b="1" dirty="0" smtClean="0"/>
              <a:t> [online]. 24. června 2011 5:45. [cit. 2011-06-24]. Dostupný z WWW</a:t>
            </a:r>
            <a:r>
              <a:rPr lang="cs-CZ" b="1" smtClean="0"/>
              <a:t>: &lt;</a:t>
            </a:r>
            <a:r>
              <a:rPr lang="cs-CZ" smtClean="0">
                <a:hlinkClick r:id="rId6"/>
              </a:rPr>
              <a:t>http://upload.wikimedia.org/wikipedia/commons/5/5f/Pinus_sylvestris_Glenmuick.jpg?uselang=cs</a:t>
            </a:r>
            <a:r>
              <a:rPr lang="cs-CZ" smtClean="0"/>
              <a:t> </a:t>
            </a:r>
            <a:r>
              <a:rPr lang="cs-CZ" b="1" smtClean="0"/>
              <a:t>&gt;</a:t>
            </a:r>
            <a:r>
              <a:rPr lang="cs-CZ" smtClean="0"/>
              <a:t>.</a:t>
            </a:r>
            <a:endParaRPr lang="cs-CZ" dirty="0" smtClean="0"/>
          </a:p>
          <a:p>
            <a:endParaRPr lang="cs-CZ" dirty="0" smtClean="0"/>
          </a:p>
          <a:p>
            <a:endParaRPr lang="cs-CZ" b="1" dirty="0" smtClean="0"/>
          </a:p>
          <a:p>
            <a:endParaRPr lang="cs-CZ" b="1" i="1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160</TotalTime>
  <Words>165</Words>
  <Application>Microsoft Office PowerPoint</Application>
  <PresentationFormat>Předvádění na obrazovce (4:3)</PresentationFormat>
  <Paragraphs>44</Paragraphs>
  <Slides>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Technický</vt:lpstr>
      <vt:lpstr>dubcová</vt:lpstr>
      <vt:lpstr>Prezentace aplikace PowerPoint</vt:lpstr>
      <vt:lpstr>Prezentace aplikace PowerPoint</vt:lpstr>
      <vt:lpstr>Nejvíce se vyskytující stromy v přírodní rezervaci.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DUM</dc:title>
  <dc:creator>11ty</dc:creator>
  <cp:lastModifiedBy>Žák První</cp:lastModifiedBy>
  <cp:revision>24</cp:revision>
  <dcterms:created xsi:type="dcterms:W3CDTF">2011-04-06T13:10:17Z</dcterms:created>
  <dcterms:modified xsi:type="dcterms:W3CDTF">2012-06-27T10:34:17Z</dcterms:modified>
</cp:coreProperties>
</file>