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1" r:id="rId3"/>
    <p:sldId id="272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3398E-86A8-4584-A6B4-95BA687D02C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87E9E-7851-4CF6-9002-046FF293C8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94780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3398E-86A8-4584-A6B4-95BA687D02C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87E9E-7851-4CF6-9002-046FF293C8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74919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3398E-86A8-4584-A6B4-95BA687D02C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87E9E-7851-4CF6-9002-046FF293C8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84023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3398E-86A8-4584-A6B4-95BA687D02C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87E9E-7851-4CF6-9002-046FF293C8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34128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3398E-86A8-4584-A6B4-95BA687D02C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87E9E-7851-4CF6-9002-046FF293C8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4829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3398E-86A8-4584-A6B4-95BA687D02C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87E9E-7851-4CF6-9002-046FF293C8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5741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3398E-86A8-4584-A6B4-95BA687D02C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87E9E-7851-4CF6-9002-046FF293C8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64226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3398E-86A8-4584-A6B4-95BA687D02C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87E9E-7851-4CF6-9002-046FF293C8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8392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3398E-86A8-4584-A6B4-95BA687D02C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87E9E-7851-4CF6-9002-046FF293C8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13088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3398E-86A8-4584-A6B4-95BA687D02C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87E9E-7851-4CF6-9002-046FF293C8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78733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3398E-86A8-4584-A6B4-95BA687D02C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87E9E-7851-4CF6-9002-046FF293C8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2540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E3398E-86A8-4584-A6B4-95BA687D02C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C87E9E-7851-4CF6-9002-046FF293C8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66470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2549207"/>
            <a:ext cx="7200900" cy="1759585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1352517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/>
              <a:t>Označení materiálu:VY_32_INOVACE_ </a:t>
            </a:r>
            <a:r>
              <a:rPr lang="cs-CZ" dirty="0" smtClean="0"/>
              <a:t>09_Kosinová</a:t>
            </a:r>
            <a:endParaRPr lang="cs-CZ" dirty="0"/>
          </a:p>
          <a:p>
            <a:r>
              <a:rPr lang="cs-CZ" dirty="0" smtClean="0"/>
              <a:t>Název materiálu: Pyšná Ela - pohádka</a:t>
            </a:r>
            <a:endParaRPr lang="cs-CZ" dirty="0"/>
          </a:p>
          <a:p>
            <a:r>
              <a:rPr lang="cs-CZ" dirty="0" smtClean="0"/>
              <a:t>Název </a:t>
            </a:r>
            <a:r>
              <a:rPr lang="cs-CZ" dirty="0"/>
              <a:t>klíčové aktivity</a:t>
            </a:r>
            <a:r>
              <a:rPr lang="cs-CZ" dirty="0" smtClean="0"/>
              <a:t>: III/2-Inovace </a:t>
            </a:r>
            <a:r>
              <a:rPr lang="cs-CZ" dirty="0"/>
              <a:t>a zkvalitnění výuky prostřednictvím ICT</a:t>
            </a:r>
          </a:p>
          <a:p>
            <a:r>
              <a:rPr lang="cs-CZ" dirty="0" smtClean="0"/>
              <a:t>Tematická </a:t>
            </a:r>
            <a:r>
              <a:rPr lang="cs-CZ" dirty="0"/>
              <a:t>oblast: </a:t>
            </a:r>
            <a:r>
              <a:rPr lang="cs-CZ" dirty="0" smtClean="0"/>
              <a:t> </a:t>
            </a:r>
            <a:r>
              <a:rPr lang="cs-CZ" dirty="0"/>
              <a:t>Jazyk a jazyková komunikace</a:t>
            </a:r>
          </a:p>
          <a:p>
            <a:r>
              <a:rPr lang="cs-CZ" dirty="0" err="1" smtClean="0"/>
              <a:t>Anotace:Program</a:t>
            </a:r>
            <a:r>
              <a:rPr lang="cs-CZ" dirty="0" smtClean="0"/>
              <a:t> byl vytvořen v programu </a:t>
            </a:r>
            <a:r>
              <a:rPr lang="cs-CZ" smtClean="0"/>
              <a:t>Microsoft PowerPoint2010. </a:t>
            </a:r>
            <a:r>
              <a:rPr lang="cs-CZ" dirty="0" smtClean="0"/>
              <a:t>Vyprávění pohádky pomocí obrázků.</a:t>
            </a:r>
            <a:endParaRPr lang="cs-CZ" dirty="0"/>
          </a:p>
          <a:p>
            <a:r>
              <a:rPr lang="cs-CZ" dirty="0" smtClean="0"/>
              <a:t>Autor: Zlatuše Kosinová</a:t>
            </a:r>
            <a:endParaRPr lang="cs-CZ" dirty="0"/>
          </a:p>
          <a:p>
            <a:r>
              <a:rPr lang="cs-CZ" dirty="0"/>
              <a:t>Očekávaný výstup: </a:t>
            </a:r>
            <a:r>
              <a:rPr lang="cs-CZ" dirty="0" smtClean="0"/>
              <a:t>Vyprávění pohádky</a:t>
            </a:r>
            <a:endParaRPr lang="cs-CZ" dirty="0"/>
          </a:p>
          <a:p>
            <a:r>
              <a:rPr lang="cs-CZ" dirty="0"/>
              <a:t>Pomůcky: </a:t>
            </a:r>
            <a:r>
              <a:rPr lang="cs-CZ" dirty="0" smtClean="0"/>
              <a:t>Interaktivní </a:t>
            </a:r>
            <a:r>
              <a:rPr lang="cs-CZ" dirty="0"/>
              <a:t>tabule</a:t>
            </a:r>
          </a:p>
          <a:p>
            <a:r>
              <a:rPr lang="cs-CZ" dirty="0"/>
              <a:t>Druh vzdělávacího materiálu: </a:t>
            </a:r>
            <a:r>
              <a:rPr lang="cs-CZ" dirty="0" smtClean="0"/>
              <a:t>Digitální </a:t>
            </a:r>
            <a:r>
              <a:rPr lang="cs-CZ" dirty="0"/>
              <a:t>vzdělávací materiál</a:t>
            </a:r>
          </a:p>
          <a:p>
            <a:r>
              <a:rPr lang="cs-CZ" dirty="0" smtClean="0"/>
              <a:t>Zdroje: kliparty z programu </a:t>
            </a:r>
            <a:r>
              <a:rPr lang="cs-CZ" dirty="0" err="1" smtClean="0"/>
              <a:t>word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Cílová skupina: Žák(1. postupný ročník)</a:t>
            </a:r>
          </a:p>
          <a:p>
            <a:r>
              <a:rPr lang="cs-CZ" dirty="0"/>
              <a:t>Stupeň a typ vzdělávání: Základní vzdělávání – první stupeň – první pololetí</a:t>
            </a:r>
          </a:p>
          <a:p>
            <a:r>
              <a:rPr lang="cs-CZ" dirty="0"/>
              <a:t>Datum </a:t>
            </a:r>
            <a:r>
              <a:rPr lang="cs-CZ" dirty="0" smtClean="0"/>
              <a:t>ověření:4.11.2011</a:t>
            </a:r>
            <a:endParaRPr lang="cs-CZ" dirty="0"/>
          </a:p>
          <a:p>
            <a:r>
              <a:rPr lang="cs-CZ" dirty="0"/>
              <a:t>Materiál ověřil: </a:t>
            </a:r>
            <a:r>
              <a:rPr lang="cs-CZ" dirty="0" smtClean="0"/>
              <a:t>Mgr. Zlatuše </a:t>
            </a:r>
            <a:r>
              <a:rPr lang="cs-CZ" dirty="0"/>
              <a:t>Kosinová</a:t>
            </a:r>
          </a:p>
          <a:p>
            <a:r>
              <a:rPr lang="cs-CZ" dirty="0"/>
              <a:t>Metodické </a:t>
            </a:r>
            <a:r>
              <a:rPr lang="cs-CZ" dirty="0" smtClean="0"/>
              <a:t>poznámky: </a:t>
            </a:r>
          </a:p>
          <a:p>
            <a:r>
              <a:rPr lang="cs-CZ" dirty="0" smtClean="0"/>
              <a:t> </a:t>
            </a:r>
            <a:r>
              <a:rPr lang="cs-CZ" dirty="0" smtClean="0"/>
              <a:t>Žáci za pomoci učitele a obrázků vypravují  pohádku.</a:t>
            </a:r>
          </a:p>
          <a:p>
            <a:r>
              <a:rPr lang="cs-CZ" dirty="0" smtClean="0"/>
              <a:t>Po skončení vyprávění charakterizují jednotlivé postavy. Časová dotace 10 min. VM je  vhodný na začátek hodiny.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02767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Pomoz vyprávět pohádku.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nbk3\AppData\Local\Microsoft\Windows\Temporary Internet Files\Content.IE5\AM1I8PN9\MC90044173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99695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17707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prstTxWarp prst="textStop">
              <a:avLst/>
            </a:prstTxWarp>
          </a:bodyPr>
          <a:lstStyle/>
          <a:p>
            <a:r>
              <a:rPr lang="cs-CZ" dirty="0" smtClean="0">
                <a:solidFill>
                  <a:srgbClr val="00B0F0"/>
                </a:solidFill>
                <a:latin typeface="Algerian" pitchFamily="82" charset="0"/>
              </a:rPr>
              <a:t>Pohádka o pyšné  ELE</a:t>
            </a:r>
            <a:endParaRPr lang="cs-CZ" dirty="0">
              <a:solidFill>
                <a:srgbClr val="00B0F0"/>
              </a:solidFill>
              <a:latin typeface="Algerian" pitchFamily="82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73035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>
                <a:latin typeface="Showcard Gothic" pitchFamily="82" charset="0"/>
              </a:rPr>
              <a:t> 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Byl jednou jeden              </a:t>
            </a:r>
          </a:p>
          <a:p>
            <a:pPr marL="0" indent="0">
              <a:buNone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a                  .</a:t>
            </a:r>
            <a:endParaRPr lang="cs-CZ" sz="6000" dirty="0">
              <a:latin typeface="Showcard Gothic" pitchFamily="82" charset="0"/>
            </a:endParaRPr>
          </a:p>
        </p:txBody>
      </p:sp>
      <p:pic>
        <p:nvPicPr>
          <p:cNvPr id="1027" name="Picture 3" descr="C:\Users\nbk3\AppData\Local\Microsoft\Windows\Temporary Internet Files\Content.IE5\GKESX8A2\MM90031813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700808"/>
            <a:ext cx="2520280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nbk3\AppData\Local\Microsoft\Windows\Temporary Internet Files\Content.IE5\O1ITFSCD\MC9002810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420888"/>
            <a:ext cx="2051689" cy="3833896"/>
          </a:xfrm>
          <a:prstGeom prst="rect">
            <a:avLst/>
          </a:prstGeom>
          <a:noFill/>
          <a:effectLst>
            <a:glow rad="228600">
              <a:schemeClr val="accent5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66562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Měli  jednu dceru </a:t>
            </a:r>
          </a:p>
          <a:p>
            <a:pPr marL="0" indent="0">
              <a:buNone/>
            </a:pP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Elu.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Ela byla krásná,</a:t>
            </a:r>
          </a:p>
          <a:p>
            <a:pPr marL="0" indent="0">
              <a:buNone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ale moc pyšná.          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 descr="C:\Users\nbk3\AppData\Local\Microsoft\Windows\Temporary Internet Files\Content.IE5\S7687CZ2\MC9003607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2061" y="1412776"/>
            <a:ext cx="2448271" cy="4344547"/>
          </a:xfrm>
          <a:prstGeom prst="rect">
            <a:avLst/>
          </a:prstGeom>
          <a:ln>
            <a:noFill/>
          </a:ln>
          <a:effectLst>
            <a:glow rad="139700">
              <a:schemeClr val="accent5">
                <a:satMod val="175000"/>
                <a:alpha val="40000"/>
              </a:schemeClr>
            </a:glow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1272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Jednou přišel do zámku</a:t>
            </a:r>
          </a:p>
          <a:p>
            <a:pPr marL="0" indent="0">
              <a:buNone/>
            </a:pPr>
            <a:endParaRPr lang="cs-CZ" sz="6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    a prosil o kousek</a:t>
            </a:r>
          </a:p>
          <a:p>
            <a:pPr marL="0" indent="0">
              <a:buNone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                                      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C:\Users\nbk3\AppData\Local\Microsoft\Windows\Temporary Internet Files\Content.IE5\GKESX8A2\MC9003607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236212"/>
            <a:ext cx="1224136" cy="19186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nbk3\AppData\Local\Microsoft\Windows\Temporary Internet Files\Content.IE5\O1ITFSCD\MP90042295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706299"/>
            <a:ext cx="1826421" cy="1258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76674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se právě procházela</a:t>
            </a:r>
          </a:p>
          <a:p>
            <a:pPr marL="0" indent="0">
              <a:buNone/>
            </a:pPr>
            <a:endParaRPr lang="cs-CZ" sz="6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              vyhnala.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      </a:t>
            </a:r>
          </a:p>
          <a:p>
            <a:pPr marL="0" indent="0">
              <a:buNone/>
            </a:pP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3" name="Picture 3" descr="C:\Users\nbk3\AppData\Local\Microsoft\Windows\Temporary Internet Files\Content.IE5\S7687CZ2\MC900360794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555" y="1499094"/>
            <a:ext cx="1034186" cy="1835201"/>
          </a:xfrm>
          <a:prstGeom prst="rect">
            <a:avLst/>
          </a:prstGeom>
          <a:ln>
            <a:noFill/>
          </a:ln>
          <a:effectLst>
            <a:glow rad="139700">
              <a:schemeClr val="accent5">
                <a:satMod val="175000"/>
                <a:alpha val="40000"/>
              </a:schemeClr>
            </a:glow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nbk3\AppData\Local\Microsoft\Windows\Temporary Internet Files\Content.IE5\AM1I8PN9\MP9004022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688228"/>
            <a:ext cx="2736304" cy="2189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nbk3\AppData\Local\Microsoft\Windows\Temporary Internet Files\Content.IE5\GKESX8A2\MC900360788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2720" y="3635306"/>
            <a:ext cx="1430394" cy="22419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48412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se rozzlobil a          proměnil </a:t>
            </a:r>
          </a:p>
          <a:p>
            <a:pPr marL="0" indent="0"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                   . Kachna plavala  </a:t>
            </a:r>
          </a:p>
          <a:p>
            <a:pPr marL="0" indent="0"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 rybníku a naříkala.            </a:t>
            </a:r>
            <a:endParaRPr lang="cs-CZ" dirty="0"/>
          </a:p>
        </p:txBody>
      </p:sp>
      <p:pic>
        <p:nvPicPr>
          <p:cNvPr id="6146" name="Picture 2" descr="C:\Users\nbk3\AppData\Local\Microsoft\Windows\Temporary Internet Files\Content.IE5\GKESX8A2\MC900360788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778" y="1484784"/>
            <a:ext cx="1160374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nbk3\AppData\Local\Microsoft\Windows\Temporary Internet Files\Content.IE5\06CW197J\MC9003607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565230"/>
            <a:ext cx="1034186" cy="18352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nbk3\AppData\Local\Microsoft\Windows\Temporary Internet Files\Content.IE5\O1ITFSCD\MC9003323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573016"/>
            <a:ext cx="1834286" cy="138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20878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     nechal vyhlásit : Kdo</a:t>
            </a:r>
          </a:p>
          <a:p>
            <a:pPr marL="0" indent="0"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princeznu Elu vysvobodí, dostane půl</a:t>
            </a:r>
          </a:p>
          <a:p>
            <a:pPr marL="0" indent="0"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království a Elu za ženu. </a:t>
            </a:r>
            <a:endParaRPr lang="cs-CZ" dirty="0"/>
          </a:p>
        </p:txBody>
      </p:sp>
      <p:pic>
        <p:nvPicPr>
          <p:cNvPr id="7170" name="Picture 2" descr="C:\Users\nbk3\AppData\Local\Microsoft\Windows\Temporary Internet Files\Content.IE5\S7687CZ2\MM90031813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28800"/>
            <a:ext cx="1710190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88558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Za týden zaklepal na zámeckou bránu</a:t>
            </a:r>
          </a:p>
          <a:p>
            <a:pPr marL="0" indent="0"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      Ota . Hledal práci.               </a:t>
            </a:r>
          </a:p>
          <a:p>
            <a:pPr marL="0" indent="0"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</a:t>
            </a:r>
          </a:p>
          <a:p>
            <a:pPr marL="0" indent="0"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  přijal a poslal  do kuchyně.</a:t>
            </a: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       </a:t>
            </a:r>
          </a:p>
          <a:p>
            <a:pPr marL="0" indent="0"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nbk3\AppData\Local\Microsoft\Windows\Temporary Internet Files\Content.IE5\DE4CGPLA\MC9003558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48880"/>
            <a:ext cx="1800200" cy="28848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nbk3\AppData\Local\Microsoft\Windows\Temporary Internet Files\Content.IE5\06CW197J\MM900318136[2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1" y="3228864"/>
            <a:ext cx="1690330" cy="135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86438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Druhý den se            vydal do zahrady</a:t>
            </a:r>
          </a:p>
          <a:p>
            <a:pPr marL="0" indent="0"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pro zeleninu a uviděl                 .</a:t>
            </a:r>
          </a:p>
          <a:p>
            <a:pPr marL="0" indent="0"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Rozhodl se ji uvařit na oběd. Chytil ji</a:t>
            </a: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a nesl do kuchyně.                  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nbk3\AppData\Local\Microsoft\Windows\Temporary Internet Files\Content.IE5\UYZQFEK4\MC9003558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484784"/>
            <a:ext cx="1168603" cy="1872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nbk3\AppData\Local\Microsoft\Windows\Temporary Internet Files\Content.IE5\O1ITFSCD\MC900332378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46" y="2856948"/>
            <a:ext cx="1834286" cy="138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7655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          mu povídá : „ dej mi pusu a </a:t>
            </a:r>
          </a:p>
          <a:p>
            <a:pPr marL="0" indent="0"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vysvobodíš mě“ . Ota byl udivený, ale</a:t>
            </a:r>
          </a:p>
          <a:p>
            <a:pPr marL="0" indent="0"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usu ji dal.                </a:t>
            </a:r>
          </a:p>
          <a:p>
            <a:pPr marL="0" indent="0"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nbk3\AppData\Local\Microsoft\Windows\Temporary Internet Files\Content.IE5\S7687CZ2\MC9003323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56792"/>
            <a:ext cx="1834286" cy="138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90597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            se hned proměnila zpátky</a:t>
            </a:r>
          </a:p>
          <a:p>
            <a:pPr marL="0" indent="0"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v               Elu a 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oděkovala               </a:t>
            </a:r>
          </a:p>
          <a:p>
            <a:pPr marL="0" indent="0"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                vysvobození. 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C:\Users\nbk3\AppData\Local\Microsoft\Windows\Temporary Internet Files\Content.IE5\S7687CZ2\MC9003323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556792"/>
            <a:ext cx="1834286" cy="138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nbk3\AppData\Local\Microsoft\Windows\Temporary Internet Files\Content.IE5\K0O7W0UI\MC9003607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776" y="3645024"/>
            <a:ext cx="1658117" cy="2942389"/>
          </a:xfrm>
          <a:prstGeom prst="rect">
            <a:avLst/>
          </a:prstGeom>
          <a:ln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nbk3\AppData\Local\Microsoft\Windows\Temporary Internet Files\Content.IE5\AM1I8PN9\MC9003558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914127"/>
            <a:ext cx="1656184" cy="26540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55371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                            </a:t>
            </a:r>
          </a:p>
          <a:p>
            <a:pPr marL="0" indent="0"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</a:t>
            </a:r>
          </a:p>
          <a:p>
            <a:pPr marL="0" indent="0"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se radovali a vystrojili svatbu.     </a:t>
            </a:r>
            <a:endParaRPr lang="cs-CZ" dirty="0"/>
          </a:p>
        </p:txBody>
      </p:sp>
      <p:pic>
        <p:nvPicPr>
          <p:cNvPr id="8194" name="Picture 2" descr="C:\Users\nbk3\AppData\Local\Microsoft\Windows\Temporary Internet Files\Content.IE5\UYZQFEK4\MM90031813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658233"/>
            <a:ext cx="2430270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nbk3\AppData\Local\Microsoft\Windows\Temporary Internet Files\Content.IE5\O1ITFSCD\MC900281086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575373"/>
            <a:ext cx="1367073" cy="2554586"/>
          </a:xfrm>
          <a:prstGeom prst="rect">
            <a:avLst/>
          </a:prstGeom>
          <a:noFill/>
          <a:effectLst>
            <a:glow rad="228600">
              <a:schemeClr val="accent5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57085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Ota si vzal Elu za ženu</a:t>
            </a:r>
          </a:p>
          <a:p>
            <a:pPr marL="0" indent="0"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Ela už nebyla pyšná. Týden být </a:t>
            </a:r>
          </a:p>
          <a:p>
            <a:pPr marL="0" indent="0"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kachnou ji úplně stačilo. Žili šťastně a</a:t>
            </a:r>
          </a:p>
          <a:p>
            <a:pPr marL="0" indent="0">
              <a:buNone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spokojeně.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18" name="Picture 2" descr="C:\Users\nbk3\AppData\Local\Microsoft\Windows\Temporary Internet Files\Content.IE5\06CW197J\MP9004225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556791"/>
            <a:ext cx="1357394" cy="1697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46215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          Zazvonil</a:t>
            </a:r>
          </a:p>
          <a:p>
            <a:pPr marL="0" indent="0">
              <a:buNone/>
            </a:pPr>
            <a:endParaRPr lang="cs-CZ" sz="6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6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6000" smtClean="0">
                <a:latin typeface="Times New Roman" pitchFamily="18" charset="0"/>
                <a:cs typeface="Times New Roman" pitchFamily="18" charset="0"/>
              </a:rPr>
              <a:t>           a 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to </a:t>
            </a:r>
            <a:r>
              <a:rPr lang="cs-CZ" sz="6000" smtClean="0">
                <a:latin typeface="Times New Roman" pitchFamily="18" charset="0"/>
                <a:cs typeface="Times New Roman" pitchFamily="18" charset="0"/>
              </a:rPr>
              <a:t>je konec.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42" name="Picture 2" descr="C:\Users\nbk3\AppData\Local\Microsoft\Windows\Temporary Internet Files\Content.IE5\GKESX8A2\MC9003536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61877">
            <a:off x="2843808" y="2924944"/>
            <a:ext cx="2160240" cy="2492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49268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348</Words>
  <Application>Microsoft Office PowerPoint</Application>
  <PresentationFormat>Předvádění na obrazovce (4:3)</PresentationFormat>
  <Paragraphs>86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Prezentace aplikace PowerPoint</vt:lpstr>
      <vt:lpstr>Prezentace aplikace PowerPoint</vt:lpstr>
      <vt:lpstr>Pohádka o pyšné  ELE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nbk3</dc:creator>
  <cp:lastModifiedBy>nbk3</cp:lastModifiedBy>
  <cp:revision>25</cp:revision>
  <dcterms:created xsi:type="dcterms:W3CDTF">2011-11-01T19:30:09Z</dcterms:created>
  <dcterms:modified xsi:type="dcterms:W3CDTF">2012-04-23T18:08:56Z</dcterms:modified>
</cp:coreProperties>
</file>