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67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189A97-7979-4979-BFC7-F68B0BA21D8D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C4CA64-49CE-464F-A370-DC3E70064B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62745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189A97-7979-4979-BFC7-F68B0BA21D8D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C4CA64-49CE-464F-A370-DC3E70064B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46084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189A97-7979-4979-BFC7-F68B0BA21D8D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C4CA64-49CE-464F-A370-DC3E70064B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11753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189A97-7979-4979-BFC7-F68B0BA21D8D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C4CA64-49CE-464F-A370-DC3E70064B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27083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189A97-7979-4979-BFC7-F68B0BA21D8D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C4CA64-49CE-464F-A370-DC3E70064B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67174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189A97-7979-4979-BFC7-F68B0BA21D8D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C4CA64-49CE-464F-A370-DC3E70064B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34467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189A97-7979-4979-BFC7-F68B0BA21D8D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C4CA64-49CE-464F-A370-DC3E70064B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5057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189A97-7979-4979-BFC7-F68B0BA21D8D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C4CA64-49CE-464F-A370-DC3E70064B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87462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189A97-7979-4979-BFC7-F68B0BA21D8D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C4CA64-49CE-464F-A370-DC3E70064B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28201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189A97-7979-4979-BFC7-F68B0BA21D8D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C4CA64-49CE-464F-A370-DC3E70064B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67313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189A97-7979-4979-BFC7-F68B0BA21D8D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C4CA64-49CE-464F-A370-DC3E70064B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11712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189A97-7979-4979-BFC7-F68B0BA21D8D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C4CA64-49CE-464F-A370-DC3E70064B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51343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700808"/>
            <a:ext cx="7215447" cy="1758142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226601611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cs-CZ" dirty="0"/>
              <a:t>Označení materiálu:VY_32_INOVACE_ </a:t>
            </a:r>
            <a:r>
              <a:rPr lang="cs-CZ" dirty="0" smtClean="0"/>
              <a:t>08 _Kosinová</a:t>
            </a:r>
          </a:p>
          <a:p>
            <a:r>
              <a:rPr lang="cs-CZ" dirty="0" smtClean="0"/>
              <a:t>Název materiálu: Písmeno E </a:t>
            </a:r>
            <a:r>
              <a:rPr lang="cs-CZ" dirty="0" err="1" smtClean="0"/>
              <a:t>e</a:t>
            </a:r>
            <a:endParaRPr lang="cs-CZ" dirty="0"/>
          </a:p>
          <a:p>
            <a:r>
              <a:rPr lang="cs-CZ" dirty="0" smtClean="0"/>
              <a:t>Název </a:t>
            </a:r>
            <a:r>
              <a:rPr lang="cs-CZ" dirty="0"/>
              <a:t>klíčové aktivity</a:t>
            </a:r>
            <a:r>
              <a:rPr lang="cs-CZ" dirty="0" smtClean="0"/>
              <a:t>: III/2-Inovace </a:t>
            </a:r>
            <a:r>
              <a:rPr lang="cs-CZ" dirty="0"/>
              <a:t>a zkvalitnění výuky prostřednictvím ICT</a:t>
            </a:r>
          </a:p>
          <a:p>
            <a:r>
              <a:rPr lang="cs-CZ" dirty="0" smtClean="0"/>
              <a:t>Tematická </a:t>
            </a:r>
            <a:r>
              <a:rPr lang="cs-CZ" dirty="0"/>
              <a:t>oblast: </a:t>
            </a:r>
            <a:r>
              <a:rPr lang="cs-CZ" dirty="0" smtClean="0"/>
              <a:t> </a:t>
            </a:r>
            <a:r>
              <a:rPr lang="cs-CZ" dirty="0"/>
              <a:t>Jazyk a jazyková komunikace</a:t>
            </a:r>
          </a:p>
          <a:p>
            <a:r>
              <a:rPr lang="cs-CZ" dirty="0" err="1" smtClean="0"/>
              <a:t>Anotace:VM</a:t>
            </a:r>
            <a:r>
              <a:rPr lang="cs-CZ" dirty="0" smtClean="0"/>
              <a:t> byl vytvořen v programu Microsoft PowerPoint  2010 a je určen pro vyvození </a:t>
            </a:r>
            <a:r>
              <a:rPr lang="cs-CZ" dirty="0" smtClean="0"/>
              <a:t>písmena E </a:t>
            </a:r>
            <a:r>
              <a:rPr lang="cs-CZ" dirty="0" err="1" smtClean="0"/>
              <a:t>e</a:t>
            </a:r>
            <a:r>
              <a:rPr lang="cs-CZ" dirty="0" smtClean="0"/>
              <a:t>.</a:t>
            </a:r>
            <a:endParaRPr lang="cs-CZ" dirty="0"/>
          </a:p>
          <a:p>
            <a:r>
              <a:rPr lang="cs-CZ" dirty="0" smtClean="0"/>
              <a:t>Autor: Zlatuše Kosinová</a:t>
            </a:r>
            <a:endParaRPr lang="cs-CZ" dirty="0"/>
          </a:p>
          <a:p>
            <a:r>
              <a:rPr lang="cs-CZ" dirty="0"/>
              <a:t>Očekávaný výstup</a:t>
            </a:r>
            <a:r>
              <a:rPr lang="cs-CZ" dirty="0" smtClean="0"/>
              <a:t>: Poznání písmena a hlásky E </a:t>
            </a:r>
            <a:r>
              <a:rPr lang="cs-CZ" dirty="0" err="1" smtClean="0"/>
              <a:t>e</a:t>
            </a:r>
            <a:r>
              <a:rPr lang="cs-CZ" dirty="0" smtClean="0"/>
              <a:t> </a:t>
            </a:r>
            <a:endParaRPr lang="cs-CZ" dirty="0"/>
          </a:p>
          <a:p>
            <a:r>
              <a:rPr lang="cs-CZ" dirty="0"/>
              <a:t>Pomůcky: </a:t>
            </a:r>
            <a:r>
              <a:rPr lang="cs-CZ" dirty="0" smtClean="0"/>
              <a:t>Interaktivní </a:t>
            </a:r>
            <a:r>
              <a:rPr lang="cs-CZ" dirty="0"/>
              <a:t>tabule</a:t>
            </a:r>
          </a:p>
          <a:p>
            <a:r>
              <a:rPr lang="cs-CZ" dirty="0"/>
              <a:t>Druh vzdělávacího materiálu: </a:t>
            </a:r>
            <a:r>
              <a:rPr lang="cs-CZ" dirty="0" smtClean="0"/>
              <a:t>Digitální </a:t>
            </a:r>
            <a:r>
              <a:rPr lang="cs-CZ" dirty="0"/>
              <a:t>vzdělávací materiál</a:t>
            </a:r>
          </a:p>
          <a:p>
            <a:r>
              <a:rPr lang="cs-CZ" dirty="0" smtClean="0"/>
              <a:t>Zdroje : kliparty z webu office.com</a:t>
            </a:r>
            <a:endParaRPr lang="cs-CZ" dirty="0"/>
          </a:p>
          <a:p>
            <a:r>
              <a:rPr lang="cs-CZ" dirty="0"/>
              <a:t>Cílová skupina: Žák(1. postupný ročník)</a:t>
            </a:r>
          </a:p>
          <a:p>
            <a:r>
              <a:rPr lang="cs-CZ" dirty="0"/>
              <a:t>Stupeň a typ vzdělávání: Základní vzdělávání – první stupeň – první pololetí</a:t>
            </a:r>
          </a:p>
          <a:p>
            <a:r>
              <a:rPr lang="cs-CZ" dirty="0"/>
              <a:t>Datum ověření</a:t>
            </a:r>
            <a:r>
              <a:rPr lang="cs-CZ" dirty="0" smtClean="0"/>
              <a:t>: 10.10.2011</a:t>
            </a:r>
            <a:endParaRPr lang="cs-CZ" dirty="0"/>
          </a:p>
          <a:p>
            <a:r>
              <a:rPr lang="cs-CZ" dirty="0"/>
              <a:t>Materiál ověřil: </a:t>
            </a:r>
            <a:r>
              <a:rPr lang="cs-CZ" dirty="0" smtClean="0"/>
              <a:t>Mgr. Zlatuše </a:t>
            </a:r>
            <a:r>
              <a:rPr lang="cs-CZ" dirty="0"/>
              <a:t>Kosinová</a:t>
            </a:r>
          </a:p>
          <a:p>
            <a:r>
              <a:rPr lang="cs-CZ" dirty="0"/>
              <a:t>Metodické </a:t>
            </a:r>
            <a:r>
              <a:rPr lang="cs-CZ" dirty="0" err="1" smtClean="0"/>
              <a:t>poznámky:Pomocí</a:t>
            </a:r>
            <a:r>
              <a:rPr lang="cs-CZ" dirty="0" smtClean="0"/>
              <a:t> obrázků seznámíme děti s hláskou/písmenem </a:t>
            </a:r>
            <a:r>
              <a:rPr lang="cs-CZ" dirty="0" err="1" smtClean="0"/>
              <a:t>eE</a:t>
            </a:r>
            <a:r>
              <a:rPr lang="cs-CZ" dirty="0" smtClean="0"/>
              <a:t>, určíme jeho postavení ve </a:t>
            </a:r>
            <a:r>
              <a:rPr lang="cs-CZ" dirty="0" err="1" smtClean="0"/>
              <a:t>slově.Ve</a:t>
            </a:r>
            <a:r>
              <a:rPr lang="cs-CZ" dirty="0" smtClean="0"/>
              <a:t> cvičeních určujeme polohu hlásky/písmena ve </a:t>
            </a:r>
            <a:r>
              <a:rPr lang="cs-CZ" dirty="0" err="1" smtClean="0"/>
              <a:t>slově.Škrtáme</a:t>
            </a:r>
            <a:r>
              <a:rPr lang="cs-CZ" dirty="0" smtClean="0"/>
              <a:t>  slova ,která neobsahují zadanou hlásku. Pokyny jsou u jednotlivých cvičení. </a:t>
            </a:r>
            <a:r>
              <a:rPr lang="cs-CZ" dirty="0" smtClean="0"/>
              <a:t>Cvičení obsahují skrytou kontrolu.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0765338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96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E </a:t>
            </a:r>
            <a:r>
              <a:rPr lang="cs-CZ" sz="96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e</a:t>
            </a:r>
            <a:endParaRPr lang="cs-CZ" sz="96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765017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 anchor="ctr">
            <a:normAutofit/>
          </a:bodyPr>
          <a:lstStyle/>
          <a:p>
            <a:r>
              <a:rPr lang="cs-CZ" sz="7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</a:t>
            </a:r>
            <a:r>
              <a:rPr lang="cs-CZ" sz="7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skymák</a:t>
            </a:r>
            <a:endParaRPr lang="cs-CZ" sz="7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nbk3\AppData\Local\Microsoft\Windows\Temporary Internet Files\Content.IE5\AM1I8PN9\MC900017021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628800"/>
            <a:ext cx="2664296" cy="42361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615865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 anchor="ctr">
            <a:normAutofit/>
          </a:bodyPr>
          <a:lstStyle/>
          <a:p>
            <a:r>
              <a:rPr lang="cs-CZ" sz="7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</a:t>
            </a:r>
            <a:r>
              <a:rPr lang="cs-CZ" sz="7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va</a:t>
            </a:r>
            <a:endParaRPr lang="cs-CZ" sz="7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1" name="Picture 3" descr="C:\Users\nbk3\AppData\Local\Microsoft\Windows\Temporary Internet Files\Content.IE5\K0O7W0UI\MP900422596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844824"/>
            <a:ext cx="3601343" cy="36013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0052705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 anchor="ctr">
            <a:normAutofit/>
          </a:bodyPr>
          <a:lstStyle/>
          <a:p>
            <a:r>
              <a:rPr lang="cs-CZ" sz="7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sz="7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é</a:t>
            </a:r>
            <a:r>
              <a:rPr lang="cs-CZ" sz="7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kař</a:t>
            </a:r>
            <a:endParaRPr lang="cs-CZ" sz="72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 descr="C:\Users\nbk3\AppData\Local\Microsoft\Windows\Temporary Internet Files\Content.IE5\AM1I8PN9\MP900409357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8109" y="1600200"/>
            <a:ext cx="3018781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6499196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 anchor="ctr">
            <a:normAutofit/>
          </a:bodyPr>
          <a:lstStyle/>
          <a:p>
            <a:r>
              <a:rPr lang="cs-CZ" sz="7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fazol</a:t>
            </a:r>
            <a:r>
              <a:rPr lang="cs-CZ" sz="7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</a:t>
            </a:r>
            <a:endParaRPr lang="cs-CZ" sz="72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8" name="Picture 2" descr="C:\Users\nbk3\AppData\Local\Microsoft\Windows\Temporary Internet Files\Content.IE5\K0O7W0UI\MC900215377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2132856"/>
            <a:ext cx="4248472" cy="30001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8650742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 anchor="ctr">
            <a:normAutofit/>
          </a:bodyPr>
          <a:lstStyle/>
          <a:p>
            <a:r>
              <a:rPr lang="cs-CZ" sz="7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7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</a:t>
            </a:r>
            <a:r>
              <a:rPr lang="cs-CZ" sz="7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endParaRPr lang="cs-CZ" sz="72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126" name="Picture 6" descr="C:\Users\nbk3\AppData\Local\Microsoft\Windows\Temporary Internet Files\Content.IE5\AM1I8PN9\MP90044480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628800"/>
            <a:ext cx="3312369" cy="43456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1838090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Ukaž a doplň v mřížce polohu e: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4064373683"/>
              </p:ext>
            </p:extLst>
          </p:nvPr>
        </p:nvGraphicFramePr>
        <p:xfrm>
          <a:off x="395537" y="3877352"/>
          <a:ext cx="4182615" cy="17118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36523"/>
                <a:gridCol w="836523"/>
                <a:gridCol w="836523"/>
                <a:gridCol w="836523"/>
                <a:gridCol w="836523"/>
              </a:tblGrid>
              <a:tr h="1711888">
                <a:tc>
                  <a:txBody>
                    <a:bodyPr/>
                    <a:lstStyle/>
                    <a:p>
                      <a:endParaRPr lang="cs-CZ" sz="7200" dirty="0">
                        <a:latin typeface="+mn-lt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7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7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7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Zástupný symbol pro obsah 5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2837078112"/>
              </p:ext>
            </p:extLst>
          </p:nvPr>
        </p:nvGraphicFramePr>
        <p:xfrm>
          <a:off x="4788024" y="3933056"/>
          <a:ext cx="4038600" cy="16561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09650"/>
                <a:gridCol w="1009650"/>
                <a:gridCol w="1009650"/>
                <a:gridCol w="1009650"/>
              </a:tblGrid>
              <a:tr h="1656184">
                <a:tc>
                  <a:txBody>
                    <a:bodyPr/>
                    <a:lstStyle/>
                    <a:p>
                      <a:endParaRPr lang="cs-CZ" sz="7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7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7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72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6146" name="Picture 2" descr="C:\Users\nbk3\AppData\Local\Microsoft\Windows\Temporary Internet Files\Content.IE5\AM1I8PN9\MP90043271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9460" y="1628800"/>
            <a:ext cx="1584176" cy="21108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nbk3\AppData\Local\Microsoft\Windows\Temporary Internet Files\Content.IE5\K0O7W0UI\MP900262276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772816"/>
            <a:ext cx="3096344" cy="2043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971940" y="3825709"/>
            <a:ext cx="766580" cy="1747119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e</a:t>
            </a:r>
          </a:p>
        </p:txBody>
      </p:sp>
      <p:sp>
        <p:nvSpPr>
          <p:cNvPr id="8" name="Obdélník 7"/>
          <p:cNvSpPr/>
          <p:nvPr/>
        </p:nvSpPr>
        <p:spPr>
          <a:xfrm>
            <a:off x="5929656" y="3826631"/>
            <a:ext cx="766580" cy="1747119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e</a:t>
            </a:r>
          </a:p>
        </p:txBody>
      </p:sp>
      <p:sp>
        <p:nvSpPr>
          <p:cNvPr id="9" name="Obdélník 8"/>
          <p:cNvSpPr/>
          <p:nvPr/>
        </p:nvSpPr>
        <p:spPr>
          <a:xfrm>
            <a:off x="7956376" y="3826631"/>
            <a:ext cx="766580" cy="1747119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e</a:t>
            </a:r>
          </a:p>
        </p:txBody>
      </p:sp>
    </p:spTree>
    <p:extLst>
      <p:ext uri="{BB962C8B-B14F-4D97-AF65-F5344CB8AC3E}">
        <p14:creationId xmlns:p14="http://schemas.microsoft.com/office/powerpoint/2010/main" val="329095729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8" grpId="0" animBg="1"/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Ukaž v mřížce polohu hlásek , které znáš :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3976536123"/>
              </p:ext>
            </p:extLst>
          </p:nvPr>
        </p:nvGraphicFramePr>
        <p:xfrm>
          <a:off x="4648200" y="3717032"/>
          <a:ext cx="4038600" cy="172819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09650"/>
                <a:gridCol w="1009650"/>
                <a:gridCol w="1009650"/>
                <a:gridCol w="1009650"/>
              </a:tblGrid>
              <a:tr h="1728192">
                <a:tc>
                  <a:txBody>
                    <a:bodyPr/>
                    <a:lstStyle/>
                    <a:p>
                      <a:endParaRPr lang="cs-CZ" sz="7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72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42" name="Picture 2" descr="C:\Users\nbk3\AppData\Local\Microsoft\Windows\Temporary Internet Files\Content.IE5\GKESX8A2\MP900446580[1]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348880"/>
            <a:ext cx="4038600" cy="3123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715136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Doplň v mřížce polohu písmen , které znáš: ( Emil)</a:t>
            </a:r>
            <a:endParaRPr lang="cs-CZ" dirty="0"/>
          </a:p>
        </p:txBody>
      </p:sp>
      <p:pic>
        <p:nvPicPr>
          <p:cNvPr id="11266" name="Picture 2" descr="C:\Users\nbk3\AppData\Local\Microsoft\Windows\Temporary Internet Files\Content.IE5\06CW197J\MP900446565[1]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975" y="1600200"/>
            <a:ext cx="3495049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7" name="Zástupný symbol pro obsah 6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3563410535"/>
              </p:ext>
            </p:extLst>
          </p:nvPr>
        </p:nvGraphicFramePr>
        <p:xfrm>
          <a:off x="4572000" y="3284984"/>
          <a:ext cx="4038600" cy="144016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1009650"/>
                <a:gridCol w="1074390"/>
                <a:gridCol w="944910"/>
                <a:gridCol w="1009650"/>
              </a:tblGrid>
              <a:tr h="1440160">
                <a:tc>
                  <a:txBody>
                    <a:bodyPr/>
                    <a:lstStyle/>
                    <a:p>
                      <a:endParaRPr lang="cs-CZ" sz="7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7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72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3254598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Doplň v mřížce polohu písmen , které znáš 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4182120831"/>
              </p:ext>
            </p:extLst>
          </p:nvPr>
        </p:nvGraphicFramePr>
        <p:xfrm>
          <a:off x="4648200" y="4725144"/>
          <a:ext cx="4038600" cy="144016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009650"/>
                <a:gridCol w="930374"/>
                <a:gridCol w="1088926"/>
                <a:gridCol w="1009650"/>
              </a:tblGrid>
              <a:tr h="1440160">
                <a:tc>
                  <a:txBody>
                    <a:bodyPr/>
                    <a:lstStyle/>
                    <a:p>
                      <a:endParaRPr lang="cs-CZ" sz="7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7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72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3315" name="Picture 3" descr="C:\Users\nbk3\AppData\Local\Microsoft\Windows\Temporary Internet Files\Content.IE5\O1ITFSCD\MP90043336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204864"/>
            <a:ext cx="3816424" cy="37586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5326110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33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Rozhodni , jestli  je nebo není ve slově písmeno e 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auto </a:t>
            </a:r>
          </a:p>
          <a:p>
            <a:r>
              <a:rPr lang="cs-CZ" sz="48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Vendula</a:t>
            </a:r>
          </a:p>
          <a:p>
            <a:r>
              <a:rPr lang="cs-CZ" sz="48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strom</a:t>
            </a:r>
          </a:p>
          <a:p>
            <a:r>
              <a:rPr lang="cs-CZ" sz="48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zajíc</a:t>
            </a:r>
          </a:p>
          <a:p>
            <a:r>
              <a:rPr lang="cs-CZ" sz="48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eskymo</a:t>
            </a:r>
            <a:endParaRPr lang="cs-CZ" sz="4800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Ivan </a:t>
            </a:r>
          </a:p>
          <a:p>
            <a:r>
              <a:rPr lang="cs-CZ" sz="4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Libuše </a:t>
            </a:r>
          </a:p>
          <a:p>
            <a:r>
              <a:rPr lang="cs-CZ" sz="48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4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ero </a:t>
            </a:r>
          </a:p>
          <a:p>
            <a:r>
              <a:rPr lang="cs-CZ" sz="48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E</a:t>
            </a:r>
            <a:r>
              <a:rPr lang="cs-CZ" sz="4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ma </a:t>
            </a:r>
          </a:p>
          <a:p>
            <a:r>
              <a:rPr lang="cs-CZ" sz="48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sz="4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líč </a:t>
            </a:r>
            <a:endParaRPr lang="cs-CZ" sz="48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6" name="Přímá spojnice 5"/>
          <p:cNvCxnSpPr/>
          <p:nvPr/>
        </p:nvCxnSpPr>
        <p:spPr>
          <a:xfrm>
            <a:off x="827584" y="2132856"/>
            <a:ext cx="1152128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827584" y="3861048"/>
            <a:ext cx="1512168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971600" y="4725144"/>
            <a:ext cx="1152128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5076056" y="5589240"/>
            <a:ext cx="1080120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5076056" y="2132856"/>
            <a:ext cx="1296144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9145797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183</TotalTime>
  <Words>215</Words>
  <Application>Microsoft Office PowerPoint</Application>
  <PresentationFormat>Předvádění na obrazovce (4:3)</PresentationFormat>
  <Paragraphs>39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Prezentace aplikace PowerPoint</vt:lpstr>
      <vt:lpstr>E 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Ukaž a doplň v mřížce polohu e:</vt:lpstr>
      <vt:lpstr>Ukaž v mřížce polohu hlásek , které znáš :</vt:lpstr>
      <vt:lpstr>Doplň v mřížce polohu písmen , které znáš: ( Emil)</vt:lpstr>
      <vt:lpstr>Doplň v mřížce polohu písmen , které znáš :</vt:lpstr>
      <vt:lpstr>Rozhodni , jestli  je nebo není ve slově písmeno e 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 e</dc:title>
  <dc:creator>nbk3</dc:creator>
  <cp:lastModifiedBy>nbk3</cp:lastModifiedBy>
  <cp:revision>23</cp:revision>
  <dcterms:created xsi:type="dcterms:W3CDTF">2011-10-08T18:09:25Z</dcterms:created>
  <dcterms:modified xsi:type="dcterms:W3CDTF">2012-04-23T17:30:08Z</dcterms:modified>
</cp:coreProperties>
</file>