
<file path=[Content_Types].xml><?xml version="1.0" encoding="utf-8"?>
<Types xmlns="http://schemas.openxmlformats.org/package/2006/content-types">
  <Default Extension="bmp" ContentType="image/bmp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67" r:id="rId7"/>
    <p:sldId id="268" r:id="rId8"/>
    <p:sldId id="269" r:id="rId9"/>
    <p:sldId id="272" r:id="rId10"/>
    <p:sldId id="274" r:id="rId11"/>
    <p:sldId id="270" r:id="rId12"/>
    <p:sldId id="275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90" y="13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b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Formát buňky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05_01_32_INOVACE_03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Základní postupy při formátování buněk, seznámení s prostředím nabídky Formát buňky a procvičování nabytých poznatků.</a:t>
            </a: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buňka, formát a formátování buňky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FORMÁT BUŇKY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188640"/>
            <a:ext cx="2124075" cy="333375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5401219" cy="757337"/>
          </a:xfrm>
        </p:spPr>
        <p:txBody>
          <a:bodyPr/>
          <a:lstStyle/>
          <a:p>
            <a:r>
              <a:rPr lang="cs-CZ" b="1" dirty="0" smtClean="0"/>
              <a:t>Co je formát buňky?</a:t>
            </a:r>
            <a:endParaRPr lang="cs-CZ" b="1" dirty="0"/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 bwMode="auto">
          <a:xfrm>
            <a:off x="539552" y="1412776"/>
            <a:ext cx="6552728" cy="54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Formát buňky upravuje vlastnosti buňky.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737817" y="1954538"/>
            <a:ext cx="5162550" cy="4352925"/>
            <a:chOff x="726657" y="2060848"/>
            <a:chExt cx="5162550" cy="435292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657" y="2060848"/>
              <a:ext cx="5162550" cy="4352925"/>
            </a:xfrm>
            <a:prstGeom prst="rect">
              <a:avLst/>
            </a:prstGeom>
          </p:spPr>
        </p:pic>
        <p:sp>
          <p:nvSpPr>
            <p:cNvPr id="11" name="Obdélník 10"/>
            <p:cNvSpPr/>
            <p:nvPr/>
          </p:nvSpPr>
          <p:spPr>
            <a:xfrm>
              <a:off x="726657" y="2276872"/>
              <a:ext cx="3557311" cy="36004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067944" y="3591579"/>
              <a:ext cx="1249060" cy="646331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Vlastnosti </a:t>
              </a:r>
            </a:p>
            <a:p>
              <a:r>
                <a:rPr lang="cs-CZ" dirty="0" smtClean="0"/>
                <a:t>buňky</a:t>
              </a:r>
              <a:endParaRPr lang="cs-CZ" dirty="0"/>
            </a:p>
          </p:txBody>
        </p:sp>
        <p:cxnSp>
          <p:nvCxnSpPr>
            <p:cNvPr id="14" name="Přímá spojnice se šipkou 13"/>
            <p:cNvCxnSpPr/>
            <p:nvPr/>
          </p:nvCxnSpPr>
          <p:spPr>
            <a:xfrm flipH="1" flipV="1">
              <a:off x="3419872" y="2636912"/>
              <a:ext cx="648072" cy="95466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Zástupný symbol pro obsah 4"/>
          <p:cNvSpPr txBox="1">
            <a:spLocks/>
          </p:cNvSpPr>
          <p:nvPr/>
        </p:nvSpPr>
        <p:spPr bwMode="auto">
          <a:xfrm>
            <a:off x="6156176" y="3717032"/>
            <a:ext cx="2376264" cy="2592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3573016"/>
            <a:ext cx="17407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Pravé kliknutí </a:t>
            </a:r>
          </a:p>
          <a:p>
            <a:r>
              <a:rPr lang="cs-CZ" sz="1200" dirty="0" smtClean="0"/>
              <a:t>do buňky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7817" y="6309154"/>
            <a:ext cx="17231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Formát buněk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1268760"/>
            <a:ext cx="6777037" cy="816868"/>
          </a:xfrm>
        </p:spPr>
        <p:txBody>
          <a:bodyPr/>
          <a:lstStyle/>
          <a:p>
            <a:r>
              <a:rPr lang="cs-CZ" dirty="0" smtClean="0"/>
              <a:t>První kategorie určuje, jakým způsobem se bude údaj v buňce zobrazovat.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1440780" cy="757337"/>
          </a:xfrm>
        </p:spPr>
        <p:txBody>
          <a:bodyPr/>
          <a:lstStyle/>
          <a:p>
            <a:r>
              <a:rPr lang="cs-CZ" dirty="0" smtClean="0"/>
              <a:t>Číslo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539552" y="2060848"/>
            <a:ext cx="5162550" cy="4352925"/>
            <a:chOff x="539552" y="2060848"/>
            <a:chExt cx="5162550" cy="435292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9552" y="2060848"/>
              <a:ext cx="5162550" cy="4352925"/>
            </a:xfrm>
            <a:prstGeom prst="rect">
              <a:avLst/>
            </a:prstGeom>
          </p:spPr>
        </p:pic>
        <p:sp>
          <p:nvSpPr>
            <p:cNvPr id="9" name="Volný tvar 8"/>
            <p:cNvSpPr/>
            <p:nvPr/>
          </p:nvSpPr>
          <p:spPr>
            <a:xfrm>
              <a:off x="612843" y="2334638"/>
              <a:ext cx="1235412" cy="2830749"/>
            </a:xfrm>
            <a:custGeom>
              <a:avLst/>
              <a:gdLst>
                <a:gd name="connsiteX0" fmla="*/ 515566 w 1235412"/>
                <a:gd name="connsiteY0" fmla="*/ 0 h 2830749"/>
                <a:gd name="connsiteX1" fmla="*/ 0 w 1235412"/>
                <a:gd name="connsiteY1" fmla="*/ 19456 h 2830749"/>
                <a:gd name="connsiteX2" fmla="*/ 0 w 1235412"/>
                <a:gd name="connsiteY2" fmla="*/ 2830749 h 2830749"/>
                <a:gd name="connsiteX3" fmla="*/ 1235412 w 1235412"/>
                <a:gd name="connsiteY3" fmla="*/ 2830749 h 2830749"/>
                <a:gd name="connsiteX4" fmla="*/ 1225685 w 1235412"/>
                <a:gd name="connsiteY4" fmla="*/ 457200 h 2830749"/>
                <a:gd name="connsiteX5" fmla="*/ 515566 w 1235412"/>
                <a:gd name="connsiteY5" fmla="*/ 428017 h 2830749"/>
                <a:gd name="connsiteX6" fmla="*/ 515566 w 1235412"/>
                <a:gd name="connsiteY6" fmla="*/ 0 h 2830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5412" h="2830749">
                  <a:moveTo>
                    <a:pt x="515566" y="0"/>
                  </a:moveTo>
                  <a:lnTo>
                    <a:pt x="0" y="19456"/>
                  </a:lnTo>
                  <a:lnTo>
                    <a:pt x="0" y="2830749"/>
                  </a:lnTo>
                  <a:lnTo>
                    <a:pt x="1235412" y="2830749"/>
                  </a:lnTo>
                  <a:cubicBezTo>
                    <a:pt x="1232170" y="2039566"/>
                    <a:pt x="1228927" y="1248383"/>
                    <a:pt x="1225685" y="457200"/>
                  </a:cubicBezTo>
                  <a:lnTo>
                    <a:pt x="515566" y="428017"/>
                  </a:lnTo>
                  <a:lnTo>
                    <a:pt x="515566" y="0"/>
                  </a:lnTo>
                  <a:close/>
                </a:path>
              </a:pathLst>
            </a:cu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636912"/>
            <a:ext cx="4657725" cy="29051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539552" y="6526334"/>
            <a:ext cx="17054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Záložka Číslo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542037"/>
            <a:ext cx="24155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Formáty v záložce Číslo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27892" y="836712"/>
            <a:ext cx="3096344" cy="2985433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 čemu slouží položky v </a:t>
            </a:r>
            <a:r>
              <a:rPr lang="cs-CZ" b="1" dirty="0" smtClean="0"/>
              <a:t>Nastavení textu</a:t>
            </a:r>
            <a:r>
              <a:rPr lang="cs-CZ" dirty="0" smtClean="0"/>
              <a:t>, tedy Zalomit text, Přizpůsobit buňce a Sloučit buňky?</a:t>
            </a:r>
          </a:p>
          <a:p>
            <a:pPr algn="ctr"/>
            <a:endParaRPr lang="cs-CZ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530051"/>
            <a:ext cx="3096344" cy="757337"/>
          </a:xfrm>
        </p:spPr>
        <p:txBody>
          <a:bodyPr/>
          <a:lstStyle/>
          <a:p>
            <a:r>
              <a:rPr lang="cs-CZ" dirty="0" smtClean="0"/>
              <a:t>Zarovnání 1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776"/>
            <a:ext cx="4909179" cy="4131667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Volný tvar 5"/>
          <p:cNvSpPr/>
          <p:nvPr/>
        </p:nvSpPr>
        <p:spPr>
          <a:xfrm>
            <a:off x="243191" y="1673157"/>
            <a:ext cx="4756826" cy="3501958"/>
          </a:xfrm>
          <a:custGeom>
            <a:avLst/>
            <a:gdLst>
              <a:gd name="connsiteX0" fmla="*/ 1108954 w 4756826"/>
              <a:gd name="connsiteY0" fmla="*/ 0 h 3501958"/>
              <a:gd name="connsiteX1" fmla="*/ 486383 w 4756826"/>
              <a:gd name="connsiteY1" fmla="*/ 0 h 3501958"/>
              <a:gd name="connsiteX2" fmla="*/ 496111 w 4756826"/>
              <a:gd name="connsiteY2" fmla="*/ 194554 h 3501958"/>
              <a:gd name="connsiteX3" fmla="*/ 9728 w 4756826"/>
              <a:gd name="connsiteY3" fmla="*/ 204281 h 3501958"/>
              <a:gd name="connsiteX4" fmla="*/ 0 w 4756826"/>
              <a:gd name="connsiteY4" fmla="*/ 3501958 h 3501958"/>
              <a:gd name="connsiteX5" fmla="*/ 4756826 w 4756826"/>
              <a:gd name="connsiteY5" fmla="*/ 3501958 h 3501958"/>
              <a:gd name="connsiteX6" fmla="*/ 4747098 w 4756826"/>
              <a:gd name="connsiteY6" fmla="*/ 194554 h 3501958"/>
              <a:gd name="connsiteX7" fmla="*/ 1108954 w 4756826"/>
              <a:gd name="connsiteY7" fmla="*/ 184826 h 3501958"/>
              <a:gd name="connsiteX8" fmla="*/ 1108954 w 4756826"/>
              <a:gd name="connsiteY8" fmla="*/ 0 h 3501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56826" h="3501958">
                <a:moveTo>
                  <a:pt x="1108954" y="0"/>
                </a:moveTo>
                <a:lnTo>
                  <a:pt x="486383" y="0"/>
                </a:lnTo>
                <a:lnTo>
                  <a:pt x="496111" y="194554"/>
                </a:lnTo>
                <a:lnTo>
                  <a:pt x="9728" y="204281"/>
                </a:lnTo>
                <a:cubicBezTo>
                  <a:pt x="6485" y="1303507"/>
                  <a:pt x="3243" y="2402732"/>
                  <a:pt x="0" y="3501958"/>
                </a:cubicBezTo>
                <a:lnTo>
                  <a:pt x="4756826" y="3501958"/>
                </a:lnTo>
                <a:cubicBezTo>
                  <a:pt x="4753583" y="2399490"/>
                  <a:pt x="4750341" y="1297022"/>
                  <a:pt x="4747098" y="194554"/>
                </a:cubicBezTo>
                <a:lnTo>
                  <a:pt x="1108954" y="184826"/>
                </a:lnTo>
                <a:lnTo>
                  <a:pt x="1108954" y="0"/>
                </a:lnTo>
                <a:close/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589240"/>
            <a:ext cx="20292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Záložka zarovnání</a:t>
            </a:r>
            <a:endParaRPr lang="cs-CZ" sz="1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222615"/>
            <a:ext cx="2914650" cy="190500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292080" y="6127615"/>
            <a:ext cx="27790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Vodorovné a svislé zarovnání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68144" y="112474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548680"/>
            <a:ext cx="3168972" cy="676037"/>
          </a:xfrm>
        </p:spPr>
        <p:txBody>
          <a:bodyPr/>
          <a:lstStyle/>
          <a:p>
            <a:r>
              <a:rPr lang="cs-CZ" dirty="0" smtClean="0"/>
              <a:t>Zarovnání 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12776"/>
            <a:ext cx="7128792" cy="4896544"/>
          </a:xfrm>
        </p:spPr>
        <p:txBody>
          <a:bodyPr/>
          <a:lstStyle/>
          <a:p>
            <a:r>
              <a:rPr lang="cs-CZ" dirty="0" smtClean="0"/>
              <a:t>Nastavení textu udává, jak se bude text v buňce zobrazovat:</a:t>
            </a:r>
          </a:p>
          <a:p>
            <a:pPr marL="527050" indent="-457200">
              <a:buAutoNum type="arabicPeriod"/>
            </a:pPr>
            <a:r>
              <a:rPr lang="cs-CZ" b="1" dirty="0"/>
              <a:t>z</a:t>
            </a:r>
            <a:r>
              <a:rPr lang="cs-CZ" b="1" dirty="0" smtClean="0"/>
              <a:t>alomení textu</a:t>
            </a:r>
            <a:r>
              <a:rPr lang="cs-CZ" dirty="0" smtClean="0"/>
              <a:t> – rozloží text tak, aby nepřesahoval šířku sloupce,</a:t>
            </a:r>
          </a:p>
          <a:p>
            <a:pPr marL="527050" indent="-457200">
              <a:buAutoNum type="arabicPeriod"/>
            </a:pPr>
            <a:r>
              <a:rPr lang="cs-CZ" b="1" dirty="0"/>
              <a:t>p</a:t>
            </a:r>
            <a:r>
              <a:rPr lang="cs-CZ" b="1" dirty="0" smtClean="0"/>
              <a:t>řizpůsobení buňce</a:t>
            </a:r>
            <a:r>
              <a:rPr lang="cs-CZ" dirty="0" smtClean="0"/>
              <a:t> – nastaví velikost písma tak, aby text přesně seděl do buňky,</a:t>
            </a:r>
          </a:p>
          <a:p>
            <a:pPr marL="527050" indent="-457200">
              <a:buAutoNum type="arabicPeriod"/>
            </a:pPr>
            <a:r>
              <a:rPr lang="cs-CZ" b="1" dirty="0" smtClean="0"/>
              <a:t>sloučení </a:t>
            </a:r>
            <a:r>
              <a:rPr lang="cs-CZ" b="1" dirty="0" err="1" smtClean="0"/>
              <a:t>buňek</a:t>
            </a:r>
            <a:r>
              <a:rPr lang="cs-CZ" dirty="0" smtClean="0"/>
              <a:t> – sloučí několik buněk dohromady.</a:t>
            </a:r>
          </a:p>
          <a:p>
            <a:r>
              <a:rPr lang="cs-CZ" dirty="0" smtClean="0"/>
              <a:t>Text v buňce můžeme také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umisťovat vodorovně, svisle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nebo jej natáčet v úhlu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pomocí těchto nabídek: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772816"/>
            <a:ext cx="2105025" cy="13430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7668344" y="20608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1.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68344" y="24301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2.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88424" y="261484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3.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328" y="3115841"/>
            <a:ext cx="1509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Nastavení </a:t>
            </a:r>
          </a:p>
          <a:p>
            <a:r>
              <a:rPr lang="cs-CZ" sz="1200" dirty="0" smtClean="0"/>
              <a:t>textu</a:t>
            </a:r>
            <a:endParaRPr lang="cs-CZ" sz="12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598" y="4365104"/>
            <a:ext cx="2440806" cy="2278626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5331598" y="6643730"/>
            <a:ext cx="19346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Umisťování textu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375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3024336" cy="5112568"/>
          </a:xfrm>
        </p:spPr>
        <p:txBody>
          <a:bodyPr/>
          <a:lstStyle/>
          <a:p>
            <a:r>
              <a:rPr lang="cs-CZ" dirty="0" smtClean="0"/>
              <a:t>Písmo můžeme nastavit jak pro všechny buňky stejné, tak pro každou buňku jiné.</a:t>
            </a:r>
          </a:p>
          <a:p>
            <a:r>
              <a:rPr lang="cs-CZ" dirty="0" smtClean="0"/>
              <a:t>Zajímavou funkcí je </a:t>
            </a:r>
            <a:r>
              <a:rPr lang="cs-CZ" b="1" dirty="0" smtClean="0"/>
              <a:t>Náhled</a:t>
            </a:r>
            <a:r>
              <a:rPr lang="cs-CZ" dirty="0" smtClean="0"/>
              <a:t> – vidíme, jak vypadá zvolený styl písma.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2016844" cy="685329"/>
          </a:xfrm>
        </p:spPr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68727"/>
            <a:ext cx="17743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– Záložka písmo</a:t>
            </a:r>
            <a:endParaRPr lang="cs-CZ" sz="1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3347864" y="1196752"/>
            <a:ext cx="5181600" cy="4371975"/>
            <a:chOff x="3347864" y="1196752"/>
            <a:chExt cx="5181600" cy="4371975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7864" y="1196752"/>
              <a:ext cx="5181600" cy="437197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6" name="Volný tvar 5"/>
            <p:cNvSpPr/>
            <p:nvPr/>
          </p:nvSpPr>
          <p:spPr>
            <a:xfrm>
              <a:off x="3433864" y="1478604"/>
              <a:ext cx="5000017" cy="3696511"/>
            </a:xfrm>
            <a:custGeom>
              <a:avLst/>
              <a:gdLst>
                <a:gd name="connsiteX0" fmla="*/ 1663430 w 5000017"/>
                <a:gd name="connsiteY0" fmla="*/ 0 h 3696511"/>
                <a:gd name="connsiteX1" fmla="*/ 1138136 w 5000017"/>
                <a:gd name="connsiteY1" fmla="*/ 0 h 3696511"/>
                <a:gd name="connsiteX2" fmla="*/ 1138136 w 5000017"/>
                <a:gd name="connsiteY2" fmla="*/ 184826 h 3696511"/>
                <a:gd name="connsiteX3" fmla="*/ 9727 w 5000017"/>
                <a:gd name="connsiteY3" fmla="*/ 214009 h 3696511"/>
                <a:gd name="connsiteX4" fmla="*/ 0 w 5000017"/>
                <a:gd name="connsiteY4" fmla="*/ 3686783 h 3696511"/>
                <a:gd name="connsiteX5" fmla="*/ 5000017 w 5000017"/>
                <a:gd name="connsiteY5" fmla="*/ 3696511 h 3696511"/>
                <a:gd name="connsiteX6" fmla="*/ 5000017 w 5000017"/>
                <a:gd name="connsiteY6" fmla="*/ 204281 h 3696511"/>
                <a:gd name="connsiteX7" fmla="*/ 1673157 w 5000017"/>
                <a:gd name="connsiteY7" fmla="*/ 194553 h 3696511"/>
                <a:gd name="connsiteX8" fmla="*/ 1663430 w 5000017"/>
                <a:gd name="connsiteY8" fmla="*/ 0 h 36965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0017" h="3696511">
                  <a:moveTo>
                    <a:pt x="1663430" y="0"/>
                  </a:moveTo>
                  <a:lnTo>
                    <a:pt x="1138136" y="0"/>
                  </a:lnTo>
                  <a:lnTo>
                    <a:pt x="1138136" y="184826"/>
                  </a:lnTo>
                  <a:lnTo>
                    <a:pt x="9727" y="214009"/>
                  </a:lnTo>
                  <a:cubicBezTo>
                    <a:pt x="6485" y="1371600"/>
                    <a:pt x="3242" y="2529192"/>
                    <a:pt x="0" y="3686783"/>
                  </a:cubicBezTo>
                  <a:lnTo>
                    <a:pt x="5000017" y="3696511"/>
                  </a:lnTo>
                  <a:lnTo>
                    <a:pt x="5000017" y="204281"/>
                  </a:lnTo>
                  <a:lnTo>
                    <a:pt x="1673157" y="194553"/>
                  </a:lnTo>
                  <a:lnTo>
                    <a:pt x="1663430" y="0"/>
                  </a:lnTo>
                  <a:close/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" name="Přímá spojnice se šipkou 8"/>
          <p:cNvCxnSpPr/>
          <p:nvPr/>
        </p:nvCxnSpPr>
        <p:spPr>
          <a:xfrm flipV="1">
            <a:off x="2339752" y="3717032"/>
            <a:ext cx="4176464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87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3096964" cy="685329"/>
          </a:xfrm>
        </p:spPr>
        <p:txBody>
          <a:bodyPr/>
          <a:lstStyle/>
          <a:p>
            <a:r>
              <a:rPr lang="cs-CZ" dirty="0" smtClean="0"/>
              <a:t>Ohraničení</a:t>
            </a: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755576" y="1268760"/>
            <a:ext cx="7632848" cy="816868"/>
          </a:xfrm>
        </p:spPr>
        <p:txBody>
          <a:bodyPr/>
          <a:lstStyle/>
          <a:p>
            <a:r>
              <a:rPr lang="cs-CZ" dirty="0" smtClean="0"/>
              <a:t>Ohraničení je nejdůležitějším prvkem formátování pro tvorbu tabulek.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51520" y="2204864"/>
            <a:ext cx="5162550" cy="4362450"/>
            <a:chOff x="251520" y="2204864"/>
            <a:chExt cx="5162550" cy="4362450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1520" y="2204864"/>
              <a:ext cx="5162550" cy="4362450"/>
            </a:xfrm>
            <a:prstGeom prst="rect">
              <a:avLst/>
            </a:prstGeom>
          </p:spPr>
        </p:pic>
        <p:sp>
          <p:nvSpPr>
            <p:cNvPr id="5" name="Volný tvar 4"/>
            <p:cNvSpPr/>
            <p:nvPr/>
          </p:nvSpPr>
          <p:spPr>
            <a:xfrm>
              <a:off x="340468" y="2470826"/>
              <a:ext cx="4990289" cy="3696510"/>
            </a:xfrm>
            <a:custGeom>
              <a:avLst/>
              <a:gdLst>
                <a:gd name="connsiteX0" fmla="*/ 2324911 w 4990289"/>
                <a:gd name="connsiteY0" fmla="*/ 0 h 3696510"/>
                <a:gd name="connsiteX1" fmla="*/ 1643975 w 4990289"/>
                <a:gd name="connsiteY1" fmla="*/ 9727 h 3696510"/>
                <a:gd name="connsiteX2" fmla="*/ 1643975 w 4990289"/>
                <a:gd name="connsiteY2" fmla="*/ 223736 h 3696510"/>
                <a:gd name="connsiteX3" fmla="*/ 0 w 4990289"/>
                <a:gd name="connsiteY3" fmla="*/ 214008 h 3696510"/>
                <a:gd name="connsiteX4" fmla="*/ 0 w 4990289"/>
                <a:gd name="connsiteY4" fmla="*/ 3696510 h 3696510"/>
                <a:gd name="connsiteX5" fmla="*/ 4990289 w 4990289"/>
                <a:gd name="connsiteY5" fmla="*/ 3686783 h 3696510"/>
                <a:gd name="connsiteX6" fmla="*/ 4990289 w 4990289"/>
                <a:gd name="connsiteY6" fmla="*/ 204280 h 3696510"/>
                <a:gd name="connsiteX7" fmla="*/ 2315183 w 4990289"/>
                <a:gd name="connsiteY7" fmla="*/ 223736 h 3696510"/>
                <a:gd name="connsiteX8" fmla="*/ 2324911 w 4990289"/>
                <a:gd name="connsiteY8" fmla="*/ 0 h 369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90289" h="3696510">
                  <a:moveTo>
                    <a:pt x="2324911" y="0"/>
                  </a:moveTo>
                  <a:lnTo>
                    <a:pt x="1643975" y="9727"/>
                  </a:lnTo>
                  <a:lnTo>
                    <a:pt x="1643975" y="223736"/>
                  </a:lnTo>
                  <a:lnTo>
                    <a:pt x="0" y="214008"/>
                  </a:lnTo>
                  <a:lnTo>
                    <a:pt x="0" y="3696510"/>
                  </a:lnTo>
                  <a:lnTo>
                    <a:pt x="4990289" y="3686783"/>
                  </a:lnTo>
                  <a:lnTo>
                    <a:pt x="4990289" y="204280"/>
                  </a:lnTo>
                  <a:lnTo>
                    <a:pt x="2315183" y="223736"/>
                  </a:lnTo>
                  <a:lnTo>
                    <a:pt x="2324911" y="0"/>
                  </a:lnTo>
                  <a:close/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5580112" y="2204864"/>
            <a:ext cx="294394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Volíme si zde:</a:t>
            </a:r>
          </a:p>
          <a:p>
            <a:pPr lvl="1"/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115616" y="2524629"/>
            <a:ext cx="7408440" cy="728622"/>
            <a:chOff x="1115616" y="2524629"/>
            <a:chExt cx="7408440" cy="728622"/>
          </a:xfrm>
        </p:grpSpPr>
        <p:cxnSp>
          <p:nvCxnSpPr>
            <p:cNvPr id="9" name="Přímá spojnice se šipkou 8"/>
            <p:cNvCxnSpPr/>
            <p:nvPr/>
          </p:nvCxnSpPr>
          <p:spPr>
            <a:xfrm flipH="1">
              <a:off x="1115616" y="2780928"/>
              <a:ext cx="4824536" cy="21602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Zástupný symbol pro obsah 1"/>
            <p:cNvSpPr txBox="1">
              <a:spLocks/>
            </p:cNvSpPr>
            <p:nvPr/>
          </p:nvSpPr>
          <p:spPr bwMode="auto">
            <a:xfrm>
              <a:off x="5931768" y="2524629"/>
              <a:ext cx="2592288" cy="7286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639763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914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2395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25563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517904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1719072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19202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121408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 smtClean="0"/>
                <a:t>styl a barvu hraniční čáry,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923928" y="3212976"/>
            <a:ext cx="4243858" cy="911385"/>
            <a:chOff x="3923928" y="3212976"/>
            <a:chExt cx="4243858" cy="911385"/>
          </a:xfrm>
        </p:grpSpPr>
        <p:cxnSp>
          <p:nvCxnSpPr>
            <p:cNvPr id="11" name="Přímá spojnice se šipkou 10"/>
            <p:cNvCxnSpPr/>
            <p:nvPr/>
          </p:nvCxnSpPr>
          <p:spPr>
            <a:xfrm flipH="1" flipV="1">
              <a:off x="3923928" y="3212976"/>
              <a:ext cx="2016224" cy="36004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Zástupný symbol pro obsah 1"/>
            <p:cNvSpPr txBox="1">
              <a:spLocks/>
            </p:cNvSpPr>
            <p:nvPr/>
          </p:nvSpPr>
          <p:spPr bwMode="auto">
            <a:xfrm>
              <a:off x="5652120" y="3344849"/>
              <a:ext cx="2515666" cy="7795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639763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914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2395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25563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517904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1719072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19202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121408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cs-CZ" dirty="0"/>
                <a:t>předvolené okraje, 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707904" y="4125664"/>
            <a:ext cx="4888160" cy="931912"/>
            <a:chOff x="3707904" y="4125664"/>
            <a:chExt cx="4888160" cy="931912"/>
          </a:xfrm>
        </p:grpSpPr>
        <p:cxnSp>
          <p:nvCxnSpPr>
            <p:cNvPr id="13" name="Přímá spojnice se šipkou 12"/>
            <p:cNvCxnSpPr/>
            <p:nvPr/>
          </p:nvCxnSpPr>
          <p:spPr>
            <a:xfrm flipH="1">
              <a:off x="3707904" y="4386089"/>
              <a:ext cx="2232248" cy="41106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Zástupný symbol pro obsah 1"/>
            <p:cNvSpPr txBox="1">
              <a:spLocks/>
            </p:cNvSpPr>
            <p:nvPr/>
          </p:nvSpPr>
          <p:spPr bwMode="auto">
            <a:xfrm>
              <a:off x="5652120" y="4125664"/>
              <a:ext cx="2943944" cy="931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639763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914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2395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25563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517904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1719072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19202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121408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cs-CZ" dirty="0"/>
                <a:t>jednotlivé okraje a</a:t>
              </a: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419872" y="4221088"/>
            <a:ext cx="5176192" cy="1769372"/>
            <a:chOff x="3419872" y="4221088"/>
            <a:chExt cx="5176192" cy="1769372"/>
          </a:xfrm>
        </p:grpSpPr>
        <p:cxnSp>
          <p:nvCxnSpPr>
            <p:cNvPr id="15" name="Přímá spojnice se šipkou 14"/>
            <p:cNvCxnSpPr/>
            <p:nvPr/>
          </p:nvCxnSpPr>
          <p:spPr>
            <a:xfrm flipH="1" flipV="1">
              <a:off x="3419872" y="4221088"/>
              <a:ext cx="2664296" cy="115212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Zástupný symbol pro obsah 1"/>
            <p:cNvSpPr txBox="1">
              <a:spLocks/>
            </p:cNvSpPr>
            <p:nvPr/>
          </p:nvSpPr>
          <p:spPr bwMode="auto">
            <a:xfrm>
              <a:off x="5652120" y="5058548"/>
              <a:ext cx="2943944" cy="931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639763" indent="-2730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914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2395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25563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517904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1719072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19202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121408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itchFamily="18" charset="2"/>
                <a:buChar char="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cs-CZ" dirty="0"/>
                <a:t>opět vidíme náhled.</a:t>
              </a: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51520" y="6567314"/>
            <a:ext cx="21911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 – Záložka Ohraničení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457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1800820" cy="685329"/>
          </a:xfrm>
        </p:spPr>
        <p:txBody>
          <a:bodyPr/>
          <a:lstStyle/>
          <a:p>
            <a:r>
              <a:rPr lang="cs-CZ" dirty="0" smtClean="0"/>
              <a:t>Výplň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33297"/>
            <a:ext cx="2807468" cy="2664295"/>
          </a:xfrm>
        </p:spPr>
        <p:txBody>
          <a:bodyPr/>
          <a:lstStyle/>
          <a:p>
            <a:r>
              <a:rPr lang="cs-CZ" dirty="0" smtClean="0"/>
              <a:t>Opět můžeme nastavit pro jednotlivé buňky i pro blok buněk.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9164" y="6216121"/>
            <a:ext cx="1812676" cy="27699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 – Záložka Výplň</a:t>
            </a:r>
            <a:endParaRPr lang="cs-CZ" sz="12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131840" y="764704"/>
            <a:ext cx="5905500" cy="5934075"/>
            <a:chOff x="107504" y="923925"/>
            <a:chExt cx="5905500" cy="593407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504" y="923925"/>
              <a:ext cx="5905500" cy="5934075"/>
            </a:xfrm>
            <a:prstGeom prst="rect">
              <a:avLst/>
            </a:prstGeom>
          </p:spPr>
        </p:pic>
        <p:sp>
          <p:nvSpPr>
            <p:cNvPr id="6" name="Obdélník 5"/>
            <p:cNvSpPr/>
            <p:nvPr/>
          </p:nvSpPr>
          <p:spPr>
            <a:xfrm>
              <a:off x="323528" y="3356992"/>
              <a:ext cx="1008112" cy="2880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195736" y="2420888"/>
              <a:ext cx="3817268" cy="4437112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V="1">
              <a:off x="1331640" y="2636912"/>
              <a:ext cx="1008112" cy="72008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2520900" cy="829344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344816" cy="4608512"/>
          </a:xfrm>
        </p:spPr>
        <p:txBody>
          <a:bodyPr/>
          <a:lstStyle/>
          <a:p>
            <a:r>
              <a:rPr lang="cs-CZ" dirty="0" smtClean="0"/>
              <a:t>Sloupec A vyplňte zelenou barvou, ohraničte vnitřní i vnější okraje modrou dvojitou čárou a nastavte formát čísla – Měna, $ Angličtina (</a:t>
            </a:r>
            <a:r>
              <a:rPr lang="cs-CZ" dirty="0"/>
              <a:t>USA). Do řádků </a:t>
            </a:r>
            <a:r>
              <a:rPr lang="cs-CZ" dirty="0" smtClean="0"/>
              <a:t>2-10 (sloupec A) </a:t>
            </a:r>
            <a:r>
              <a:rPr lang="cs-CZ" dirty="0"/>
              <a:t>zapište libovolná čísla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Označte do bloku buňky C4-G10. U označeného bloku nastavte vnější černé ohraničení přerušovanou čárou.</a:t>
            </a:r>
          </a:p>
          <a:p>
            <a:r>
              <a:rPr lang="cs-CZ" dirty="0" smtClean="0"/>
              <a:t>Do každé buňky v ohraničeném prostoru napište libovolné (max. dvojmístné číslo).</a:t>
            </a:r>
          </a:p>
          <a:p>
            <a:r>
              <a:rPr lang="cs-CZ" dirty="0" smtClean="0"/>
              <a:t>Řádek 7 rozšiřte tažením na šířku 2 řádků.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1429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2736304" cy="829344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 2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27584" y="1340769"/>
            <a:ext cx="7128792" cy="1224136"/>
          </a:xfrm>
        </p:spPr>
        <p:txBody>
          <a:bodyPr/>
          <a:lstStyle/>
          <a:p>
            <a:r>
              <a:rPr lang="cs-CZ" dirty="0" smtClean="0"/>
              <a:t>Napodobte následující formátování textu v tabulce, kterou jste vytvořili mezi buňkami C4-G10: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241" y="2492896"/>
            <a:ext cx="7472535" cy="378098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6273885"/>
            <a:ext cx="2248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12 – Tabulka k procvičení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32569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– Archiv autora, IKT15.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2 – Archiv autora, IKT16.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3 – Archiv autora, IKT16.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4 – Archiv autora, IKT17.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5 – Archiv autora, IKT18.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6 – Archiv autora, IKT19.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7 – Archiv autora, IKT20.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8 – Archiv autora, IKT21.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9 – Archiv autora, IKT22.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10 – Archiv autora, IKT23.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11 – Archiv autora, IKT24.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12 – Archiv autora, IKTU1.</a:t>
            </a:r>
          </a:p>
          <a:p>
            <a:pPr eaLnBrk="1" hangingPunct="1"/>
            <a:r>
              <a:rPr lang="cs-CZ" sz="1800" dirty="0"/>
              <a:t>Kliparty pocházejí z </a:t>
            </a:r>
            <a:r>
              <a:rPr lang="cs-CZ" sz="1800" dirty="0" smtClean="0"/>
              <a:t>archivů </a:t>
            </a:r>
            <a:r>
              <a:rPr lang="cs-CZ" sz="1800" smtClean="0"/>
              <a:t>MS Office.</a:t>
            </a:r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1367</TotalTime>
  <Words>603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Výukový materiál</vt:lpstr>
      <vt:lpstr>Prezentace aplikace PowerPoint</vt:lpstr>
      <vt:lpstr>Co je formát buňky?</vt:lpstr>
      <vt:lpstr>Číslo</vt:lpstr>
      <vt:lpstr>Zarovnání 1</vt:lpstr>
      <vt:lpstr>Zarovnání 2</vt:lpstr>
      <vt:lpstr>Písmo</vt:lpstr>
      <vt:lpstr>Ohraničení</vt:lpstr>
      <vt:lpstr>Výplň</vt:lpstr>
      <vt:lpstr>CVIČENÍ</vt:lpstr>
      <vt:lpstr>CVIČENÍ 2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86</cp:revision>
  <dcterms:created xsi:type="dcterms:W3CDTF">2011-04-17T19:50:20Z</dcterms:created>
  <dcterms:modified xsi:type="dcterms:W3CDTF">2013-01-08T09:39:00Z</dcterms:modified>
</cp:coreProperties>
</file>