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C05970-46F2-4EA9-93EB-EB5213464441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822971-ADB8-4C57-9645-ED555D5D4DE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28449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822971-ADB8-4C57-9645-ED555D5D4DE1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8C7D6-8915-4FB7-B8A4-E8FACE015B7E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BB46E-78F5-45B8-A952-490E75C416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8C7D6-8915-4FB7-B8A4-E8FACE015B7E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BB46E-78F5-45B8-A952-490E75C416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8C7D6-8915-4FB7-B8A4-E8FACE015B7E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BB46E-78F5-45B8-A952-490E75C416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8C7D6-8915-4FB7-B8A4-E8FACE015B7E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BB46E-78F5-45B8-A952-490E75C416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8C7D6-8915-4FB7-B8A4-E8FACE015B7E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BB46E-78F5-45B8-A952-490E75C416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8C7D6-8915-4FB7-B8A4-E8FACE015B7E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BB46E-78F5-45B8-A952-490E75C416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8C7D6-8915-4FB7-B8A4-E8FACE015B7E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BB46E-78F5-45B8-A952-490E75C416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8C7D6-8915-4FB7-B8A4-E8FACE015B7E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BB46E-78F5-45B8-A952-490E75C416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8C7D6-8915-4FB7-B8A4-E8FACE015B7E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BB46E-78F5-45B8-A952-490E75C416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8C7D6-8915-4FB7-B8A4-E8FACE015B7E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BB46E-78F5-45B8-A952-490E75C416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8C7D6-8915-4FB7-B8A4-E8FACE015B7E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BB46E-78F5-45B8-A952-490E75C416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18C7D6-8915-4FB7-B8A4-E8FACE015B7E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FBB46E-78F5-45B8-A952-490E75C416B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Egypt_Nil.jpg" TargetMode="External"/><Relationship Id="rId3" Type="http://schemas.openxmlformats.org/officeDocument/2006/relationships/image" Target="../media/image3.jpeg"/><Relationship Id="rId7" Type="http://schemas.openxmlformats.org/officeDocument/2006/relationships/image" Target="../media/image5.jpeg"/><Relationship Id="rId2" Type="http://schemas.openxmlformats.org/officeDocument/2006/relationships/hyperlink" Target="http://cs.wikipedia.org/wiki/Soubor:Pramen_Vltavy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Morava_reka.JPG" TargetMode="External"/><Relationship Id="rId11" Type="http://schemas.openxmlformats.org/officeDocument/2006/relationships/image" Target="../media/image7.jpeg"/><Relationship Id="rId5" Type="http://schemas.openxmlformats.org/officeDocument/2006/relationships/image" Target="../media/image4.jpeg"/><Relationship Id="rId10" Type="http://schemas.openxmlformats.org/officeDocument/2006/relationships/hyperlink" Target="http://cs.wikipedia.org/wiki/Soubor:Gangesdelta_klein.jpg" TargetMode="External"/><Relationship Id="rId4" Type="http://schemas.openxmlformats.org/officeDocument/2006/relationships/hyperlink" Target="http://cs.wikipedia.org/wiki/Soubor:Mal%C3%A1_%C3%9Apa.JPG" TargetMode="External"/><Relationship Id="rId9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9.jpeg"/><Relationship Id="rId7" Type="http://schemas.openxmlformats.org/officeDocument/2006/relationships/hyperlink" Target="http://cs.wikipedia.org/wiki/Soubor:Frost_on_ground.jpg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hyperlink" Target="http://cs.wikipedia.org/wiki/Soubor:Blue_droplets.jpg" TargetMode="External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hyperlink" Target="http://cs.wikipedia.org/wiki/Soubor:Praha,_Hostiva%C5%99,_Meandry_Boti%C4%8De_II.JPG" TargetMode="External"/><Relationship Id="rId7" Type="http://schemas.openxmlformats.org/officeDocument/2006/relationships/hyperlink" Target="http://cs.wikipedia.org/wiki/Soubor:Jordan_Pond_in_Tabor_CZ.JPG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hyperlink" Target="http://cs.wikipedia.org/wiki/Soubor:Totenstein3.JPG" TargetMode="External"/><Relationship Id="rId10" Type="http://schemas.openxmlformats.org/officeDocument/2006/relationships/image" Target="../media/image17.jpeg"/><Relationship Id="rId4" Type="http://schemas.openxmlformats.org/officeDocument/2006/relationships/image" Target="../media/image14.jpeg"/><Relationship Id="rId9" Type="http://schemas.openxmlformats.org/officeDocument/2006/relationships/hyperlink" Target="http://cs.wikipedia.org/wiki/Soubor:Mokrady_Srby_2.jpg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924944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VY_52_INOVACE_39_Voda- učební text</a:t>
            </a:r>
            <a:endParaRPr lang="cs-CZ" sz="3200" b="1" dirty="0"/>
          </a:p>
        </p:txBody>
      </p:sp>
      <p:sp>
        <p:nvSpPr>
          <p:cNvPr id="4" name="Obdélník 3"/>
          <p:cNvSpPr/>
          <p:nvPr/>
        </p:nvSpPr>
        <p:spPr>
          <a:xfrm>
            <a:off x="755576" y="1988840"/>
            <a:ext cx="813690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Základní škola a Mateřská škola </a:t>
            </a:r>
            <a:r>
              <a:rPr lang="cs-CZ" sz="2400" dirty="0" err="1" smtClean="0"/>
              <a:t>Choustník</a:t>
            </a:r>
            <a:r>
              <a:rPr lang="cs-CZ" sz="2400" dirty="0" smtClean="0"/>
              <a:t>, okres Tábor</a:t>
            </a:r>
            <a:endParaRPr lang="cs-CZ" sz="2400" dirty="0">
              <a:latin typeface="Calibri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250" y="5157192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Koloběh vody</a:t>
            </a:r>
            <a:endParaRPr lang="cs-CZ" sz="2800" b="1" dirty="0"/>
          </a:p>
        </p:txBody>
      </p:sp>
      <p:pic>
        <p:nvPicPr>
          <p:cNvPr id="5" name="Obrázek 4" descr="440px-Watercycleczechhigh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3568" y="1124744"/>
            <a:ext cx="7816492" cy="5436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23528" y="692696"/>
            <a:ext cx="22322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67544" y="0"/>
            <a:ext cx="7762056" cy="114300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Zrod řeky: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0" y="1600200"/>
            <a:ext cx="4038600" cy="4525963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Pramen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Horská říčka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Řeka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Veletok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ústí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956376" y="332657"/>
            <a:ext cx="7920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Obr.3</a:t>
            </a:r>
            <a:endParaRPr lang="cs-CZ" sz="1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39752" y="1196752"/>
            <a:ext cx="16561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Obr.2</a:t>
            </a:r>
            <a:endParaRPr lang="cs-CZ" sz="1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3568" y="6381328"/>
            <a:ext cx="17281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Obr.5</a:t>
            </a:r>
            <a:endParaRPr lang="cs-CZ" sz="1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284096" y="6581001"/>
            <a:ext cx="17198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Obr.6</a:t>
            </a:r>
            <a:endParaRPr lang="cs-CZ" sz="1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244408" y="1412776"/>
            <a:ext cx="8995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Obr.4</a:t>
            </a:r>
            <a:endParaRPr lang="cs-CZ" sz="1200" dirty="0"/>
          </a:p>
        </p:txBody>
      </p:sp>
      <p:pic>
        <p:nvPicPr>
          <p:cNvPr id="7170" name="Picture 2" descr="Pramen Vltavy">
            <a:hlinkClick r:id="rId2" tooltip="Pramen Vltavy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260648"/>
            <a:ext cx="2381250" cy="1790701"/>
          </a:xfrm>
          <a:prstGeom prst="rect">
            <a:avLst/>
          </a:prstGeom>
          <a:noFill/>
        </p:spPr>
      </p:pic>
      <p:pic>
        <p:nvPicPr>
          <p:cNvPr id="7172" name="Picture 4" descr="Malá Úpa se skorcem vodním na kameni">
            <a:hlinkClick r:id="rId4" tooltip="Malá Úpa se skorcem vodním na kameni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27784" y="1916832"/>
            <a:ext cx="2280024" cy="1710018"/>
          </a:xfrm>
          <a:prstGeom prst="rect">
            <a:avLst/>
          </a:prstGeom>
          <a:noFill/>
        </p:spPr>
      </p:pic>
      <p:pic>
        <p:nvPicPr>
          <p:cNvPr id="7174" name="Picture 6" descr="řeka u bzeneckého přívozu.">
            <a:hlinkClick r:id="rId6" tooltip="řeka u bzeneckého přívozu.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292080" y="1844824"/>
            <a:ext cx="3360000" cy="2520000"/>
          </a:xfrm>
          <a:prstGeom prst="rect">
            <a:avLst/>
          </a:prstGeom>
          <a:noFill/>
        </p:spPr>
      </p:pic>
      <p:pic>
        <p:nvPicPr>
          <p:cNvPr id="7176" name="Picture 8" descr="řeka v Egyptě">
            <a:hlinkClick r:id="rId8" tooltip="řeka v Egyptě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292080" y="4437112"/>
            <a:ext cx="3267702" cy="2124000"/>
          </a:xfrm>
          <a:prstGeom prst="rect">
            <a:avLst/>
          </a:prstGeom>
          <a:noFill/>
        </p:spPr>
      </p:pic>
      <p:pic>
        <p:nvPicPr>
          <p:cNvPr id="7178" name="Picture 10" descr="http://upload.wikimedia.org/wikipedia/commons/thumb/3/39/Gangesdelta_klein.jpg/220px-Gangesdelta_klein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267744" y="3933056"/>
            <a:ext cx="3011250" cy="262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9671050" cy="114300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      Vodní </a:t>
            </a:r>
            <a:r>
              <a:rPr lang="cs-CZ" sz="3200" b="1" dirty="0" smtClean="0"/>
              <a:t>srážky</a:t>
            </a:r>
            <a:r>
              <a:rPr lang="cs-CZ" sz="3200" dirty="0" smtClean="0"/>
              <a:t>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0" y="1600200"/>
            <a:ext cx="4038600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Déšť</a:t>
            </a:r>
          </a:p>
          <a:p>
            <a:endParaRPr lang="cs-CZ" dirty="0"/>
          </a:p>
          <a:p>
            <a:r>
              <a:rPr lang="cs-CZ" dirty="0" smtClean="0"/>
              <a:t>Kroupy</a:t>
            </a:r>
          </a:p>
          <a:p>
            <a:endParaRPr lang="cs-CZ" dirty="0" smtClean="0"/>
          </a:p>
          <a:p>
            <a:r>
              <a:rPr lang="cs-CZ" dirty="0" smtClean="0"/>
              <a:t>Jinovatka</a:t>
            </a:r>
          </a:p>
          <a:p>
            <a:endParaRPr lang="cs-CZ" dirty="0" smtClean="0"/>
          </a:p>
          <a:p>
            <a:r>
              <a:rPr lang="cs-CZ" dirty="0" smtClean="0"/>
              <a:t>Rosa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sníh</a:t>
            </a:r>
            <a:endParaRPr lang="cs-CZ" dirty="0"/>
          </a:p>
        </p:txBody>
      </p:sp>
      <p:pic>
        <p:nvPicPr>
          <p:cNvPr id="6" name="Obrázek 5" descr="200px-Graniz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92080" y="1412776"/>
            <a:ext cx="2880020" cy="1872000"/>
          </a:xfrm>
          <a:prstGeom prst="rect">
            <a:avLst/>
          </a:prstGeom>
        </p:spPr>
      </p:pic>
      <p:pic>
        <p:nvPicPr>
          <p:cNvPr id="7" name="Obrázek 6" descr="220px-dew_arp_750pix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930477" y="4942701"/>
            <a:ext cx="2095500" cy="1638300"/>
          </a:xfrm>
          <a:prstGeom prst="rect">
            <a:avLst/>
          </a:prstGeom>
        </p:spPr>
      </p:pic>
      <p:pic>
        <p:nvPicPr>
          <p:cNvPr id="9" name="Obrázek 8" descr="220px-SnowflakesWilsonBentley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508104" y="3402000"/>
            <a:ext cx="2705764" cy="3456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532440" y="6581001"/>
            <a:ext cx="20882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Obr.11</a:t>
            </a:r>
            <a:endParaRPr lang="cs-CZ" sz="1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9552" y="6381328"/>
            <a:ext cx="35638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Obr.10</a:t>
            </a:r>
            <a:endParaRPr lang="cs-CZ" sz="1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5576" y="980729"/>
            <a:ext cx="28803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Obr.7</a:t>
            </a:r>
            <a:endParaRPr lang="cs-CZ" sz="1200" dirty="0"/>
          </a:p>
        </p:txBody>
      </p:sp>
      <p:sp>
        <p:nvSpPr>
          <p:cNvPr id="13" name="TextovéPole 12"/>
          <p:cNvSpPr txBox="1"/>
          <p:nvPr/>
        </p:nvSpPr>
        <p:spPr>
          <a:xfrm flipV="1">
            <a:off x="2123728" y="1410127"/>
            <a:ext cx="130452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Obr.7</a:t>
            </a:r>
            <a:endParaRPr lang="cs-CZ" sz="1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055768" y="692696"/>
            <a:ext cx="20882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Obr.8</a:t>
            </a:r>
            <a:endParaRPr lang="cs-CZ" sz="1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619672" y="3140968"/>
            <a:ext cx="20882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Obr.9</a:t>
            </a:r>
            <a:endParaRPr lang="cs-CZ" sz="1200" dirty="0"/>
          </a:p>
        </p:txBody>
      </p:sp>
      <p:pic>
        <p:nvPicPr>
          <p:cNvPr id="6146" name="Picture 2" descr="http://upload.wikimedia.org/wikipedia/commons/thumb/4/47/Blue_droplets.jpg/220px-Blue_droplets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457462" y="2117804"/>
            <a:ext cx="2095500" cy="2600325"/>
          </a:xfrm>
          <a:prstGeom prst="rect">
            <a:avLst/>
          </a:prstGeom>
          <a:noFill/>
        </p:spPr>
      </p:pic>
      <p:pic>
        <p:nvPicPr>
          <p:cNvPr id="6148" name="Picture 4" descr="http://upload.wikimedia.org/wikipedia/commons/thumb/4/43/Frost_on_ground.jpg/220px-Frost_on_ground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619672" y="476678"/>
            <a:ext cx="2095500" cy="15621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251520" y="0"/>
            <a:ext cx="10129143" cy="114300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err="1" smtClean="0"/>
              <a:t>Ekotopy</a:t>
            </a:r>
            <a:r>
              <a:rPr lang="cs-CZ" sz="3200" b="1" dirty="0" smtClean="0"/>
              <a:t> vody: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0" y="1600200"/>
            <a:ext cx="4038600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Potok</a:t>
            </a:r>
          </a:p>
          <a:p>
            <a:endParaRPr lang="cs-CZ" dirty="0"/>
          </a:p>
          <a:p>
            <a:r>
              <a:rPr lang="cs-CZ" dirty="0" smtClean="0"/>
              <a:t>Bystřina</a:t>
            </a:r>
          </a:p>
          <a:p>
            <a:endParaRPr lang="cs-CZ" dirty="0"/>
          </a:p>
          <a:p>
            <a:r>
              <a:rPr lang="cs-CZ" dirty="0" smtClean="0"/>
              <a:t>Rybník</a:t>
            </a:r>
          </a:p>
          <a:p>
            <a:endParaRPr lang="cs-CZ" dirty="0"/>
          </a:p>
          <a:p>
            <a:r>
              <a:rPr lang="cs-CZ" dirty="0" smtClean="0"/>
              <a:t>Niva</a:t>
            </a:r>
          </a:p>
          <a:p>
            <a:endParaRPr lang="cs-CZ" dirty="0"/>
          </a:p>
          <a:p>
            <a:r>
              <a:rPr lang="cs-CZ" dirty="0" smtClean="0"/>
              <a:t>Lužní les</a:t>
            </a:r>
          </a:p>
          <a:p>
            <a:endParaRPr lang="cs-CZ" dirty="0"/>
          </a:p>
        </p:txBody>
      </p:sp>
      <p:pic>
        <p:nvPicPr>
          <p:cNvPr id="10" name="Obrázek 9" descr="220px-Meander-Cuckmere_River-M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11760" y="5490000"/>
            <a:ext cx="2104630" cy="136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5508104" y="6581001"/>
            <a:ext cx="20882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Obr.16</a:t>
            </a:r>
            <a:endParaRPr lang="cs-CZ" sz="1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99592" y="6581001"/>
            <a:ext cx="20882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Obr.15</a:t>
            </a:r>
            <a:endParaRPr lang="cs-CZ" sz="1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259632" y="3140968"/>
            <a:ext cx="20882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Obr.14</a:t>
            </a:r>
            <a:endParaRPr lang="cs-CZ" sz="1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55576" y="1268760"/>
            <a:ext cx="20882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Obr.12</a:t>
            </a:r>
            <a:endParaRPr lang="cs-CZ" sz="1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00192" y="0"/>
            <a:ext cx="26642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Obr.13</a:t>
            </a:r>
            <a:endParaRPr lang="cs-CZ" sz="1200" dirty="0"/>
          </a:p>
        </p:txBody>
      </p:sp>
      <p:pic>
        <p:nvPicPr>
          <p:cNvPr id="5124" name="Picture 4" descr="Oblast potoka">
            <a:hlinkClick r:id="rId3" tooltip="Oblast potoka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88688" y="260648"/>
            <a:ext cx="3255312" cy="2448000"/>
          </a:xfrm>
          <a:prstGeom prst="rect">
            <a:avLst/>
          </a:prstGeom>
          <a:noFill/>
        </p:spPr>
      </p:pic>
      <p:pic>
        <p:nvPicPr>
          <p:cNvPr id="5126" name="Picture 6" descr="Svitávka u Kunratic u Cvikova pod Skálou smrti">
            <a:hlinkClick r:id="rId5" tooltip="Svitávka u Kunratic u Cvikova pod Skálou smrti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95736" y="764704"/>
            <a:ext cx="3464651" cy="2304000"/>
          </a:xfrm>
          <a:prstGeom prst="rect">
            <a:avLst/>
          </a:prstGeom>
          <a:noFill/>
        </p:spPr>
      </p:pic>
      <p:pic>
        <p:nvPicPr>
          <p:cNvPr id="5128" name="Picture 8" descr="http://upload.wikimedia.org/wikipedia/commons/thumb/3/33/Jordan_Pond_in_Tabor_CZ.JPG/220px-Jordan_Pond_in_Tabor_CZ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411760" y="3212976"/>
            <a:ext cx="3167999" cy="2376000"/>
          </a:xfrm>
          <a:prstGeom prst="rect">
            <a:avLst/>
          </a:prstGeom>
          <a:noFill/>
        </p:spPr>
      </p:pic>
      <p:pic>
        <p:nvPicPr>
          <p:cNvPr id="3074" name="Picture 2" descr="http://upload.wikimedia.org/wikipedia/commons/thumb/e/ea/Mokrady_Srby_2.jpg/220px-Mokrady_Srby_2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263680" y="2852936"/>
            <a:ext cx="2880320" cy="38360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3200" b="1" u="sng" dirty="0" smtClean="0"/>
              <a:t>Voda o okolí: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Koloběh vody</a:t>
            </a:r>
          </a:p>
          <a:p>
            <a:r>
              <a:rPr lang="cs-CZ" dirty="0" smtClean="0"/>
              <a:t>Prameny- sladká voda, pitná voda</a:t>
            </a:r>
          </a:p>
          <a:p>
            <a:r>
              <a:rPr lang="cs-CZ" dirty="0" smtClean="0"/>
              <a:t>Potok-řeka- moře- rychlost toku, meandry..</a:t>
            </a:r>
          </a:p>
          <a:p>
            <a:r>
              <a:rPr lang="cs-CZ" dirty="0" smtClean="0"/>
              <a:t>Skupenství vody</a:t>
            </a:r>
          </a:p>
          <a:p>
            <a:r>
              <a:rPr lang="cs-CZ" dirty="0" smtClean="0"/>
              <a:t>Vodní prostředí: potok, řeka, jezero,moře</a:t>
            </a:r>
          </a:p>
          <a:p>
            <a:r>
              <a:rPr lang="cs-CZ" dirty="0" smtClean="0"/>
              <a:t>Složení vody: déšť- půda (mineralizace)- moře-odpar vody a hromadění minerálů- slané</a:t>
            </a:r>
          </a:p>
          <a:p>
            <a:r>
              <a:rPr lang="cs-CZ" dirty="0" smtClean="0"/>
              <a:t>Plyny rozpuštěné ve vodě- kyslík a oxid uhličitý</a:t>
            </a:r>
          </a:p>
          <a:p>
            <a:pPr lvl="7">
              <a:buNone/>
            </a:pPr>
            <a:endParaRPr lang="cs-CZ" dirty="0" smtClean="0"/>
          </a:p>
          <a:p>
            <a:pPr lvl="7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76672"/>
            <a:ext cx="8460432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u="sng" dirty="0" smtClean="0"/>
              <a:t>Zdroje obrázků</a:t>
            </a:r>
            <a:r>
              <a:rPr lang="cs-CZ" dirty="0" smtClean="0"/>
              <a:t>:</a:t>
            </a:r>
          </a:p>
          <a:p>
            <a:r>
              <a:rPr lang="cs-CZ" sz="1200" dirty="0" smtClean="0"/>
              <a:t>Obr.1-http://cs.wikipedia.org/wiki/Soubor:Watercycleczechhigh.jpg</a:t>
            </a:r>
          </a:p>
          <a:p>
            <a:r>
              <a:rPr lang="cs-CZ" sz="1200" dirty="0" smtClean="0"/>
              <a:t>Obr.2-http://cs.wikipedia.org/wiki/Soubor:Mal%C3%A1_%C3%9Apa.JPG</a:t>
            </a:r>
          </a:p>
          <a:p>
            <a:r>
              <a:rPr lang="cs-CZ" sz="1200" dirty="0" smtClean="0"/>
              <a:t>Obr.3-http://cs.wikipedia.org/wiki/Soubor:Pramen_Vltavy.JPG</a:t>
            </a:r>
          </a:p>
          <a:p>
            <a:r>
              <a:rPr lang="cs-CZ" sz="1200" dirty="0" smtClean="0"/>
              <a:t>Obr.4-http://cs.wikipedia.org/wiki/Soubor:Morava_reka.JPG</a:t>
            </a:r>
          </a:p>
          <a:p>
            <a:r>
              <a:rPr lang="cs-CZ" sz="1200" dirty="0" smtClean="0"/>
              <a:t>Obr.5-http://cs.wikipedia.org/wiki/Soubor:Gangesdelta_klein.jpg</a:t>
            </a:r>
          </a:p>
          <a:p>
            <a:r>
              <a:rPr lang="cs-CZ" sz="1200" dirty="0" smtClean="0"/>
              <a:t>Obr.6-http://cs.wikipedia.org/wiki/Soubor:Egypt_Nil.jpg</a:t>
            </a:r>
          </a:p>
          <a:p>
            <a:r>
              <a:rPr lang="cs-CZ" sz="1200" dirty="0" smtClean="0"/>
              <a:t>Obr.7-http://cs.wikipedia.org/wiki/Soubor:Blue_droplets.jpg</a:t>
            </a:r>
          </a:p>
          <a:p>
            <a:r>
              <a:rPr lang="cs-CZ" sz="1200" dirty="0" smtClean="0"/>
              <a:t>Obr.8-http://cs.wikipedia.org/wiki/Soubor:Granizo.jpg</a:t>
            </a:r>
          </a:p>
          <a:p>
            <a:r>
              <a:rPr lang="cs-CZ" sz="1200" dirty="0" smtClean="0"/>
              <a:t>Obr.9-http://upload.wikimedia.org/wikipedia/commons/4/43/Frost_on_ground.jpg</a:t>
            </a:r>
          </a:p>
          <a:p>
            <a:r>
              <a:rPr lang="cs-CZ" sz="1200" dirty="0" smtClean="0"/>
              <a:t>Obr.10-http://cs.wikipedia.org/wiki/Soubor:Dew.arp.750pix.jpg</a:t>
            </a:r>
          </a:p>
          <a:p>
            <a:r>
              <a:rPr lang="cs-CZ" sz="1200" dirty="0" smtClean="0"/>
              <a:t>Obr.11-http://cs.wikipedia.org/wiki/Soubor:SnowflakesWilsonBentley.jpg</a:t>
            </a:r>
          </a:p>
          <a:p>
            <a:r>
              <a:rPr lang="cs-CZ" sz="1200" dirty="0" smtClean="0"/>
              <a:t>Obr.12-http://cs.wikipedia.org/wiki/Soubor:Totenstein3.JPG</a:t>
            </a:r>
          </a:p>
          <a:p>
            <a:r>
              <a:rPr lang="cs-CZ" sz="1200" dirty="0" smtClean="0"/>
              <a:t>Obr.13-http://cs.wikipedia.org/wiki/Soubor:Praha,_Hostiva%C5%99,_Meandry_Boti%C4%8De_II.JPG</a:t>
            </a:r>
          </a:p>
          <a:p>
            <a:r>
              <a:rPr lang="cs-CZ" sz="1200" dirty="0" smtClean="0"/>
              <a:t>Obr.14-http://cs.wikipedia.org/wiki/Soubor:Jordan_Pond_in_Tabor_CZ.JPG</a:t>
            </a:r>
          </a:p>
          <a:p>
            <a:r>
              <a:rPr lang="cs-CZ" sz="1200" dirty="0" smtClean="0"/>
              <a:t>Obr.15-http://cs.wikipedia.org/wiki/Soubor:Meander-Cuckmere_River-MT.JPG</a:t>
            </a:r>
          </a:p>
          <a:p>
            <a:r>
              <a:rPr lang="cs-CZ" sz="1200" smtClean="0"/>
              <a:t>Obr.16-http://cs.wikipedia.org/wiki/Soubor:Mokrady_Srby_2.jpg</a:t>
            </a:r>
            <a:endParaRPr lang="cs-CZ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167</Words>
  <Application>Microsoft Office PowerPoint</Application>
  <PresentationFormat>Předvádění na obrazovce (4:3)</PresentationFormat>
  <Paragraphs>76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VY_52_INOVACE_39_Voda- učební text</vt:lpstr>
      <vt:lpstr>Koloběh vody</vt:lpstr>
      <vt:lpstr>Zrod řeky:</vt:lpstr>
      <vt:lpstr>      Vodní srážky:</vt:lpstr>
      <vt:lpstr>Ekotopy vody:</vt:lpstr>
      <vt:lpstr>Voda o okolí: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EU-05.02.30</dc:title>
  <dc:creator>Hercík</dc:creator>
  <cp:lastModifiedBy>Hercíková</cp:lastModifiedBy>
  <cp:revision>15</cp:revision>
  <dcterms:created xsi:type="dcterms:W3CDTF">2011-02-09T17:00:17Z</dcterms:created>
  <dcterms:modified xsi:type="dcterms:W3CDTF">2011-06-29T19:05:08Z</dcterms:modified>
</cp:coreProperties>
</file>