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67" r:id="rId7"/>
    <p:sldId id="268" r:id="rId8"/>
    <p:sldId id="275" r:id="rId9"/>
    <p:sldId id="269" r:id="rId10"/>
    <p:sldId id="272" r:id="rId11"/>
    <p:sldId id="274" r:id="rId12"/>
    <p:sldId id="271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98" d="100"/>
          <a:sy n="98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Práce se vzorci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05_01_32_INOVACE_05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Základní práce se vzorci v MS Excel 2010, jak zadávat vzorce do řádku vzorců a jak používat funkci Vložit funkci, neboli průvodce funkcí a procvičení probíraného učiva. Použití funkce Suma.</a:t>
            </a: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Excel 2010, buňka, vzorce, suma, průvodce vzorci</a:t>
            </a:r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PRÁCE SE VZORCI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484784"/>
            <a:ext cx="7632848" cy="4392488"/>
          </a:xfrm>
        </p:spPr>
        <p:txBody>
          <a:bodyPr/>
          <a:lstStyle/>
          <a:p>
            <a:r>
              <a:rPr lang="cs-CZ" dirty="0" smtClean="0"/>
              <a:t>MS Excel nám díky možnosti pracovat se vzorci šetří značné množství práce. Vzorce zadáváme dvěma způsoby:</a:t>
            </a:r>
          </a:p>
          <a:p>
            <a:pPr marL="527050" indent="-457200">
              <a:buAutoNum type="alphaLcParenR"/>
            </a:pPr>
            <a:r>
              <a:rPr lang="cs-CZ" b="1" dirty="0" smtClean="0"/>
              <a:t>manuálně</a:t>
            </a:r>
            <a:r>
              <a:rPr lang="cs-CZ" dirty="0" smtClean="0"/>
              <a:t> – ručně napíšeme všechna potřebná data do Řádku funkcí </a:t>
            </a:r>
            <a:r>
              <a:rPr lang="cs-CZ" dirty="0" err="1" smtClean="0"/>
              <a:t>fx</a:t>
            </a:r>
            <a:endParaRPr lang="cs-CZ" dirty="0" smtClean="0"/>
          </a:p>
          <a:p>
            <a:pPr marL="527050" indent="-457200">
              <a:buAutoNum type="alphaLcParenR"/>
            </a:pPr>
            <a:r>
              <a:rPr lang="cs-CZ" b="1" dirty="0"/>
              <a:t>a</a:t>
            </a:r>
            <a:r>
              <a:rPr lang="cs-CZ" b="1" dirty="0" smtClean="0"/>
              <a:t>utomatickou funkcí</a:t>
            </a:r>
            <a:r>
              <a:rPr lang="cs-CZ" dirty="0" smtClean="0"/>
              <a:t> – pomocí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   ikony Suma v pravém horním </a:t>
            </a:r>
          </a:p>
          <a:p>
            <a:pPr marL="69850" indent="0">
              <a:buNone/>
            </a:pPr>
            <a:r>
              <a:rPr lang="cs-CZ" dirty="0" smtClean="0"/>
              <a:t>      rohu okna programu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4681140" cy="757337"/>
          </a:xfrm>
        </p:spPr>
        <p:txBody>
          <a:bodyPr/>
          <a:lstStyle/>
          <a:p>
            <a:r>
              <a:rPr lang="cs-CZ" dirty="0" smtClean="0"/>
              <a:t>Vzorce v MS Excel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3152773"/>
            <a:ext cx="2667000" cy="27622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6084168" y="3428998"/>
            <a:ext cx="16718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Řádek funkcí</a:t>
            </a:r>
            <a:endParaRPr lang="cs-CZ" sz="1200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1403648" y="4911502"/>
            <a:ext cx="1390650" cy="1314450"/>
            <a:chOff x="1403648" y="4911502"/>
            <a:chExt cx="1390650" cy="1314450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3648" y="4911502"/>
              <a:ext cx="1390650" cy="1314450"/>
            </a:xfrm>
            <a:prstGeom prst="rect">
              <a:avLst/>
            </a:prstGeom>
          </p:spPr>
        </p:pic>
        <p:sp>
          <p:nvSpPr>
            <p:cNvPr id="13" name="Ovál 12"/>
            <p:cNvSpPr/>
            <p:nvPr/>
          </p:nvSpPr>
          <p:spPr>
            <a:xfrm>
              <a:off x="1403648" y="5349380"/>
              <a:ext cx="288032" cy="360040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787677"/>
            <a:ext cx="1266825" cy="156210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cxnSp>
        <p:nvCxnSpPr>
          <p:cNvPr id="22" name="Přímá spojnice se šipkou 21"/>
          <p:cNvCxnSpPr>
            <a:stCxn id="7" idx="3"/>
          </p:cNvCxnSpPr>
          <p:nvPr/>
        </p:nvCxnSpPr>
        <p:spPr>
          <a:xfrm>
            <a:off x="2794298" y="5568727"/>
            <a:ext cx="697582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Obrázek 2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897710"/>
            <a:ext cx="3237408" cy="2771649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cxnSp>
        <p:nvCxnSpPr>
          <p:cNvPr id="26" name="Přímá spojnice se šipkou 25"/>
          <p:cNvCxnSpPr/>
          <p:nvPr/>
        </p:nvCxnSpPr>
        <p:spPr>
          <a:xfrm flipV="1">
            <a:off x="4758705" y="5709420"/>
            <a:ext cx="1037431" cy="51653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3707904" y="6093296"/>
            <a:ext cx="1050801" cy="25648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403648" y="6225952"/>
            <a:ext cx="1279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Pozice </a:t>
            </a:r>
          </a:p>
          <a:p>
            <a:r>
              <a:rPr lang="cs-CZ" sz="1200" dirty="0"/>
              <a:t>i</a:t>
            </a:r>
            <a:r>
              <a:rPr lang="cs-CZ" sz="1200" dirty="0" smtClean="0"/>
              <a:t>kony Suma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486992" y="6456874"/>
            <a:ext cx="179042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Nabídka Suma</a:t>
            </a:r>
            <a:endParaRPr lang="cs-CZ" sz="1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96136" y="6591125"/>
            <a:ext cx="22344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Nabídka Další funkce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608" y="1484784"/>
            <a:ext cx="6777037" cy="3508375"/>
          </a:xfrm>
        </p:spPr>
        <p:txBody>
          <a:bodyPr/>
          <a:lstStyle/>
          <a:p>
            <a:r>
              <a:rPr lang="cs-CZ" dirty="0" smtClean="0"/>
              <a:t>Vzorce jsou pro přehlednost rozděleny do několika kategorií.</a:t>
            </a:r>
          </a:p>
          <a:p>
            <a:r>
              <a:rPr lang="cs-CZ" dirty="0" smtClean="0"/>
              <a:t>Každý vzorec, bez ohledu na kategorii, musí začínat znakem „=“.</a:t>
            </a:r>
          </a:p>
          <a:p>
            <a:r>
              <a:rPr lang="cs-CZ" dirty="0" smtClean="0"/>
              <a:t>Kategorie najdeme v předchozí nabídce </a:t>
            </a:r>
            <a:r>
              <a:rPr lang="cs-CZ" b="1" dirty="0" smtClean="0"/>
              <a:t>Další funkce: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620688"/>
            <a:ext cx="4465116" cy="685329"/>
          </a:xfrm>
        </p:spPr>
        <p:txBody>
          <a:bodyPr/>
          <a:lstStyle/>
          <a:p>
            <a:r>
              <a:rPr lang="cs-CZ" dirty="0" smtClean="0"/>
              <a:t>Kategorie vzorců</a:t>
            </a:r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1187624" y="3946204"/>
            <a:ext cx="5925641" cy="1733550"/>
            <a:chOff x="1187624" y="2960632"/>
            <a:chExt cx="5925641" cy="1733550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87624" y="3398782"/>
              <a:ext cx="3152775" cy="857250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32040" y="2960632"/>
              <a:ext cx="2181225" cy="1733550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14" name="Obdélník 13"/>
            <p:cNvSpPr/>
            <p:nvPr/>
          </p:nvSpPr>
          <p:spPr>
            <a:xfrm>
              <a:off x="1259632" y="3933056"/>
              <a:ext cx="3080767" cy="322976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nice se šipkou 15"/>
            <p:cNvCxnSpPr>
              <a:stCxn id="14" idx="3"/>
              <a:endCxn id="8" idx="1"/>
            </p:cNvCxnSpPr>
            <p:nvPr/>
          </p:nvCxnSpPr>
          <p:spPr>
            <a:xfrm flipV="1">
              <a:off x="4340399" y="3827407"/>
              <a:ext cx="591641" cy="267137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ovéPole 17"/>
          <p:cNvSpPr txBox="1"/>
          <p:nvPr/>
        </p:nvSpPr>
        <p:spPr>
          <a:xfrm>
            <a:off x="1187624" y="5301208"/>
            <a:ext cx="20155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Vyhledávač funkcí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32038" y="5661248"/>
            <a:ext cx="18850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Kategorie funkcí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8654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436096" y="764704"/>
            <a:ext cx="3096344" cy="2708434"/>
          </a:xfrm>
          <a:prstGeom prst="rect">
            <a:avLst/>
          </a:prstGeom>
          <a:noFill/>
          <a:ln w="57150" cmpd="thickThin">
            <a:solidFill>
              <a:schemeClr val="accent1"/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Suma je naprosto základní funkcí MS Excel. Víte k čemu slouží?</a:t>
            </a:r>
          </a:p>
          <a:p>
            <a:pPr algn="ctr"/>
            <a:endParaRPr lang="cs-CZ" dirty="0" smtClean="0"/>
          </a:p>
          <a:p>
            <a:pPr algn="ctr"/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</a:p>
          <a:p>
            <a:endParaRPr lang="cs-CZ" dirty="0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620688"/>
            <a:ext cx="4068452" cy="685329"/>
          </a:xfrm>
        </p:spPr>
        <p:txBody>
          <a:bodyPr/>
          <a:lstStyle/>
          <a:p>
            <a:r>
              <a:rPr lang="cs-CZ" dirty="0" smtClean="0"/>
              <a:t>Suma (Alt </a:t>
            </a:r>
            <a:r>
              <a:rPr lang="cs-CZ" sz="2000" dirty="0" smtClean="0"/>
              <a:t>+</a:t>
            </a:r>
            <a:r>
              <a:rPr lang="cs-CZ" dirty="0" smtClean="0"/>
              <a:t> =) 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827584" y="1268760"/>
            <a:ext cx="6992441" cy="2880320"/>
          </a:xfrm>
        </p:spPr>
        <p:txBody>
          <a:bodyPr/>
          <a:lstStyle/>
          <a:p>
            <a:r>
              <a:rPr lang="cs-CZ" dirty="0" smtClean="0"/>
              <a:t>Základní funkce Excelu.</a:t>
            </a:r>
          </a:p>
          <a:p>
            <a:r>
              <a:rPr lang="cs-CZ" dirty="0" smtClean="0"/>
              <a:t>Slovo pochází z latinského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slova </a:t>
            </a:r>
            <a:r>
              <a:rPr lang="cs-CZ" b="1" dirty="0" err="1" smtClean="0"/>
              <a:t>summa</a:t>
            </a:r>
            <a:r>
              <a:rPr lang="cs-CZ" dirty="0" smtClean="0"/>
              <a:t>, neboli </a:t>
            </a:r>
            <a:r>
              <a:rPr lang="cs-CZ" b="1" dirty="0" smtClean="0"/>
              <a:t>součet.</a:t>
            </a:r>
            <a:endParaRPr lang="cs-CZ" dirty="0" smtClean="0"/>
          </a:p>
          <a:p>
            <a:r>
              <a:rPr lang="cs-CZ" dirty="0" smtClean="0"/>
              <a:t>Používáme ji tedy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k výpočtům součtů sloupců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či řádků čísel a je to nejjednodušší vzorec. </a:t>
            </a:r>
          </a:p>
          <a:p>
            <a:r>
              <a:rPr lang="cs-CZ" dirty="0" smtClean="0"/>
              <a:t>Bývá označena také jako </a:t>
            </a:r>
            <a:r>
              <a:rPr lang="cs-CZ" b="1" dirty="0" smtClean="0"/>
              <a:t>Součet</a:t>
            </a:r>
            <a:r>
              <a:rPr lang="cs-CZ" dirty="0" smtClean="0"/>
              <a:t>.</a:t>
            </a:r>
          </a:p>
          <a:p>
            <a:pPr marL="69850" indent="0">
              <a:buNone/>
            </a:pPr>
            <a:endParaRPr lang="cs-CZ" dirty="0"/>
          </a:p>
          <a:p>
            <a:pPr marL="69850" indent="0">
              <a:buNone/>
            </a:pPr>
            <a:endParaRPr lang="cs-CZ" dirty="0" smtClean="0"/>
          </a:p>
          <a:p>
            <a:pPr marL="69850" indent="0">
              <a:buNone/>
            </a:pPr>
            <a:endParaRPr lang="cs-CZ" dirty="0" smtClean="0"/>
          </a:p>
          <a:p>
            <a:r>
              <a:rPr lang="cs-CZ" dirty="0" smtClean="0"/>
              <a:t>Údaj v závorce udává oblast buněk,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která bude sečtena.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699792" y="4797152"/>
            <a:ext cx="3672408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=SUMA(A1:A10)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4005064"/>
            <a:ext cx="1638300" cy="246697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588224" y="6483765"/>
            <a:ext cx="24123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 – Zobrazení oblasti buněk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67544" y="548680"/>
            <a:ext cx="3745036" cy="757337"/>
          </a:xfrm>
        </p:spPr>
        <p:txBody>
          <a:bodyPr/>
          <a:lstStyle/>
          <a:p>
            <a:r>
              <a:rPr lang="cs-CZ" dirty="0" smtClean="0"/>
              <a:t>Zadávání dat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683568" y="1628800"/>
            <a:ext cx="7776864" cy="4203675"/>
          </a:xfrm>
        </p:spPr>
        <p:txBody>
          <a:bodyPr/>
          <a:lstStyle/>
          <a:p>
            <a:r>
              <a:rPr lang="cs-CZ" dirty="0" smtClean="0"/>
              <a:t>Data do vzorce zadáváme několika způsoby:</a:t>
            </a:r>
          </a:p>
          <a:p>
            <a:pPr marL="527050" indent="-457200">
              <a:buAutoNum type="alphaLcParenR"/>
            </a:pPr>
            <a:r>
              <a:rPr lang="cs-CZ" dirty="0"/>
              <a:t>m</a:t>
            </a:r>
            <a:r>
              <a:rPr lang="cs-CZ" dirty="0" smtClean="0"/>
              <a:t>anuálně – oblast dat zapíšeme ručně do Řádku vzorců,</a:t>
            </a:r>
          </a:p>
          <a:p>
            <a:pPr marL="527050" indent="-457200">
              <a:buAutoNum type="alphaLcParenR"/>
            </a:pPr>
            <a:r>
              <a:rPr lang="cs-CZ" dirty="0"/>
              <a:t>z</a:t>
            </a:r>
            <a:r>
              <a:rPr lang="cs-CZ" dirty="0" smtClean="0"/>
              <a:t>apíšeme funkci (např. =suma), nebo ji zadáme přes ikonu Suma a tažením myši označíme oblast dat,</a:t>
            </a:r>
          </a:p>
          <a:p>
            <a:pPr marL="527050" indent="-457200">
              <a:buAutoNum type="alphaLcParenR"/>
            </a:pPr>
            <a:r>
              <a:rPr lang="cs-CZ" dirty="0" smtClean="0"/>
              <a:t>Využijeme </a:t>
            </a:r>
            <a:r>
              <a:rPr lang="cs-CZ" b="1" dirty="0" smtClean="0"/>
              <a:t>Argument funkce, </a:t>
            </a:r>
            <a:r>
              <a:rPr lang="cs-CZ" dirty="0" smtClean="0"/>
              <a:t>přes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   ikonu Suma → Další funkce → SUMA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   →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6804248" y="3645024"/>
            <a:ext cx="1638300" cy="2095500"/>
            <a:chOff x="6804248" y="3645024"/>
            <a:chExt cx="1638300" cy="2095500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04248" y="3645024"/>
              <a:ext cx="1638300" cy="2095500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cxnSp>
          <p:nvCxnSpPr>
            <p:cNvPr id="4" name="Přímá spojnice se šipkou 3"/>
            <p:cNvCxnSpPr/>
            <p:nvPr/>
          </p:nvCxnSpPr>
          <p:spPr>
            <a:xfrm flipV="1">
              <a:off x="7380312" y="3933056"/>
              <a:ext cx="0" cy="1368152"/>
            </a:xfrm>
            <a:prstGeom prst="straightConnector1">
              <a:avLst/>
            </a:prstGeom>
            <a:ln w="19050">
              <a:solidFill>
                <a:srgbClr val="FF000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1763688" y="4941168"/>
            <a:ext cx="4646685" cy="1278582"/>
            <a:chOff x="1763688" y="4941168"/>
            <a:chExt cx="4646685" cy="1278582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63688" y="4941168"/>
              <a:ext cx="3867150" cy="1047750"/>
            </a:xfrm>
            <a:prstGeom prst="rect">
              <a:avLst/>
            </a:prstGeom>
            <a:ln>
              <a:noFill/>
            </a:ln>
          </p:spPr>
        </p:pic>
        <p:sp>
          <p:nvSpPr>
            <p:cNvPr id="7" name="Obdélník 6"/>
            <p:cNvSpPr/>
            <p:nvPr/>
          </p:nvSpPr>
          <p:spPr>
            <a:xfrm>
              <a:off x="3059832" y="5373216"/>
              <a:ext cx="1656184" cy="288032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059832" y="5079184"/>
              <a:ext cx="1600118" cy="276999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Pro manuální zadání</a:t>
              </a:r>
              <a:endParaRPr lang="cs-CZ" sz="1200" dirty="0"/>
            </a:p>
          </p:txBody>
        </p:sp>
        <p:cxnSp>
          <p:nvCxnSpPr>
            <p:cNvPr id="10" name="Přímá spojnice se šipkou 9"/>
            <p:cNvCxnSpPr/>
            <p:nvPr/>
          </p:nvCxnSpPr>
          <p:spPr>
            <a:xfrm>
              <a:off x="3563888" y="5301208"/>
              <a:ext cx="0" cy="216024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bdélník 10"/>
            <p:cNvSpPr/>
            <p:nvPr/>
          </p:nvSpPr>
          <p:spPr>
            <a:xfrm>
              <a:off x="4716016" y="5373216"/>
              <a:ext cx="216024" cy="288032"/>
            </a:xfrm>
            <a:prstGeom prst="rect">
              <a:avLst/>
            </a:prstGeom>
            <a:noFill/>
            <a:ln w="28575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158107" y="5758085"/>
              <a:ext cx="1252266" cy="461665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Pro označení </a:t>
              </a:r>
            </a:p>
            <a:p>
              <a:r>
                <a:rPr lang="cs-CZ" sz="1200" dirty="0" smtClean="0"/>
                <a:t>oblasti dat myší</a:t>
              </a:r>
              <a:endParaRPr lang="cs-CZ" sz="1200" dirty="0"/>
            </a:p>
          </p:txBody>
        </p:sp>
        <p:cxnSp>
          <p:nvCxnSpPr>
            <p:cNvPr id="16" name="Přímá spojnice se šipkou 15"/>
            <p:cNvCxnSpPr/>
            <p:nvPr/>
          </p:nvCxnSpPr>
          <p:spPr>
            <a:xfrm>
              <a:off x="4824028" y="5661248"/>
              <a:ext cx="334079" cy="96837"/>
            </a:xfrm>
            <a:prstGeom prst="straightConnector1">
              <a:avLst/>
            </a:prstGeom>
            <a:ln w="19050">
              <a:solidFill>
                <a:srgbClr val="0070C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ovéPole 19"/>
          <p:cNvSpPr txBox="1"/>
          <p:nvPr/>
        </p:nvSpPr>
        <p:spPr>
          <a:xfrm>
            <a:off x="6773866" y="5758084"/>
            <a:ext cx="2218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</a:t>
            </a:r>
            <a:r>
              <a:rPr lang="cs-CZ" sz="1200" b="1" dirty="0" smtClean="0"/>
              <a:t> – </a:t>
            </a:r>
            <a:r>
              <a:rPr lang="cs-CZ" sz="1200" dirty="0" smtClean="0"/>
              <a:t>Označení oblasti dat </a:t>
            </a:r>
          </a:p>
          <a:p>
            <a:r>
              <a:rPr lang="cs-CZ" sz="1200" dirty="0" smtClean="0"/>
              <a:t>myší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92483" y="5988918"/>
            <a:ext cx="20047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9 – Argumenty funkce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3754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3024956" cy="685329"/>
          </a:xfrm>
        </p:spPr>
        <p:txBody>
          <a:bodyPr/>
          <a:lstStyle/>
          <a:p>
            <a:r>
              <a:rPr lang="cs-CZ" dirty="0" smtClean="0"/>
              <a:t>Adresování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8064896" cy="3240360"/>
          </a:xfrm>
        </p:spPr>
        <p:txBody>
          <a:bodyPr/>
          <a:lstStyle/>
          <a:p>
            <a:r>
              <a:rPr lang="cs-CZ" dirty="0" smtClean="0"/>
              <a:t>Pokud buňku přetáhneme či zkopírujeme, vzorec se upraví, podle aktuální buňky. Tomuto se říká </a:t>
            </a:r>
            <a:r>
              <a:rPr lang="cs-CZ" b="1" dirty="0" smtClean="0"/>
              <a:t>relativní adresování.</a:t>
            </a:r>
            <a:endParaRPr lang="cs-CZ" dirty="0" smtClean="0"/>
          </a:p>
          <a:p>
            <a:pPr marL="69850" indent="0">
              <a:buNone/>
            </a:pPr>
            <a:r>
              <a:rPr lang="cs-CZ" dirty="0"/>
              <a:t>	</a:t>
            </a:r>
            <a:r>
              <a:rPr lang="cs-CZ" dirty="0" smtClean="0"/>
              <a:t>Př.: Při zadání vzorce A1*B1 a tažením dolů se 	vzorec upraví na A2*B2, A3*B3…</a:t>
            </a:r>
          </a:p>
          <a:p>
            <a:r>
              <a:rPr lang="cs-CZ" dirty="0" smtClean="0"/>
              <a:t>Pokud chceme zachovat nějakou hodnotu, např. pří násobení sloupce stejnou buňkou, nazýváme to </a:t>
            </a:r>
            <a:r>
              <a:rPr lang="cs-CZ" b="1" dirty="0" smtClean="0"/>
              <a:t>absolutní adresování</a:t>
            </a:r>
            <a:r>
              <a:rPr lang="cs-CZ" dirty="0" smtClean="0"/>
              <a:t> a používá se pro </a:t>
            </a:r>
            <a:r>
              <a:rPr lang="cs-CZ" dirty="0"/>
              <a:t>něj znak </a:t>
            </a:r>
            <a:r>
              <a:rPr lang="cs-CZ" b="1" dirty="0"/>
              <a:t>$</a:t>
            </a:r>
            <a:r>
              <a:rPr lang="cs-CZ" dirty="0"/>
              <a:t>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725144"/>
            <a:ext cx="3143250" cy="14478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15616" y="6219739"/>
            <a:ext cx="22933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10 – Absolutní adresování</a:t>
            </a:r>
            <a:endParaRPr lang="cs-CZ" sz="1200" dirty="0"/>
          </a:p>
        </p:txBody>
      </p:sp>
      <p:sp>
        <p:nvSpPr>
          <p:cNvPr id="6" name="Ovál 5"/>
          <p:cNvSpPr/>
          <p:nvPr/>
        </p:nvSpPr>
        <p:spPr>
          <a:xfrm>
            <a:off x="3923928" y="4725144"/>
            <a:ext cx="406946" cy="28803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>
            <a:stCxn id="6" idx="6"/>
          </p:cNvCxnSpPr>
          <p:nvPr/>
        </p:nvCxnSpPr>
        <p:spPr>
          <a:xfrm>
            <a:off x="4330874" y="4869160"/>
            <a:ext cx="673174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004048" y="4730660"/>
            <a:ext cx="2177006" cy="27699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Mění se podle posunu buňky.</a:t>
            </a:r>
            <a:endParaRPr lang="cs-CZ" sz="12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3275856" y="5373216"/>
            <a:ext cx="0" cy="799728"/>
          </a:xfrm>
          <a:prstGeom prst="straightConnector1">
            <a:avLst/>
          </a:prstGeom>
          <a:ln w="1905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4377146" y="5157192"/>
            <a:ext cx="2211077" cy="1339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$A1*B1</a:t>
            </a:r>
          </a:p>
          <a:p>
            <a:r>
              <a:rPr lang="cs-CZ" b="1" dirty="0" smtClean="0"/>
              <a:t>$A$1*$B$1</a:t>
            </a:r>
          </a:p>
          <a:p>
            <a:r>
              <a:rPr lang="cs-CZ" b="1" dirty="0" smtClean="0"/>
              <a:t>A1*$B$1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35996" y="836712"/>
            <a:ext cx="3672408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$ = pravý Alt + 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0456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611560" y="1412776"/>
            <a:ext cx="7992888" cy="5040560"/>
          </a:xfrm>
        </p:spPr>
        <p:txBody>
          <a:bodyPr/>
          <a:lstStyle/>
          <a:p>
            <a:r>
              <a:rPr lang="cs-CZ" dirty="0" smtClean="0"/>
              <a:t>Vývoj prodeje nových vozidel v České republice v roce 2011 v počtech kusů – Škoda – 53 050, Volkswagen 14 921, Renault – 12 370, Kia – 8 575, Dacia – 4 047, Peugeot – 7 397, Ford – 14 447, Hyundai – 12 086, Citroën – 5 197, Opel – 4 477.</a:t>
            </a:r>
          </a:p>
          <a:p>
            <a:r>
              <a:rPr lang="cs-CZ" dirty="0" smtClean="0"/>
              <a:t>Údaje zpracujte do přehledné tabulky, na konci tabulky uveďte pole </a:t>
            </a:r>
            <a:r>
              <a:rPr lang="cs-CZ" b="1" dirty="0" smtClean="0"/>
              <a:t>Celkem</a:t>
            </a:r>
            <a:r>
              <a:rPr lang="cs-CZ" dirty="0" smtClean="0"/>
              <a:t> a pomocí funkce Suma sečtěte. </a:t>
            </a:r>
          </a:p>
          <a:p>
            <a:r>
              <a:rPr lang="cs-CZ" dirty="0" smtClean="0"/>
              <a:t>Vyzkoušejte si všechny způsoby zadávání datového pole!!!</a:t>
            </a:r>
          </a:p>
          <a:p>
            <a:r>
              <a:rPr lang="cs-CZ" dirty="0" smtClean="0"/>
              <a:t>Tabulku vytvořte ve dvou provedeních: </a:t>
            </a:r>
          </a:p>
          <a:p>
            <a:pPr marL="527050" indent="-457200">
              <a:buAutoNum type="arabicPeriod"/>
            </a:pPr>
            <a:r>
              <a:rPr lang="cs-CZ" dirty="0" smtClean="0"/>
              <a:t>Značky vozů seřazeny </a:t>
            </a:r>
            <a:r>
              <a:rPr lang="cs-CZ" b="1" dirty="0" smtClean="0"/>
              <a:t>abecedně,</a:t>
            </a:r>
          </a:p>
          <a:p>
            <a:pPr marL="527050" indent="-457200">
              <a:buAutoNum type="arabicPeriod"/>
            </a:pPr>
            <a:r>
              <a:rPr lang="cs-CZ" dirty="0" smtClean="0"/>
              <a:t>Značky seřazeny podle prodeje od nejvyššího.</a:t>
            </a:r>
            <a:endParaRPr lang="cs-CZ" dirty="0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692696"/>
            <a:ext cx="2736924" cy="757337"/>
          </a:xfrm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 1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6876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Nadpis 24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319991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57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755576" y="1772816"/>
            <a:ext cx="7632848" cy="4464496"/>
          </a:xfrm>
        </p:spPr>
        <p:txBody>
          <a:bodyPr/>
          <a:lstStyle/>
          <a:p>
            <a:r>
              <a:rPr lang="cs-CZ" dirty="0" smtClean="0"/>
              <a:t>Vyhledejte na internetu (www.google.cz/</a:t>
            </a:r>
            <a:r>
              <a:rPr lang="cs-CZ" dirty="0" err="1" smtClean="0"/>
              <a:t>com</a:t>
            </a:r>
            <a:r>
              <a:rPr lang="cs-CZ" dirty="0" smtClean="0"/>
              <a:t>) jakékoliv údaje z </a:t>
            </a:r>
            <a:r>
              <a:rPr lang="cs-CZ" b="1" dirty="0" smtClean="0"/>
              <a:t>oblasti vašeho zájmu</a:t>
            </a:r>
            <a:r>
              <a:rPr lang="cs-CZ" dirty="0" smtClean="0"/>
              <a:t> a podobným způsobem zpracujte opět do dvou tabulek!!</a:t>
            </a:r>
          </a:p>
          <a:p>
            <a:r>
              <a:rPr lang="cs-CZ" dirty="0" smtClean="0"/>
              <a:t>Tímto způsobem zpracujte </a:t>
            </a:r>
            <a:r>
              <a:rPr lang="cs-CZ" b="1" dirty="0" smtClean="0"/>
              <a:t>dvě dvojice</a:t>
            </a:r>
            <a:r>
              <a:rPr lang="cs-CZ" dirty="0" smtClean="0"/>
              <a:t> tabulek!!</a:t>
            </a: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67544" y="620688"/>
            <a:ext cx="2952948" cy="757337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 </a:t>
            </a:r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2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947466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045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 – Archiv autora, IKT25.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– Archiv autora, IKT26.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– Archiv autora, IKT27.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 – Archiv autora, IKT28.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5 – Archiv autora, IKT29.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6 – Archiv autora, IKT30.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7 – Archiv autora, IKT31.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8 – Archiv autora, IKT32.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9 – Archiv autora, IKT33.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10 – Archiv autora, IKT63.</a:t>
            </a:r>
          </a:p>
          <a:p>
            <a:pPr eaLnBrk="1" hangingPunct="1"/>
            <a:r>
              <a:rPr lang="cs-CZ" sz="2000"/>
              <a:t>Kliparty pocházejí z archivů MS Office. </a:t>
            </a: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2034</TotalTime>
  <Words>703</Words>
  <Application>Microsoft Office PowerPoint</Application>
  <PresentationFormat>Předvádění na obrazovce (4:3)</PresentationFormat>
  <Paragraphs>110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Výukový materiál</vt:lpstr>
      <vt:lpstr>Prezentace aplikace PowerPoint</vt:lpstr>
      <vt:lpstr>Vzorce v MS Excel</vt:lpstr>
      <vt:lpstr>Kategorie vzorců</vt:lpstr>
      <vt:lpstr>Suma (Alt + =) </vt:lpstr>
      <vt:lpstr>Zadávání dat</vt:lpstr>
      <vt:lpstr>Adresování</vt:lpstr>
      <vt:lpstr>CVIČENÍ 1</vt:lpstr>
      <vt:lpstr>DOBRÁ PRÁCE!!!</vt:lpstr>
      <vt:lpstr>CVIČENÍ 2</vt:lpstr>
      <vt:lpstr>DOBRÁ PRÁCE!!!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111</cp:revision>
  <dcterms:created xsi:type="dcterms:W3CDTF">2011-04-17T19:50:20Z</dcterms:created>
  <dcterms:modified xsi:type="dcterms:W3CDTF">2012-12-12T18:35:35Z</dcterms:modified>
</cp:coreProperties>
</file>