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7" r:id="rId9"/>
    <p:sldId id="278" r:id="rId10"/>
    <p:sldId id="274" r:id="rId11"/>
    <p:sldId id="279" r:id="rId12"/>
    <p:sldId id="271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36" autoAdjust="0"/>
    <p:restoredTop sz="94660"/>
  </p:normalViewPr>
  <p:slideViewPr>
    <p:cSldViewPr>
      <p:cViewPr>
        <p:scale>
          <a:sx n="98" d="100"/>
          <a:sy n="98" d="100"/>
        </p:scale>
        <p:origin x="-150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Práce s listy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05_01_32_INOVACE_06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Práce s listy v prostředí MS Excel 2010, jejich úprava, mazání, provazování, řazení, skrytí, formátování.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list, úprava listu, provazování listů, formátování listů, řazení listů.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PRÁCE S LISTY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3457004" cy="757337"/>
          </a:xfrm>
        </p:spPr>
        <p:txBody>
          <a:bodyPr/>
          <a:lstStyle/>
          <a:p>
            <a:r>
              <a:rPr lang="cs-CZ" dirty="0" smtClean="0"/>
              <a:t>Listy v Excelu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6864" cy="4608512"/>
          </a:xfrm>
        </p:spPr>
        <p:txBody>
          <a:bodyPr/>
          <a:lstStyle/>
          <a:p>
            <a:r>
              <a:rPr lang="cs-CZ" dirty="0" smtClean="0"/>
              <a:t>Velkou výhodou Excelu je práce s listy, na kterých můžeme mít různé výpočty nezávislé na sobě, nebo výpočty provázané.</a:t>
            </a:r>
          </a:p>
          <a:p>
            <a:r>
              <a:rPr lang="cs-CZ" dirty="0" smtClean="0"/>
              <a:t>Po otevření nového souboru máme k dispozici 3 základní listy – </a:t>
            </a:r>
            <a:r>
              <a:rPr lang="cs-CZ" b="1" dirty="0" smtClean="0"/>
              <a:t>List1, List2</a:t>
            </a:r>
            <a:r>
              <a:rPr lang="cs-CZ" dirty="0" smtClean="0"/>
              <a:t> a </a:t>
            </a:r>
            <a:r>
              <a:rPr lang="cs-CZ" b="1" dirty="0" smtClean="0"/>
              <a:t>List3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Najdeme je v levém dolním rohu.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Aktivní List je ten, který je bílý. </a:t>
            </a:r>
          </a:p>
          <a:p>
            <a:r>
              <a:rPr lang="cs-CZ" dirty="0" smtClean="0"/>
              <a:t>Můžeme přidávat libovolné množství Listů.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31640" y="4882505"/>
            <a:ext cx="17583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Umístění Listů</a:t>
            </a:r>
            <a:endParaRPr lang="cs-CZ" sz="12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995936" y="3789040"/>
            <a:ext cx="3960440" cy="1093465"/>
            <a:chOff x="3995936" y="3789040"/>
            <a:chExt cx="3960440" cy="109346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95936" y="4149080"/>
              <a:ext cx="2209800" cy="733425"/>
            </a:xfrm>
            <a:prstGeom prst="rect">
              <a:avLst/>
            </a:prstGeom>
            <a:ln>
              <a:solidFill>
                <a:schemeClr val="accent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6" name="Ovál 5"/>
            <p:cNvSpPr/>
            <p:nvPr/>
          </p:nvSpPr>
          <p:spPr>
            <a:xfrm>
              <a:off x="5724128" y="4437112"/>
              <a:ext cx="481608" cy="36004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se šipkou 7"/>
            <p:cNvCxnSpPr>
              <a:stCxn id="6" idx="6"/>
            </p:cNvCxnSpPr>
            <p:nvPr/>
          </p:nvCxnSpPr>
          <p:spPr>
            <a:xfrm flipV="1">
              <a:off x="6205736" y="4149080"/>
              <a:ext cx="526504" cy="468052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6732240" y="3789040"/>
              <a:ext cx="1224136" cy="461665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dirty="0" smtClean="0">
                  <a:solidFill>
                    <a:srgbClr val="FF0000"/>
                  </a:solidFill>
                </a:rPr>
                <a:t>Přidání nového </a:t>
              </a:r>
            </a:p>
            <a:p>
              <a:pPr algn="ctr"/>
              <a:r>
                <a:rPr lang="cs-CZ" sz="1200" dirty="0" smtClean="0">
                  <a:solidFill>
                    <a:srgbClr val="FF0000"/>
                  </a:solidFill>
                </a:rPr>
                <a:t>listu</a:t>
              </a:r>
              <a:endParaRPr lang="cs-CZ" sz="1200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4608512"/>
          </a:xfrm>
        </p:spPr>
        <p:txBody>
          <a:bodyPr/>
          <a:lstStyle/>
          <a:p>
            <a:r>
              <a:rPr lang="cs-CZ" b="1" dirty="0" smtClean="0"/>
              <a:t>Přepínání</a:t>
            </a:r>
            <a:r>
              <a:rPr lang="cs-CZ" dirty="0" smtClean="0"/>
              <a:t> Listů je jednoduché, ovládá se myší nebo klávesovou zkratkou 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dirty="0" err="1" smtClean="0"/>
              <a:t>PageUp</a:t>
            </a:r>
            <a:r>
              <a:rPr lang="cs-CZ" dirty="0" smtClean="0"/>
              <a:t> posune doleva, </a:t>
            </a:r>
            <a:r>
              <a:rPr lang="cs-CZ" dirty="0" err="1" smtClean="0"/>
              <a:t>PageDown</a:t>
            </a:r>
            <a:r>
              <a:rPr lang="cs-CZ" dirty="0" smtClean="0"/>
              <a:t> doprava.</a:t>
            </a:r>
          </a:p>
          <a:p>
            <a:r>
              <a:rPr lang="cs-CZ" b="1" dirty="0" smtClean="0"/>
              <a:t>Přejmenování</a:t>
            </a:r>
            <a:r>
              <a:rPr lang="cs-CZ" dirty="0" smtClean="0"/>
              <a:t> Listů je také možné. Nové názvy by měly být </a:t>
            </a:r>
            <a:r>
              <a:rPr lang="cs-CZ" i="1" dirty="0" smtClean="0"/>
              <a:t>krátké</a:t>
            </a:r>
            <a:r>
              <a:rPr lang="cs-CZ" dirty="0" smtClean="0"/>
              <a:t>, </a:t>
            </a:r>
            <a:r>
              <a:rPr lang="cs-CZ" i="1" dirty="0" smtClean="0"/>
              <a:t>výstižné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Provedeme dvojklik na název listu, přepíšeme název a zmáčkneme Enter.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3817044" cy="685329"/>
          </a:xfrm>
        </p:spPr>
        <p:txBody>
          <a:bodyPr/>
          <a:lstStyle/>
          <a:p>
            <a:r>
              <a:rPr lang="cs-CZ" dirty="0" smtClean="0"/>
              <a:t>Ovládání Listů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76863" y="2411160"/>
            <a:ext cx="4680520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Ctrl + </a:t>
            </a:r>
            <a:r>
              <a:rPr lang="cs-CZ" sz="2800" dirty="0" err="1" smtClean="0"/>
              <a:t>PageUp</a:t>
            </a:r>
            <a:r>
              <a:rPr lang="cs-CZ" sz="2800" dirty="0" smtClean="0"/>
              <a:t> / </a:t>
            </a:r>
            <a:r>
              <a:rPr lang="cs-CZ" sz="2800" dirty="0" err="1" smtClean="0"/>
              <a:t>PageDown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1763688" y="5445224"/>
            <a:ext cx="5857875" cy="552450"/>
            <a:chOff x="1763688" y="5445224"/>
            <a:chExt cx="5857875" cy="55245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63688" y="5445224"/>
              <a:ext cx="5857875" cy="552450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</p:pic>
        <p:cxnSp>
          <p:nvCxnSpPr>
            <p:cNvPr id="7" name="Přímá spojnice se šipkou 6"/>
            <p:cNvCxnSpPr/>
            <p:nvPr/>
          </p:nvCxnSpPr>
          <p:spPr>
            <a:xfrm>
              <a:off x="3923928" y="5721449"/>
              <a:ext cx="768697" cy="0"/>
            </a:xfrm>
            <a:prstGeom prst="straightConnector1">
              <a:avLst/>
            </a:prstGeom>
            <a:ln w="28575">
              <a:solidFill>
                <a:srgbClr val="FF000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1722645" y="6026804"/>
            <a:ext cx="20885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Přejmenování Listů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824536"/>
          </a:xfrm>
        </p:spPr>
        <p:txBody>
          <a:bodyPr/>
          <a:lstStyle/>
          <a:p>
            <a:r>
              <a:rPr lang="cs-CZ" b="1" dirty="0" smtClean="0"/>
              <a:t>Kopírování </a:t>
            </a:r>
            <a:r>
              <a:rPr lang="cs-CZ" dirty="0" smtClean="0"/>
              <a:t>Listů je možné. Klikneme na List levým tlačítkem (</a:t>
            </a:r>
            <a:r>
              <a:rPr lang="cs-CZ" b="1" dirty="0" smtClean="0"/>
              <a:t>DRŽÍME!!!</a:t>
            </a:r>
            <a:r>
              <a:rPr lang="cs-CZ" dirty="0" smtClean="0"/>
              <a:t>), zmáčkneme Ctrl a přetáhneme na místo, </a:t>
            </a:r>
          </a:p>
          <a:p>
            <a:pPr marL="69850" indent="0">
              <a:buNone/>
            </a:pPr>
            <a:r>
              <a:rPr lang="cs-CZ" dirty="0" smtClean="0"/>
              <a:t>   kam jej chceme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zkopírovat.</a:t>
            </a:r>
          </a:p>
          <a:p>
            <a:pPr marL="69850" indent="0">
              <a:buNone/>
            </a:pPr>
            <a:endParaRPr lang="cs-CZ" dirty="0" smtClean="0"/>
          </a:p>
          <a:p>
            <a:r>
              <a:rPr lang="cs-CZ" b="1" dirty="0" smtClean="0"/>
              <a:t>Řazení </a:t>
            </a:r>
            <a:r>
              <a:rPr lang="cs-CZ" dirty="0" smtClean="0"/>
              <a:t>Listů podle aktuální potřeby je jednou z důležitých funkcí. Princip je stejný jako při kopírování jen NEDRŽÍME Ctrl.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3312988" cy="685329"/>
          </a:xfrm>
        </p:spPr>
        <p:txBody>
          <a:bodyPr/>
          <a:lstStyle/>
          <a:p>
            <a:r>
              <a:rPr lang="cs-CZ" dirty="0" smtClean="0"/>
              <a:t>Práce s Listy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788024" y="2297260"/>
            <a:ext cx="3276600" cy="715516"/>
            <a:chOff x="4788024" y="2276872"/>
            <a:chExt cx="3276600" cy="715516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88024" y="2420888"/>
              <a:ext cx="3276600" cy="57150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9" name="Zahnutá šipka dolů 8"/>
            <p:cNvSpPr/>
            <p:nvPr/>
          </p:nvSpPr>
          <p:spPr>
            <a:xfrm>
              <a:off x="5580112" y="2276872"/>
              <a:ext cx="1872208" cy="288032"/>
            </a:xfrm>
            <a:prstGeom prst="curved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788024" y="3019805"/>
            <a:ext cx="1885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Kopírování Listu</a:t>
            </a:r>
            <a:endParaRPr lang="cs-CZ" sz="12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843807" y="5180806"/>
            <a:ext cx="3038475" cy="696466"/>
            <a:chOff x="1043608" y="4581128"/>
            <a:chExt cx="3038475" cy="696466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4725144"/>
              <a:ext cx="3038475" cy="55245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13" name="Zahnutá šipka dolů 12"/>
            <p:cNvSpPr/>
            <p:nvPr/>
          </p:nvSpPr>
          <p:spPr>
            <a:xfrm>
              <a:off x="1626741" y="4581128"/>
              <a:ext cx="1872208" cy="288032"/>
            </a:xfrm>
            <a:prstGeom prst="curvedDown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843808" y="5877272"/>
            <a:ext cx="16285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Řazení Listu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340768"/>
            <a:ext cx="7848872" cy="2232248"/>
          </a:xfrm>
        </p:spPr>
        <p:txBody>
          <a:bodyPr/>
          <a:lstStyle/>
          <a:p>
            <a:r>
              <a:rPr lang="cs-CZ" dirty="0" smtClean="0"/>
              <a:t>Pokud chceme některý List skrýt, stačí na něj jednoduše kliknout </a:t>
            </a:r>
            <a:r>
              <a:rPr lang="cs-CZ" b="1" dirty="0" smtClean="0"/>
              <a:t>pravým tlačítkem myši</a:t>
            </a:r>
            <a:r>
              <a:rPr lang="cs-CZ" dirty="0" smtClean="0"/>
              <a:t> a zvolit možnost </a:t>
            </a:r>
            <a:r>
              <a:rPr lang="cs-CZ" b="1" dirty="0" smtClean="0"/>
              <a:t>Skrýt</a:t>
            </a:r>
            <a:r>
              <a:rPr lang="cs-CZ" dirty="0" smtClean="0"/>
              <a:t>.</a:t>
            </a:r>
          </a:p>
          <a:p>
            <a:r>
              <a:rPr lang="cs-CZ" dirty="0" smtClean="0"/>
              <a:t>Skrytý soubor znovu zobrazíme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v záložce </a:t>
            </a:r>
            <a:r>
              <a:rPr lang="cs-CZ" b="1" dirty="0" smtClean="0"/>
              <a:t>Domů</a:t>
            </a:r>
            <a:r>
              <a:rPr lang="cs-CZ" dirty="0" smtClean="0"/>
              <a:t>, ikona </a:t>
            </a:r>
            <a:r>
              <a:rPr lang="cs-CZ" b="1" dirty="0" smtClean="0"/>
              <a:t>Formát.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685329"/>
          </a:xfrm>
        </p:spPr>
        <p:txBody>
          <a:bodyPr/>
          <a:lstStyle/>
          <a:p>
            <a:r>
              <a:rPr lang="cs-CZ" dirty="0" smtClean="0"/>
              <a:t>Skrytý List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233612"/>
            <a:ext cx="2476500" cy="225742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012160" y="4503988"/>
            <a:ext cx="18785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Pokyn Skrýt List</a:t>
            </a:r>
            <a:endParaRPr lang="cs-CZ" sz="1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62325"/>
            <a:ext cx="3838575" cy="349567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4240188" y="4827777"/>
            <a:ext cx="4436268" cy="1841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 volbě </a:t>
            </a:r>
            <a:r>
              <a:rPr lang="cs-CZ" b="1" dirty="0" smtClean="0"/>
              <a:t>Zobrazit skrytý list…</a:t>
            </a:r>
            <a:r>
              <a:rPr lang="cs-CZ" dirty="0" smtClean="0"/>
              <a:t> se nám zobrazí seznam skrytých listů, ze kterých si můžeme vybrat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90095" y="6525344"/>
            <a:ext cx="2058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Zobrazit skrytý List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5617244" cy="757337"/>
          </a:xfrm>
        </p:spPr>
        <p:txBody>
          <a:bodyPr/>
          <a:lstStyle/>
          <a:p>
            <a:r>
              <a:rPr lang="cs-CZ" dirty="0" smtClean="0"/>
              <a:t>Změna barvy záložky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4752528"/>
          </a:xfrm>
        </p:spPr>
        <p:txBody>
          <a:bodyPr/>
          <a:lstStyle/>
          <a:p>
            <a:r>
              <a:rPr lang="cs-CZ" dirty="0" smtClean="0"/>
              <a:t>Listy nemusíme odlišit pouze jejich názvy, ale můžeme se zaměřit také na jejich formátování, konkrétně na </a:t>
            </a:r>
            <a:r>
              <a:rPr lang="cs-CZ" b="1" dirty="0" smtClean="0"/>
              <a:t>barvu záložky Listu.</a:t>
            </a:r>
          </a:p>
          <a:p>
            <a:r>
              <a:rPr lang="cs-CZ" dirty="0" smtClean="0"/>
              <a:t>Na záložku klikneme pravým tlačítkem a vybereme volbu </a:t>
            </a:r>
            <a:r>
              <a:rPr lang="cs-CZ" b="1" dirty="0" smtClean="0"/>
              <a:t>Barva karty</a:t>
            </a:r>
          </a:p>
          <a:p>
            <a:r>
              <a:rPr lang="cs-CZ" dirty="0" smtClean="0"/>
              <a:t>Následně můžou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vypadat Listy takto: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573015"/>
            <a:ext cx="4505325" cy="252412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995936" y="6129877"/>
            <a:ext cx="21671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Nabídka Barva karty</a:t>
            </a:r>
            <a:endParaRPr lang="cs-CZ" sz="1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941168"/>
            <a:ext cx="3362325" cy="33337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95536" y="5274543"/>
            <a:ext cx="17054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Barevné Listy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65636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273428" cy="685329"/>
          </a:xfrm>
        </p:spPr>
        <p:txBody>
          <a:bodyPr/>
          <a:lstStyle/>
          <a:p>
            <a:r>
              <a:rPr lang="cs-CZ" dirty="0" smtClean="0"/>
              <a:t>Vzorce odkazující na jiný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776864" cy="4824536"/>
          </a:xfrm>
        </p:spPr>
        <p:txBody>
          <a:bodyPr/>
          <a:lstStyle/>
          <a:p>
            <a:r>
              <a:rPr lang="cs-CZ" dirty="0" smtClean="0"/>
              <a:t>Představte si, že děláme roční přehled tržeb obchodu. Na každém listu máme jeden měsíc, na listu třináctém máme celkový součet. </a:t>
            </a:r>
          </a:p>
          <a:p>
            <a:r>
              <a:rPr lang="cs-CZ" dirty="0" smtClean="0"/>
              <a:t>Jak to provést bez dlouhého </a:t>
            </a:r>
            <a:r>
              <a:rPr lang="cs-CZ" dirty="0" err="1" smtClean="0"/>
              <a:t>překlikávání</a:t>
            </a:r>
            <a:r>
              <a:rPr lang="cs-CZ" dirty="0" smtClean="0"/>
              <a:t>?</a:t>
            </a:r>
          </a:p>
          <a:p>
            <a:r>
              <a:rPr lang="cs-CZ" dirty="0" smtClean="0"/>
              <a:t>Vzorec může vypadat např. takto:</a:t>
            </a:r>
          </a:p>
          <a:p>
            <a:endParaRPr lang="cs-CZ" dirty="0"/>
          </a:p>
          <a:p>
            <a:endParaRPr lang="cs-CZ" dirty="0" smtClean="0"/>
          </a:p>
          <a:p>
            <a:pPr marL="69850" indent="0">
              <a:buNone/>
            </a:pPr>
            <a:r>
              <a:rPr lang="cs-CZ" dirty="0"/>
              <a:t>	</a:t>
            </a:r>
            <a:r>
              <a:rPr lang="cs-CZ" dirty="0" smtClean="0"/>
              <a:t>tento vzorec tedy sečte hodnoty buněk A1 	na listech 1-3</a:t>
            </a:r>
          </a:p>
          <a:p>
            <a:r>
              <a:rPr lang="cs-CZ" dirty="0" smtClean="0"/>
              <a:t>Obecný vzorec odkazu na jiný list.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3652545"/>
            <a:ext cx="6023637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=SUMA(List1!A1;List2!A1;List3!A1)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79" y="5733256"/>
            <a:ext cx="6023637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=FUNKCE(</a:t>
            </a:r>
            <a:r>
              <a:rPr lang="cs-CZ" sz="2800" dirty="0" err="1" smtClean="0"/>
              <a:t>NazevListu!buňka</a:t>
            </a:r>
            <a:r>
              <a:rPr lang="cs-CZ" sz="2800" dirty="0" smtClean="0"/>
              <a:t>/buňky)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9422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268760"/>
            <a:ext cx="7776864" cy="4896544"/>
          </a:xfrm>
        </p:spPr>
        <p:txBody>
          <a:bodyPr/>
          <a:lstStyle/>
          <a:p>
            <a:r>
              <a:rPr lang="cs-CZ" dirty="0" smtClean="0"/>
              <a:t>Vytvořte roční přehled tržeb obchodu, 1měsíc = 1list, 13. list = součet.</a:t>
            </a:r>
          </a:p>
          <a:p>
            <a:r>
              <a:rPr lang="cs-CZ" dirty="0" smtClean="0"/>
              <a:t>Obchod má tato odvětví: </a:t>
            </a:r>
            <a:r>
              <a:rPr lang="cs-CZ" b="1" dirty="0" smtClean="0"/>
              <a:t>pekárna, masna, potraviny, drogerie, železářství, elektronika, květinářství, cukrárna, papírnictví, oděvy a obuv.</a:t>
            </a:r>
          </a:p>
          <a:p>
            <a:r>
              <a:rPr lang="cs-CZ" dirty="0" smtClean="0"/>
              <a:t>Vymyslete daná čísla, formát – účetnický, 2des. </a:t>
            </a:r>
            <a:endParaRPr lang="cs-CZ" dirty="0"/>
          </a:p>
          <a:p>
            <a:r>
              <a:rPr lang="cs-CZ" dirty="0" smtClean="0"/>
              <a:t>Na každém Listu rozdělíte držby v měsíci do týdnů a následně uděláte součty – za jednotlivá odvětví, za jednotlivé týdny.</a:t>
            </a:r>
          </a:p>
          <a:p>
            <a:r>
              <a:rPr lang="cs-CZ" dirty="0" smtClean="0"/>
              <a:t>Každou záložku zbarvíte jinou barvou, typickou pro dané roční období.</a:t>
            </a:r>
          </a:p>
          <a:p>
            <a:r>
              <a:rPr lang="cs-CZ" dirty="0" smtClean="0"/>
              <a:t>Provede převod do celkového 13. Listu.</a:t>
            </a:r>
          </a:p>
          <a:p>
            <a:r>
              <a:rPr lang="cs-CZ" dirty="0" smtClean="0"/>
              <a:t>Skryjte listy dle Vašeho výběru.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68760"/>
            <a:ext cx="7733820" cy="2919462"/>
          </a:xfrm>
        </p:spPr>
      </p:pic>
      <p:sp>
        <p:nvSpPr>
          <p:cNvPr id="6" name="TextovéPole 5"/>
          <p:cNvSpPr txBox="1"/>
          <p:nvPr/>
        </p:nvSpPr>
        <p:spPr>
          <a:xfrm>
            <a:off x="683568" y="4223989"/>
            <a:ext cx="37012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– Vzor základní tabulky pro zpracování úkolu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69935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IKT64.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IKT65.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IKT66.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IKT67.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IKT68.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6 – Archiv autora, IKT69.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7 – Archiv autora, IKT70.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8 – Archiv autora, IKT71.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9 – Archiv autora, IKT72.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3793</TotalTime>
  <Words>699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Listy v Excelu</vt:lpstr>
      <vt:lpstr>Ovládání Listů</vt:lpstr>
      <vt:lpstr>Práce s Listy</vt:lpstr>
      <vt:lpstr>Skrytý List</vt:lpstr>
      <vt:lpstr>Změna barvy záložky</vt:lpstr>
      <vt:lpstr>Vzorce odkazující na jiný List</vt:lpstr>
      <vt:lpstr>CVIČENÍ</vt:lpstr>
      <vt:lpstr>Prezentace aplikace PowerPoint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180</cp:revision>
  <dcterms:created xsi:type="dcterms:W3CDTF">2011-04-17T19:50:20Z</dcterms:created>
  <dcterms:modified xsi:type="dcterms:W3CDTF">2012-12-12T18:35:50Z</dcterms:modified>
</cp:coreProperties>
</file>