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67" r:id="rId7"/>
    <p:sldId id="268" r:id="rId8"/>
    <p:sldId id="269" r:id="rId9"/>
    <p:sldId id="275" r:id="rId10"/>
    <p:sldId id="276" r:id="rId11"/>
    <p:sldId id="277" r:id="rId12"/>
    <p:sldId id="274" r:id="rId13"/>
    <p:sldId id="271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Tabulka v Excelu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05_01_32_INOVACE_07	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Jak správně vytvořit tabulku v MS Excel 2010, formátování tabulky, řazení dat v tabulkách a zásady pro tvorbu tabulek.</a:t>
            </a: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buňka, tabulka, formátování, ohraničení, výplň, seřazení dat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TABULKA V EXCELU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6337324" cy="757337"/>
          </a:xfrm>
        </p:spPr>
        <p:txBody>
          <a:bodyPr/>
          <a:lstStyle/>
          <a:p>
            <a:r>
              <a:rPr lang="cs-CZ" dirty="0" smtClean="0"/>
              <a:t>Tabulka v MS Excel 2010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42988" y="1340768"/>
            <a:ext cx="6777037" cy="4491707"/>
          </a:xfrm>
        </p:spPr>
        <p:txBody>
          <a:bodyPr/>
          <a:lstStyle/>
          <a:p>
            <a:r>
              <a:rPr lang="cs-CZ" dirty="0" smtClean="0"/>
              <a:t>Oproti ostatním verzím Excelu je velká novinka a zjednodušení pro uživatele – </a:t>
            </a:r>
            <a:r>
              <a:rPr lang="cs-CZ" b="1" dirty="0" smtClean="0"/>
              <a:t>Styly.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Nejdříve se však musíme zaměřit na základní pravidla pro tvorbu tabulek. Tato pravidla se týkají tvorby tabulek v MS Excel, MS Word i MS </a:t>
            </a:r>
            <a:r>
              <a:rPr lang="cs-CZ" dirty="0" err="1" smtClean="0"/>
              <a:t>Powerpoint</a:t>
            </a:r>
            <a:r>
              <a:rPr lang="cs-CZ" dirty="0"/>
              <a:t>!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166786"/>
            <a:ext cx="2771775" cy="21145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2681385" y="4365104"/>
            <a:ext cx="29526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Různé styly formátování tabulky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5041180" cy="757337"/>
          </a:xfrm>
        </p:spPr>
        <p:txBody>
          <a:bodyPr/>
          <a:lstStyle/>
          <a:p>
            <a:r>
              <a:rPr lang="cs-CZ" dirty="0" smtClean="0"/>
              <a:t>Tabulková 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6776417" cy="4608512"/>
          </a:xfrm>
        </p:spPr>
        <p:txBody>
          <a:bodyPr/>
          <a:lstStyle/>
          <a:p>
            <a:r>
              <a:rPr lang="cs-CZ" dirty="0" smtClean="0"/>
              <a:t>Základní pravidla pro tvorbu tabulek jsou:</a:t>
            </a:r>
          </a:p>
          <a:p>
            <a:endParaRPr lang="cs-CZ" dirty="0"/>
          </a:p>
          <a:p>
            <a:pPr lvl="1"/>
            <a:r>
              <a:rPr lang="cs-CZ" dirty="0"/>
              <a:t>v</a:t>
            </a:r>
            <a:r>
              <a:rPr lang="cs-CZ" dirty="0" smtClean="0"/>
              <a:t>ěcná </a:t>
            </a:r>
            <a:r>
              <a:rPr lang="cs-CZ" dirty="0"/>
              <a:t>správnost a </a:t>
            </a:r>
            <a:r>
              <a:rPr lang="cs-CZ" dirty="0" smtClean="0"/>
              <a:t>srozumitelnost, </a:t>
            </a:r>
            <a:endParaRPr lang="cs-CZ" dirty="0"/>
          </a:p>
          <a:p>
            <a:pPr lvl="1"/>
            <a:r>
              <a:rPr lang="cs-CZ" dirty="0" smtClean="0"/>
              <a:t>jednoznačnost, </a:t>
            </a:r>
            <a:endParaRPr lang="cs-CZ" dirty="0"/>
          </a:p>
          <a:p>
            <a:pPr lvl="1"/>
            <a:r>
              <a:rPr lang="cs-CZ" dirty="0"/>
              <a:t>ú</a:t>
            </a:r>
            <a:r>
              <a:rPr lang="cs-CZ" dirty="0" smtClean="0"/>
              <a:t>spornost,</a:t>
            </a:r>
            <a:endParaRPr lang="cs-CZ" dirty="0"/>
          </a:p>
          <a:p>
            <a:pPr lvl="1"/>
            <a:r>
              <a:rPr lang="cs-CZ" dirty="0"/>
              <a:t>p</a:t>
            </a:r>
            <a:r>
              <a:rPr lang="cs-CZ" dirty="0" smtClean="0"/>
              <a:t>ěkný vzhled, </a:t>
            </a:r>
            <a:endParaRPr lang="cs-CZ" dirty="0"/>
          </a:p>
          <a:p>
            <a:pPr lvl="1"/>
            <a:r>
              <a:rPr lang="cs-CZ" dirty="0"/>
              <a:t>s</a:t>
            </a:r>
            <a:r>
              <a:rPr lang="cs-CZ" dirty="0" smtClean="0"/>
              <a:t>právné umístění, </a:t>
            </a:r>
            <a:endParaRPr lang="cs-CZ" dirty="0"/>
          </a:p>
          <a:p>
            <a:pPr lvl="1"/>
            <a:r>
              <a:rPr lang="cs-CZ" dirty="0"/>
              <a:t>p</a:t>
            </a:r>
            <a:r>
              <a:rPr lang="cs-CZ" dirty="0" smtClean="0"/>
              <a:t>řehlednost, </a:t>
            </a:r>
            <a:endParaRPr lang="cs-CZ" dirty="0"/>
          </a:p>
          <a:p>
            <a:pPr lvl="1"/>
            <a:r>
              <a:rPr lang="cs-CZ" dirty="0"/>
              <a:t>č</a:t>
            </a:r>
            <a:r>
              <a:rPr lang="cs-CZ" dirty="0" smtClean="0"/>
              <a:t>isté provedení. </a:t>
            </a:r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3284984"/>
            <a:ext cx="3096344" cy="2708434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Jaké jsou tzv. </a:t>
            </a:r>
            <a:r>
              <a:rPr lang="cs-CZ" b="1" dirty="0" smtClean="0"/>
              <a:t>náležitosti</a:t>
            </a:r>
            <a:r>
              <a:rPr lang="cs-CZ" dirty="0" smtClean="0"/>
              <a:t> tabulek? Co vše musí správná tabulka mít?</a:t>
            </a:r>
          </a:p>
          <a:p>
            <a:pPr algn="ctr"/>
            <a:endParaRPr lang="cs-CZ" dirty="0" smtClean="0"/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484784"/>
            <a:ext cx="8352928" cy="4347691"/>
          </a:xfrm>
        </p:spPr>
        <p:txBody>
          <a:bodyPr/>
          <a:lstStyle/>
          <a:p>
            <a:r>
              <a:rPr lang="cs-CZ" b="1" dirty="0" smtClean="0"/>
              <a:t>Nadpis</a:t>
            </a:r>
            <a:r>
              <a:rPr lang="cs-CZ" dirty="0" smtClean="0"/>
              <a:t> – název tabulky, tučným písmem, začíná velkým písmenem, ale NEKONČÍ tečkou, nesmí přesahovat šířku tabulky, přibližně 1-2 řádky (6 bodů) nad tabulkou.</a:t>
            </a:r>
          </a:p>
          <a:p>
            <a:endParaRPr lang="cs-CZ" b="1" dirty="0"/>
          </a:p>
          <a:p>
            <a:r>
              <a:rPr lang="cs-CZ" b="1" dirty="0" smtClean="0"/>
              <a:t>Měrné jednotky – </a:t>
            </a:r>
            <a:r>
              <a:rPr lang="cs-CZ" dirty="0" smtClean="0"/>
              <a:t>pokud jsou údaje v tabulce ve stejných měrných jednotkách, uvádíme tento údaj pod nadpis nezvýrazněně nebo zahrneme v nadpisu. Pokud jsou údaje v každém sloupci jiné, uvádíme pod záhlaví. Můžeme uvést i v poznámce.</a:t>
            </a:r>
            <a:endParaRPr lang="cs-CZ" b="1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620688"/>
            <a:ext cx="4825156" cy="685329"/>
          </a:xfrm>
        </p:spPr>
        <p:txBody>
          <a:bodyPr/>
          <a:lstStyle/>
          <a:p>
            <a:r>
              <a:rPr lang="cs-CZ" dirty="0" smtClean="0"/>
              <a:t>Co má tabulka mít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780928"/>
            <a:ext cx="3526928" cy="461665"/>
          </a:xfrm>
          <a:prstGeom prst="rect">
            <a:avLst/>
          </a:prstGeom>
          <a:solidFill>
            <a:schemeClr val="accent1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1200" b="1" dirty="0"/>
              <a:t>Vývoj nezaměstnanosti absolventů </a:t>
            </a:r>
            <a:r>
              <a:rPr lang="cs-CZ" sz="1200" b="1" dirty="0" smtClean="0"/>
              <a:t>vysokých </a:t>
            </a:r>
          </a:p>
          <a:p>
            <a:pPr algn="ctr"/>
            <a:r>
              <a:rPr lang="cs-CZ" sz="1200" b="1" dirty="0" smtClean="0"/>
              <a:t>škol </a:t>
            </a:r>
            <a:r>
              <a:rPr lang="cs-CZ" sz="1200" b="1" dirty="0"/>
              <a:t>podle kategorie vzdělání 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9367" y="5351178"/>
            <a:ext cx="3312367" cy="461665"/>
          </a:xfrm>
          <a:prstGeom prst="rect">
            <a:avLst/>
          </a:prstGeom>
          <a:solidFill>
            <a:schemeClr val="accent1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pl-PL" sz="1200" b="1" dirty="0"/>
              <a:t>Produkce a obchodování </a:t>
            </a:r>
            <a:r>
              <a:rPr lang="pl-PL" sz="1200" b="1" dirty="0" smtClean="0"/>
              <a:t>se štěrkem </a:t>
            </a:r>
            <a:r>
              <a:rPr lang="pl-PL" sz="1200" b="1" dirty="0"/>
              <a:t>v ČR </a:t>
            </a:r>
            <a:endParaRPr lang="pl-PL" sz="1200" b="1" dirty="0" smtClean="0"/>
          </a:p>
          <a:p>
            <a:pPr algn="ctr"/>
            <a:r>
              <a:rPr lang="cs-CZ" sz="1200" dirty="0" smtClean="0"/>
              <a:t>(</a:t>
            </a:r>
            <a:r>
              <a:rPr lang="cs-CZ" sz="1200" dirty="0"/>
              <a:t>t</a:t>
            </a:r>
            <a:r>
              <a:rPr lang="cs-CZ" sz="1200" dirty="0" smtClean="0"/>
              <a:t>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3638" y="6021288"/>
            <a:ext cx="3929281" cy="276999"/>
          </a:xfrm>
          <a:prstGeom prst="rect">
            <a:avLst/>
          </a:prstGeom>
          <a:solidFill>
            <a:schemeClr val="accent1"/>
          </a:solidFill>
          <a:effectLst>
            <a:glow rad="228600">
              <a:schemeClr val="accent1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1200" b="1" dirty="0"/>
              <a:t>Produkce a obchodování </a:t>
            </a:r>
            <a:r>
              <a:rPr lang="cs-CZ" sz="1200" b="1" dirty="0" smtClean="0"/>
              <a:t>se štěrkem </a:t>
            </a:r>
            <a:r>
              <a:rPr lang="cs-CZ" sz="1200" b="1" dirty="0"/>
              <a:t>v ČR v </a:t>
            </a:r>
            <a:r>
              <a:rPr lang="cs-CZ" sz="1200" b="1" dirty="0" smtClean="0"/>
              <a:t>tunách</a:t>
            </a:r>
            <a:endParaRPr lang="cs-CZ" sz="12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5512087"/>
            <a:ext cx="3867150" cy="64770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5004048" y="6159787"/>
            <a:ext cx="33437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Záhlaví tabulky s měrnými jednotkami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obsah 21"/>
          <p:cNvSpPr>
            <a:spLocks noGrp="1"/>
          </p:cNvSpPr>
          <p:nvPr>
            <p:ph idx="1"/>
          </p:nvPr>
        </p:nvSpPr>
        <p:spPr>
          <a:xfrm>
            <a:off x="467544" y="1628800"/>
            <a:ext cx="8208912" cy="4752528"/>
          </a:xfrm>
        </p:spPr>
        <p:txBody>
          <a:bodyPr/>
          <a:lstStyle/>
          <a:p>
            <a:r>
              <a:rPr lang="cs-CZ" b="1" dirty="0" smtClean="0"/>
              <a:t>Hlavička </a:t>
            </a:r>
            <a:r>
              <a:rPr lang="cs-CZ" dirty="0" smtClean="0"/>
              <a:t>neboli </a:t>
            </a:r>
            <a:r>
              <a:rPr lang="cs-CZ" b="1" dirty="0" smtClean="0"/>
              <a:t>záhlaví</a:t>
            </a:r>
            <a:r>
              <a:rPr lang="cs-CZ" dirty="0" smtClean="0"/>
              <a:t> – text se píše vodorovně, výjimečně svisle, začíná velkým písmenem, neukončuje se tečkou, v případě podsloupců se začíná malým písmenem (Obr. 3) a centruje se vždy na střed (hor. i ver.).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Oddělujeme dvojitou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nebo silnou čarou.</a:t>
            </a:r>
          </a:p>
          <a:p>
            <a:pPr marL="69850" indent="0">
              <a:buNone/>
            </a:pPr>
            <a:endParaRPr lang="cs-CZ" b="1" dirty="0" smtClean="0"/>
          </a:p>
          <a:p>
            <a:r>
              <a:rPr lang="cs-CZ" b="1" dirty="0" smtClean="0"/>
              <a:t>Legenda</a:t>
            </a:r>
            <a:r>
              <a:rPr lang="cs-CZ" dirty="0" smtClean="0"/>
              <a:t> neboli první sloupec tabulky, obvykle textový, všechny řádky tabulky by měly mít stejnou šířku (mimo záhlaví), přizpůsobujeme podle obsahu. Začíná velkým písmenem, neukončuje se tečkou.</a:t>
            </a:r>
            <a:endParaRPr lang="cs-CZ" b="1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>
          <a:xfrm>
            <a:off x="467544" y="620688"/>
            <a:ext cx="5401220" cy="757337"/>
          </a:xfrm>
        </p:spPr>
        <p:txBody>
          <a:bodyPr/>
          <a:lstStyle/>
          <a:p>
            <a:r>
              <a:rPr lang="cs-CZ" dirty="0" smtClean="0"/>
              <a:t>Co má tabulka mít 2</a:t>
            </a:r>
            <a:endParaRPr lang="cs-CZ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4209492" y="3284984"/>
            <a:ext cx="4054420" cy="951731"/>
            <a:chOff x="4427984" y="3284984"/>
            <a:chExt cx="4054420" cy="951731"/>
          </a:xfrm>
        </p:grpSpPr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27984" y="3789040"/>
              <a:ext cx="2895600" cy="447675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25" name="Ovál 24"/>
            <p:cNvSpPr/>
            <p:nvPr/>
          </p:nvSpPr>
          <p:spPr>
            <a:xfrm>
              <a:off x="4788024" y="3868861"/>
              <a:ext cx="792088" cy="288032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nice se šipkou 26"/>
            <p:cNvCxnSpPr/>
            <p:nvPr/>
          </p:nvCxnSpPr>
          <p:spPr>
            <a:xfrm flipH="1">
              <a:off x="5342092" y="3585369"/>
              <a:ext cx="244041" cy="325673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5580112" y="3284984"/>
              <a:ext cx="1313180" cy="369332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Centrování</a:t>
              </a:r>
              <a:endParaRPr lang="cs-CZ" dirty="0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5796136" y="4012877"/>
              <a:ext cx="1527448" cy="223838"/>
            </a:xfrm>
            <a:prstGeom prst="rect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092280" y="3284984"/>
              <a:ext cx="1390124" cy="369332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Podsloupce</a:t>
              </a:r>
              <a:endParaRPr lang="cs-CZ" dirty="0"/>
            </a:p>
          </p:txBody>
        </p:sp>
        <p:cxnSp>
          <p:nvCxnSpPr>
            <p:cNvPr id="33" name="Přímá spojnice se šipkou 32"/>
            <p:cNvCxnSpPr/>
            <p:nvPr/>
          </p:nvCxnSpPr>
          <p:spPr>
            <a:xfrm flipH="1">
              <a:off x="6893292" y="3585369"/>
              <a:ext cx="198988" cy="427508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TextovéPole 34"/>
          <p:cNvSpPr txBox="1"/>
          <p:nvPr/>
        </p:nvSpPr>
        <p:spPr>
          <a:xfrm>
            <a:off x="4209492" y="4236715"/>
            <a:ext cx="12454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3 - Záhlaví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3754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08912" cy="4752528"/>
          </a:xfrm>
        </p:spPr>
        <p:txBody>
          <a:bodyPr/>
          <a:lstStyle/>
          <a:p>
            <a:r>
              <a:rPr lang="cs-CZ" b="1" dirty="0" smtClean="0"/>
              <a:t>Údajová část</a:t>
            </a:r>
            <a:r>
              <a:rPr lang="cs-CZ" dirty="0" smtClean="0"/>
              <a:t> – všechny sloupce obsahující údaje, stejná šířka (výjimečně rozdílná při dlouhých číslech), stejný formát čísla, stejný počet desetinných míst.</a:t>
            </a:r>
          </a:p>
          <a:p>
            <a:r>
              <a:rPr lang="cs-CZ" b="1" dirty="0" smtClean="0"/>
              <a:t>Součtový řádek </a:t>
            </a:r>
            <a:r>
              <a:rPr lang="cs-CZ" dirty="0" smtClean="0"/>
              <a:t>– obvykle poslední, provádí součty, či průměry sloupců a řádků, oddělujeme dvojitou nebo silnou čarou (jako záhlaví).</a:t>
            </a:r>
          </a:p>
          <a:p>
            <a:r>
              <a:rPr lang="cs-CZ" b="1" dirty="0" smtClean="0"/>
              <a:t>Poznámka </a:t>
            </a:r>
            <a:r>
              <a:rPr lang="cs-CZ" dirty="0" smtClean="0"/>
              <a:t>– dodatečné údaje, měrná jednotka, uvozuje se slovem „Poznámka“ nebo „Pozn.“, začátek souběžný s levým okrajem, nesmí přesáhnout šíři tabulky.</a:t>
            </a:r>
          </a:p>
          <a:p>
            <a:r>
              <a:rPr lang="cs-CZ" dirty="0" smtClean="0"/>
              <a:t>Pod tabulku dále uvádíme Zdroj: nebo Pramen:.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5257204" cy="757337"/>
          </a:xfrm>
        </p:spPr>
        <p:txBody>
          <a:bodyPr/>
          <a:lstStyle/>
          <a:p>
            <a:r>
              <a:rPr lang="cs-CZ" dirty="0" smtClean="0"/>
              <a:t>Co má tabulka mít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87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6192688" cy="685329"/>
          </a:xfrm>
        </p:spPr>
        <p:txBody>
          <a:bodyPr/>
          <a:lstStyle/>
          <a:p>
            <a:r>
              <a:rPr lang="cs-CZ" dirty="0" smtClean="0"/>
              <a:t>Seřazení dat v buňkách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96136" y="1412776"/>
            <a:ext cx="3096344" cy="5040559"/>
          </a:xfrm>
        </p:spPr>
        <p:txBody>
          <a:bodyPr/>
          <a:lstStyle/>
          <a:p>
            <a:r>
              <a:rPr lang="cs-CZ" dirty="0" smtClean="0"/>
              <a:t>V případě, že jsme data do sloupce nezadali v takovém pořádku, v jakém je třeba, můžeme je dále upravit.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28800"/>
            <a:ext cx="5715000" cy="44386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3419872" y="4653136"/>
            <a:ext cx="2474640" cy="5040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037013" y="2636912"/>
            <a:ext cx="2759124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Funguje i na seřazování </a:t>
            </a:r>
          </a:p>
          <a:p>
            <a:r>
              <a:rPr lang="cs-CZ" dirty="0"/>
              <a:t>č</a:t>
            </a:r>
            <a:r>
              <a:rPr lang="cs-CZ" dirty="0" smtClean="0"/>
              <a:t>ísel od nejvyššího </a:t>
            </a:r>
          </a:p>
          <a:p>
            <a:r>
              <a:rPr lang="cs-CZ" dirty="0"/>
              <a:t>n</a:t>
            </a:r>
            <a:r>
              <a:rPr lang="cs-CZ" dirty="0" smtClean="0"/>
              <a:t>ebo od nejnižšího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779912" y="3560242"/>
            <a:ext cx="144016" cy="109289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39552" y="6165304"/>
            <a:ext cx="22601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Řazení dat v buňkách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3443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5905276" cy="757337"/>
          </a:xfrm>
        </p:spPr>
        <p:txBody>
          <a:bodyPr/>
          <a:lstStyle/>
          <a:p>
            <a:r>
              <a:rPr lang="cs-CZ" dirty="0" smtClean="0"/>
              <a:t>Seřazení dat v tabulce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064896" cy="2448272"/>
          </a:xfrm>
        </p:spPr>
        <p:txBody>
          <a:bodyPr/>
          <a:lstStyle/>
          <a:p>
            <a:r>
              <a:rPr lang="cs-CZ" dirty="0" smtClean="0"/>
              <a:t>V tabulce je situace komplikovanější, musíme označit celou tabulku, chceme-li seřadit abecedně, postup je stejný.</a:t>
            </a:r>
          </a:p>
          <a:p>
            <a:r>
              <a:rPr lang="cs-CZ" dirty="0" smtClean="0"/>
              <a:t>Chceme-li seřadit podle jiného sloupce, použijeme nabídky Seřadit → Vlastní řazení, kde nastavíme vše potřebné.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05064"/>
            <a:ext cx="6038850" cy="261937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732240" y="4293096"/>
            <a:ext cx="17150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Vlastní řazení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7042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3312988" cy="757337"/>
          </a:xfrm>
        </p:spPr>
        <p:txBody>
          <a:bodyPr/>
          <a:lstStyle/>
          <a:p>
            <a:r>
              <a:rPr lang="cs-CZ" dirty="0" smtClean="0"/>
              <a:t>Styly tabulky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064896" cy="4752528"/>
          </a:xfrm>
        </p:spPr>
        <p:txBody>
          <a:bodyPr/>
          <a:lstStyle/>
          <a:p>
            <a:r>
              <a:rPr lang="cs-CZ" dirty="0" smtClean="0"/>
              <a:t>Po vytvoření tabulky (bez formátování) jí můžeme dát určitý styl</a:t>
            </a:r>
          </a:p>
          <a:p>
            <a:r>
              <a:rPr lang="cs-CZ" dirty="0" smtClean="0"/>
              <a:t>Tabulku označíme a zaměříme se na panel nástrojů na ikonu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Následně si zvolíme některý ze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stylů nebo vytvoříme vlastní.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971600" y="3302695"/>
            <a:ext cx="1981200" cy="828675"/>
            <a:chOff x="971600" y="3302695"/>
            <a:chExt cx="1981200" cy="82867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1600" y="3302695"/>
              <a:ext cx="1981200" cy="828675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5" name="Obdélník 4"/>
            <p:cNvSpPr/>
            <p:nvPr/>
          </p:nvSpPr>
          <p:spPr>
            <a:xfrm>
              <a:off x="1691680" y="3316373"/>
              <a:ext cx="864096" cy="726690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2932145" y="3320324"/>
            <a:ext cx="24139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Formátovat jako tabulku</a:t>
            </a:r>
            <a:endParaRPr lang="cs-CZ" sz="12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924944"/>
            <a:ext cx="2998201" cy="355034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5652120" y="6475289"/>
            <a:ext cx="16461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Styly tabulek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153415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 1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844824"/>
            <a:ext cx="7920880" cy="4392488"/>
          </a:xfrm>
        </p:spPr>
        <p:txBody>
          <a:bodyPr/>
          <a:lstStyle/>
          <a:p>
            <a:r>
              <a:rPr lang="cs-CZ" dirty="0" smtClean="0"/>
              <a:t>Zadejte do internetového prohlížeče adresu: </a:t>
            </a:r>
          </a:p>
          <a:p>
            <a:pPr marL="69850" indent="0">
              <a:buNone/>
            </a:pPr>
            <a:endParaRPr lang="cs-CZ" dirty="0" smtClean="0"/>
          </a:p>
          <a:p>
            <a:pPr marL="69850" indent="0">
              <a:buNone/>
            </a:pPr>
            <a:r>
              <a:rPr lang="cs-CZ" dirty="0"/>
              <a:t>   </a:t>
            </a:r>
            <a:r>
              <a:rPr lang="cs-CZ" b="1" dirty="0"/>
              <a:t>http://www.czso.cz/csu/cizinci.nsf/kapitola</a:t>
            </a:r>
            <a:r>
              <a:rPr lang="cs-CZ" b="1" dirty="0" smtClean="0"/>
              <a:t>/</a:t>
            </a:r>
          </a:p>
          <a:p>
            <a:pPr marL="6985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b="1" dirty="0" err="1" smtClean="0"/>
              <a:t>ciz_pocet_cizincu</a:t>
            </a:r>
            <a:r>
              <a:rPr lang="cs-CZ" b="1" dirty="0" smtClean="0"/>
              <a:t>/</a:t>
            </a:r>
          </a:p>
          <a:p>
            <a:pPr marL="69850" indent="0">
              <a:buNone/>
            </a:pPr>
            <a:endParaRPr lang="cs-CZ" b="1" dirty="0"/>
          </a:p>
          <a:p>
            <a:r>
              <a:rPr lang="cs-CZ" dirty="0"/>
              <a:t>Ú</a:t>
            </a:r>
            <a:r>
              <a:rPr lang="cs-CZ" dirty="0" smtClean="0"/>
              <a:t>daje z grafu se pokuste sestavit do přehledné tabulky v MS Excel, podle pravidel pro tvorbu tabulek. Zahrňte</a:t>
            </a:r>
            <a:r>
              <a:rPr lang="cs-CZ" b="1" dirty="0" smtClean="0"/>
              <a:t> VŠECHNY </a:t>
            </a:r>
            <a:r>
              <a:rPr lang="cs-CZ" dirty="0" smtClean="0"/>
              <a:t>dostupné údaje.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74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autora, IKT34.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IKT35.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– Archiv autora, IKT36.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– Archiv autora, IKT37.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– Archiv autora, IKT38.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6 – Archiv autora, IKT39.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7 – Archiv autora, IKT40.</a:t>
            </a:r>
          </a:p>
          <a:p>
            <a:pPr eaLnBrk="1" hangingPunct="1"/>
            <a:r>
              <a:rPr lang="cs-CZ" sz="2000"/>
              <a:t>Kliparty pocházejí z archivů MS Office.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2618</TotalTime>
  <Words>784</Words>
  <Application>Microsoft Office PowerPoint</Application>
  <PresentationFormat>Předvádění na obrazovce (4:3)</PresentationFormat>
  <Paragraphs>110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Výukový materiál</vt:lpstr>
      <vt:lpstr>Prezentace aplikace PowerPoint</vt:lpstr>
      <vt:lpstr>Tabulka v MS Excel 2010</vt:lpstr>
      <vt:lpstr>Tabulková pravidla</vt:lpstr>
      <vt:lpstr>Co má tabulka mít</vt:lpstr>
      <vt:lpstr>Co má tabulka mít 2</vt:lpstr>
      <vt:lpstr>Co má tabulka mít 3</vt:lpstr>
      <vt:lpstr>Seřazení dat v buňkách</vt:lpstr>
      <vt:lpstr>Seřazení dat v tabulce</vt:lpstr>
      <vt:lpstr>Styly tabulky</vt:lpstr>
      <vt:lpstr>CVIČENÍ 1</vt:lpstr>
      <vt:lpstr>DOBRÁ PRÁCE!!!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127</cp:revision>
  <dcterms:created xsi:type="dcterms:W3CDTF">2011-04-17T19:50:20Z</dcterms:created>
  <dcterms:modified xsi:type="dcterms:W3CDTF">2012-12-12T18:36:58Z</dcterms:modified>
</cp:coreProperties>
</file>