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9" r:id="rId11"/>
    <p:sldId id="274" r:id="rId12"/>
    <p:sldId id="271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8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Práce s grafy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Práce s grafy v prostředí MS Excel 2010. Základní vytváření a ovládání grafu.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grafy, vytvoření grafu, ovládání grafu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PRÁCE S GRAFY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2988" y="2324100"/>
            <a:ext cx="7273427" cy="3508375"/>
          </a:xfrm>
        </p:spPr>
        <p:txBody>
          <a:bodyPr/>
          <a:lstStyle/>
          <a:p>
            <a:r>
              <a:rPr lang="cs-CZ" dirty="0" smtClean="0"/>
              <a:t>Jedná se o </a:t>
            </a:r>
            <a:r>
              <a:rPr lang="cs-CZ" b="1" dirty="0" smtClean="0"/>
              <a:t>vizuální</a:t>
            </a:r>
            <a:r>
              <a:rPr lang="cs-CZ" dirty="0" smtClean="0"/>
              <a:t> zpracování tabulky.</a:t>
            </a:r>
          </a:p>
          <a:p>
            <a:r>
              <a:rPr lang="cs-CZ" dirty="0" smtClean="0"/>
              <a:t>Na Listu se chová jako vložený obrázek.</a:t>
            </a:r>
          </a:p>
          <a:p>
            <a:r>
              <a:rPr lang="cs-CZ" dirty="0" smtClean="0"/>
              <a:t>Graf zpravidla tvoříme z hotové tabulky.</a:t>
            </a:r>
          </a:p>
          <a:p>
            <a:r>
              <a:rPr lang="cs-CZ" dirty="0" smtClean="0"/>
              <a:t>Hotový graf se při změně údajů sám opraví.</a:t>
            </a:r>
          </a:p>
          <a:p>
            <a:endParaRPr lang="cs-CZ" dirty="0"/>
          </a:p>
          <a:p>
            <a:r>
              <a:rPr lang="cs-CZ" b="1" dirty="0" smtClean="0"/>
              <a:t>Ne každý typ grafu je vhodný pro každou tabulku.</a:t>
            </a:r>
            <a:endParaRPr lang="cs-CZ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600" y="1268760"/>
            <a:ext cx="4105076" cy="685329"/>
          </a:xfrm>
        </p:spPr>
        <p:txBody>
          <a:bodyPr/>
          <a:lstStyle/>
          <a:p>
            <a:r>
              <a:rPr lang="cs-CZ" dirty="0" smtClean="0"/>
              <a:t>Grafy v Excelu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708920"/>
            <a:ext cx="5960145" cy="3819478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700808"/>
            <a:ext cx="7848872" cy="4131667"/>
          </a:xfrm>
        </p:spPr>
        <p:txBody>
          <a:bodyPr/>
          <a:lstStyle/>
          <a:p>
            <a:r>
              <a:rPr lang="cs-CZ" dirty="0" smtClean="0"/>
              <a:t>Základní výběr typů grafů najdeme na záložce/kartě </a:t>
            </a:r>
            <a:r>
              <a:rPr lang="cs-CZ" b="1" dirty="0" smtClean="0"/>
              <a:t>Vložení.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692696"/>
            <a:ext cx="2880940" cy="685329"/>
          </a:xfrm>
        </p:spPr>
        <p:txBody>
          <a:bodyPr/>
          <a:lstStyle/>
          <a:p>
            <a:r>
              <a:rPr lang="cs-CZ" dirty="0" smtClean="0"/>
              <a:t>Typy grafů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2" y="2276872"/>
            <a:ext cx="3314700" cy="10477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6660232" y="2004270"/>
            <a:ext cx="202927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Přehled typů grafů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15616" y="6309320"/>
            <a:ext cx="16718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Ukázky grafů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1"/>
          <p:cNvSpPr txBox="1"/>
          <p:nvPr/>
        </p:nvSpPr>
        <p:spPr>
          <a:xfrm>
            <a:off x="4860032" y="836712"/>
            <a:ext cx="3391272" cy="1815882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 smtClean="0"/>
              <a:t>K jakému účelu se nejlépe hodí výsečový (kulatý) graf </a:t>
            </a:r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5576" y="1484784"/>
            <a:ext cx="7704856" cy="3508375"/>
          </a:xfrm>
        </p:spPr>
        <p:txBody>
          <a:bodyPr/>
          <a:lstStyle/>
          <a:p>
            <a:r>
              <a:rPr lang="cs-CZ" dirty="0" smtClean="0"/>
              <a:t>Základem grafu </a:t>
            </a:r>
            <a:r>
              <a:rPr lang="cs-CZ" dirty="0" smtClean="0"/>
              <a:t>jsou </a:t>
            </a:r>
            <a:r>
              <a:rPr lang="cs-CZ" dirty="0" smtClean="0"/>
              <a:t>tzv.</a:t>
            </a:r>
          </a:p>
          <a:p>
            <a:pPr marL="69850" indent="0">
              <a:buNone/>
            </a:pPr>
            <a:r>
              <a:rPr lang="cs-CZ" dirty="0" smtClean="0"/>
              <a:t>   </a:t>
            </a:r>
            <a:r>
              <a:rPr lang="cs-CZ" b="1" dirty="0" smtClean="0"/>
              <a:t>zdrojové </a:t>
            </a:r>
            <a:r>
              <a:rPr lang="cs-CZ" b="1" dirty="0" smtClean="0"/>
              <a:t>tabulky.</a:t>
            </a:r>
          </a:p>
          <a:p>
            <a:r>
              <a:rPr lang="cs-CZ" dirty="0" smtClean="0"/>
              <a:t>Aby graf mohl z tabulky</a:t>
            </a:r>
          </a:p>
          <a:p>
            <a:pPr marL="69850" indent="0">
              <a:buNone/>
            </a:pPr>
            <a:r>
              <a:rPr lang="cs-CZ" dirty="0" smtClean="0"/>
              <a:t>   data, musíme označit příslušnou oblast buněk. </a:t>
            </a: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620688"/>
            <a:ext cx="4249092" cy="685329"/>
          </a:xfrm>
        </p:spPr>
        <p:txBody>
          <a:bodyPr/>
          <a:lstStyle/>
          <a:p>
            <a:r>
              <a:rPr lang="cs-CZ" dirty="0" smtClean="0"/>
              <a:t>Vytvoření grafu</a:t>
            </a:r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755576" y="3284984"/>
            <a:ext cx="8324245" cy="2466975"/>
            <a:chOff x="755576" y="3284984"/>
            <a:chExt cx="8324245" cy="2466975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5576" y="3284984"/>
              <a:ext cx="6667500" cy="2466975"/>
            </a:xfrm>
            <a:prstGeom prst="rect">
              <a:avLst/>
            </a:prstGeom>
          </p:spPr>
        </p:pic>
        <p:sp>
          <p:nvSpPr>
            <p:cNvPr id="12" name="Obdélník 11"/>
            <p:cNvSpPr/>
            <p:nvPr/>
          </p:nvSpPr>
          <p:spPr>
            <a:xfrm>
              <a:off x="1043608" y="3429000"/>
              <a:ext cx="5256584" cy="2160240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555668" y="4293096"/>
              <a:ext cx="2524153" cy="276999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>
                  <a:solidFill>
                    <a:srgbClr val="FF0000"/>
                  </a:solidFill>
                </a:rPr>
                <a:t>Vybraná oblast pro tvorbu grafu</a:t>
              </a:r>
              <a:endParaRPr lang="cs-CZ" sz="12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21" name="Přímá spojnice se šipkou 20"/>
            <p:cNvCxnSpPr/>
            <p:nvPr/>
          </p:nvCxnSpPr>
          <p:spPr>
            <a:xfrm flipH="1">
              <a:off x="6300192" y="4431595"/>
              <a:ext cx="255476" cy="0"/>
            </a:xfrm>
            <a:prstGeom prst="straightConnector1">
              <a:avLst/>
            </a:prstGeom>
            <a:ln w="190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755576" y="5751959"/>
            <a:ext cx="30455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Označení oblasti pro tvorbu grafu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1560" y="1412776"/>
            <a:ext cx="8064896" cy="4419699"/>
          </a:xfrm>
        </p:spPr>
        <p:txBody>
          <a:bodyPr/>
          <a:lstStyle/>
          <a:p>
            <a:r>
              <a:rPr lang="cs-CZ" b="1" dirty="0" smtClean="0"/>
              <a:t>Sloupcový </a:t>
            </a:r>
            <a:r>
              <a:rPr lang="cs-CZ" dirty="0" smtClean="0"/>
              <a:t>graf se hodí především pro porovnávání dat v různých časových obdobích.</a:t>
            </a:r>
          </a:p>
          <a:p>
            <a:r>
              <a:rPr lang="cs-CZ" b="1" dirty="0" smtClean="0"/>
              <a:t>Spojnicový</a:t>
            </a:r>
            <a:r>
              <a:rPr lang="cs-CZ" dirty="0" smtClean="0"/>
              <a:t> graf se využívá pro přehledné zobrazení změn hodnot. Jedná se o souvislá data.</a:t>
            </a:r>
          </a:p>
          <a:p>
            <a:r>
              <a:rPr lang="cs-CZ" b="1" dirty="0" smtClean="0"/>
              <a:t>Výsečový </a:t>
            </a:r>
            <a:r>
              <a:rPr lang="cs-CZ" dirty="0" smtClean="0"/>
              <a:t>graf zobrazuje pouze jednu datovou řadu (sloupec x řádek), vhodný pro statistiky (%).</a:t>
            </a:r>
          </a:p>
          <a:p>
            <a:endParaRPr lang="cs-CZ" b="1" dirty="0"/>
          </a:p>
          <a:p>
            <a:r>
              <a:rPr lang="cs-CZ" dirty="0" smtClean="0"/>
              <a:t>Ostatní typy grafů jsou většinou modifikací těchto tří typů, v jiném designu, jiném vyplnění prostoru, aj. </a:t>
            </a:r>
          </a:p>
          <a:p>
            <a:r>
              <a:rPr lang="cs-CZ" dirty="0" smtClean="0"/>
              <a:t>Např. </a:t>
            </a:r>
            <a:r>
              <a:rPr lang="cs-CZ" b="1" dirty="0" smtClean="0"/>
              <a:t>Plošný</a:t>
            </a:r>
            <a:r>
              <a:rPr lang="cs-CZ" dirty="0" smtClean="0"/>
              <a:t> graf je modifikací spojnicového grafu, </a:t>
            </a:r>
            <a:r>
              <a:rPr lang="cs-CZ" b="1" dirty="0" smtClean="0"/>
              <a:t>Prstencový</a:t>
            </a:r>
            <a:r>
              <a:rPr lang="cs-CZ" dirty="0" smtClean="0"/>
              <a:t> graf se podobá grafu výsečovému.</a:t>
            </a:r>
            <a:endParaRPr lang="cs-CZ" dirty="0"/>
          </a:p>
          <a:p>
            <a:pPr marL="69850" indent="0">
              <a:buNone/>
            </a:pPr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20688"/>
            <a:ext cx="4249092" cy="613321"/>
          </a:xfrm>
        </p:spPr>
        <p:txBody>
          <a:bodyPr/>
          <a:lstStyle/>
          <a:p>
            <a:r>
              <a:rPr lang="cs-CZ" dirty="0" smtClean="0"/>
              <a:t>Typ grafu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77" y="3571143"/>
            <a:ext cx="6667500" cy="246697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09320" y="6038118"/>
            <a:ext cx="24973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Vzorová zdrojová tabulka</a:t>
            </a:r>
            <a:endParaRPr lang="cs-CZ" sz="1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476672"/>
            <a:ext cx="2171700" cy="44386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6732240" y="4915322"/>
            <a:ext cx="2232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Nabídka sloupcových</a:t>
            </a:r>
          </a:p>
          <a:p>
            <a:r>
              <a:rPr lang="cs-CZ" sz="1200" dirty="0" smtClean="0"/>
              <a:t>grafů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755576" y="692696"/>
            <a:ext cx="3888432" cy="2554545"/>
            <a:chOff x="755576" y="692696"/>
            <a:chExt cx="3888432" cy="2554545"/>
          </a:xfrm>
        </p:grpSpPr>
        <p:sp>
          <p:nvSpPr>
            <p:cNvPr id="4" name="TextovéPole 11"/>
            <p:cNvSpPr txBox="1"/>
            <p:nvPr/>
          </p:nvSpPr>
          <p:spPr>
            <a:xfrm>
              <a:off x="755576" y="692696"/>
              <a:ext cx="3888432" cy="2554545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Který typ grafu bude vhodný </a:t>
              </a:r>
              <a:r>
                <a:rPr lang="cs-CZ" sz="1600" dirty="0" smtClean="0"/>
                <a:t>                        pro </a:t>
              </a:r>
              <a:r>
                <a:rPr lang="cs-CZ" sz="1600" dirty="0" smtClean="0"/>
                <a:t>následující tabulku?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1028" name="Picture 4" descr="C:\Users\hoszowskir\AppData\Local\Microsoft\Windows\Temporary Internet Files\Content.IE5\C1VSON9A\MC90044190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9379" y="1196752"/>
              <a:ext cx="1520825" cy="1797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19806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4105076" cy="685329"/>
          </a:xfrm>
        </p:spPr>
        <p:txBody>
          <a:bodyPr/>
          <a:lstStyle/>
          <a:p>
            <a:r>
              <a:rPr lang="cs-CZ" dirty="0" smtClean="0"/>
              <a:t>Práce s grafem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7931" y="1243756"/>
            <a:ext cx="7848872" cy="3508375"/>
          </a:xfrm>
        </p:spPr>
        <p:txBody>
          <a:bodyPr/>
          <a:lstStyle/>
          <a:p>
            <a:r>
              <a:rPr lang="cs-CZ" b="1" dirty="0" smtClean="0"/>
              <a:t>Posunutí celého grafu</a:t>
            </a:r>
            <a:r>
              <a:rPr lang="cs-CZ" dirty="0" smtClean="0"/>
              <a:t> – graf chytíme levým tlačítkem myší v pravém horním rohu a táhneme na místo určení – objeví se </a:t>
            </a:r>
            <a:r>
              <a:rPr lang="cs-CZ" dirty="0" err="1" smtClean="0"/>
              <a:t>čtyřsměrná</a:t>
            </a:r>
            <a:r>
              <a:rPr lang="cs-CZ" dirty="0" smtClean="0"/>
              <a:t> šipka.</a:t>
            </a:r>
          </a:p>
          <a:p>
            <a:r>
              <a:rPr lang="cs-CZ" b="1" dirty="0" smtClean="0"/>
              <a:t>                                        Zobrazovaná oblast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</a:t>
            </a:r>
            <a:r>
              <a:rPr lang="cs-CZ" dirty="0" smtClean="0"/>
              <a:t>detailní nastavení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zobrazení grafu</a:t>
            </a:r>
            <a:endParaRPr lang="cs-CZ" b="1" dirty="0" smtClean="0"/>
          </a:p>
        </p:txBody>
      </p:sp>
      <p:grpSp>
        <p:nvGrpSpPr>
          <p:cNvPr id="13" name="Skupina 12"/>
          <p:cNvGrpSpPr/>
          <p:nvPr/>
        </p:nvGrpSpPr>
        <p:grpSpPr>
          <a:xfrm>
            <a:off x="627148" y="2457462"/>
            <a:ext cx="3661817" cy="2519139"/>
            <a:chOff x="622151" y="3286125"/>
            <a:chExt cx="3661817" cy="2519139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grpSp>
          <p:nvGrpSpPr>
            <p:cNvPr id="11" name="Skupina 10"/>
            <p:cNvGrpSpPr/>
            <p:nvPr/>
          </p:nvGrpSpPr>
          <p:grpSpPr>
            <a:xfrm>
              <a:off x="622151" y="3286125"/>
              <a:ext cx="3661817" cy="2519139"/>
              <a:chOff x="622151" y="3286125"/>
              <a:chExt cx="5534025" cy="3571875"/>
            </a:xfrm>
          </p:grpSpPr>
          <p:pic>
            <p:nvPicPr>
              <p:cNvPr id="7" name="Obrázek 6"/>
              <p:cNvPicPr>
                <a:picLocks noChangeAspect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622151" y="3286125"/>
                <a:ext cx="5534025" cy="3571875"/>
              </a:xfrm>
              <a:prstGeom prst="rect">
                <a:avLst/>
              </a:prstGeom>
            </p:spPr>
          </p:pic>
          <p:cxnSp>
            <p:nvCxnSpPr>
              <p:cNvPr id="10" name="Přímá spojnice se šipkou 9"/>
              <p:cNvCxnSpPr/>
              <p:nvPr/>
            </p:nvCxnSpPr>
            <p:spPr>
              <a:xfrm>
                <a:off x="4999623" y="3820681"/>
                <a:ext cx="1012537" cy="616431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prstDash val="dash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Pěticípá hvězda 11"/>
            <p:cNvSpPr/>
            <p:nvPr/>
          </p:nvSpPr>
          <p:spPr>
            <a:xfrm>
              <a:off x="3203848" y="3286125"/>
              <a:ext cx="314839" cy="377007"/>
            </a:xfrm>
            <a:prstGeom prst="star5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3717032"/>
            <a:ext cx="4914740" cy="3033316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642456" y="5005448"/>
            <a:ext cx="18176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Posunutí grafu 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36373" y="6381328"/>
            <a:ext cx="287245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Nastavení zobrazované oblasti</a:t>
            </a:r>
            <a:endParaRPr lang="cs-CZ" sz="1200" dirty="0"/>
          </a:p>
        </p:txBody>
      </p:sp>
      <p:sp>
        <p:nvSpPr>
          <p:cNvPr id="17" name="Pěticípá hvězda 16"/>
          <p:cNvSpPr/>
          <p:nvPr/>
        </p:nvSpPr>
        <p:spPr>
          <a:xfrm>
            <a:off x="6908826" y="5589240"/>
            <a:ext cx="111446" cy="144016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899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75084"/>
            <a:ext cx="3817043" cy="685329"/>
          </a:xfrm>
        </p:spPr>
        <p:txBody>
          <a:bodyPr/>
          <a:lstStyle/>
          <a:p>
            <a:r>
              <a:rPr lang="cs-CZ" dirty="0" smtClean="0"/>
              <a:t>Velikost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Můžeme upravit velikost dvou různých částí grafu, velikosti upravujeme tažením:</a:t>
            </a:r>
          </a:p>
          <a:p>
            <a:r>
              <a:rPr lang="cs-CZ" b="1" dirty="0" smtClean="0"/>
              <a:t>Oblast grafu </a:t>
            </a:r>
            <a:r>
              <a:rPr lang="cs-CZ" dirty="0" smtClean="0"/>
              <a:t>= celý graf včetně legendy, uchopíme jej za pravý dolní roh, viz 1.</a:t>
            </a:r>
          </a:p>
          <a:p>
            <a:r>
              <a:rPr lang="cs-CZ" b="1" dirty="0" smtClean="0"/>
              <a:t>Zobrazovanou oblast</a:t>
            </a:r>
            <a:r>
              <a:rPr lang="cs-CZ" dirty="0" smtClean="0"/>
              <a:t>, tedy samotný graf bez legendy, můžeme zvětšit uvnitř oblasti grafu tažením za její pravý dolní roh, viz 2.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836712"/>
            <a:ext cx="3619500" cy="13620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5220072" y="1340768"/>
            <a:ext cx="504056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732240" y="1473947"/>
            <a:ext cx="504056" cy="50405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22756" y="8367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36418" y="8530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xmlns="" val="213042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Otevřete soubor </a:t>
            </a:r>
            <a:r>
              <a:rPr lang="cs-CZ" b="1" dirty="0" smtClean="0"/>
              <a:t>Úkol Grafy</a:t>
            </a:r>
            <a:r>
              <a:rPr lang="cs-CZ" dirty="0" smtClean="0"/>
              <a:t>, který najdete na _________ .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Ze zadaných informací vytvořte minimálně 7 různých grafů na základě uvedených dat. </a:t>
            </a:r>
          </a:p>
          <a:p>
            <a:r>
              <a:rPr lang="cs-CZ" dirty="0" smtClean="0">
                <a:latin typeface="+mj-lt"/>
                <a:cs typeface="Arial" pitchFamily="34" charset="0"/>
              </a:rPr>
              <a:t>Zvolte vhodný typ grafu a vysvětlete, proč jste jej zvolili.</a:t>
            </a:r>
            <a:endParaRPr lang="cs-CZ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IKT79.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IKT80.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IKT81.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IKT81.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IKT82.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IKT83.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IKT84.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8 – Archiv autora, IKT85.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9 – Archiv autora, IKT86.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4286</TotalTime>
  <Words>579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Výukový materiál</vt:lpstr>
      <vt:lpstr>Snímek 3</vt:lpstr>
      <vt:lpstr>Grafy v Excelu</vt:lpstr>
      <vt:lpstr>Typy grafů</vt:lpstr>
      <vt:lpstr>Vytvoření grafu</vt:lpstr>
      <vt:lpstr>Typ grafu</vt:lpstr>
      <vt:lpstr>Snímek 8</vt:lpstr>
      <vt:lpstr>Práce s grafem</vt:lpstr>
      <vt:lpstr>Velikost grafu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192</cp:revision>
  <dcterms:created xsi:type="dcterms:W3CDTF">2011-04-17T19:50:20Z</dcterms:created>
  <dcterms:modified xsi:type="dcterms:W3CDTF">2013-01-10T18:49:22Z</dcterms:modified>
</cp:coreProperties>
</file>