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73" r:id="rId6"/>
    <p:sldId id="278" r:id="rId7"/>
    <p:sldId id="279" r:id="rId8"/>
    <p:sldId id="275" r:id="rId9"/>
    <p:sldId id="276" r:id="rId10"/>
    <p:sldId id="274" r:id="rId11"/>
    <p:sldId id="271" r:id="rId12"/>
    <p:sldId id="260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aximized">
    <p:restoredLeft sz="15620"/>
    <p:restoredTop sz="94660"/>
  </p:normalViewPr>
  <p:slideViewPr>
    <p:cSldViewPr>
      <p:cViewPr>
        <p:scale>
          <a:sx n="98" d="100"/>
          <a:sy n="98" d="100"/>
        </p:scale>
        <p:origin x="-90" y="-1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731B3675-75F9-418B-BB61-8679B556434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E7D11AA8-1DBA-45B9-969B-3669BD0423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38977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05D2C-DE85-4B0F-9CDD-C98B1BDE99D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E411D-0AF6-4425-A029-1ACADE297B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85411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213F80-7BC3-4EA5-A111-90A3E6B9214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ACA05D-D426-442C-85F3-5889F680326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20667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FEA522-04F2-4F7D-B523-0A978BF0C07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243220-78D5-4B2F-8AAA-00994D84AD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25821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752C83-59C2-4CBE-9543-BCBEE32B75E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AD96F4-26C4-4690-A4CC-9FC6DBF07C8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009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55D8E7-B0C9-44A5-80FB-F8C27B242AF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E624A-D513-489E-94D9-93C53F3588F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9585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5A764E-A558-4EF1-86A8-6B828ED4D4F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E7F149-DC62-4BD0-8303-F5E3A16315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4421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123D9-A146-41C6-81F3-33C4B431AC3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012439-FE28-413C-BBF1-4B5910D198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68743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6F7A2C-FCC5-40A8-B90D-964DCC0EB02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54B247-D05E-47D7-974F-9E2A9D5E70C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0397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578533-3EBC-45E9-A7F3-16628BD02FCF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27B2A6-ECD0-480B-9D49-5B7AA58F03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136131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934A69-54D7-474F-873B-09119863BC9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0ECDD-E6E9-4B31-9F37-6D91798548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862546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B2C1700-8FE0-4150-A50A-F45D4791967A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7A66494A-C8B8-4DAB-AB8C-3001C41A672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50" r:id="rId1"/>
    <p:sldLayoutId id="2147483842" r:id="rId2"/>
    <p:sldLayoutId id="2147483843" r:id="rId3"/>
    <p:sldLayoutId id="2147483844" r:id="rId4"/>
    <p:sldLayoutId id="2147483845" r:id="rId5"/>
    <p:sldLayoutId id="2147483846" r:id="rId6"/>
    <p:sldLayoutId id="2147483847" r:id="rId7"/>
    <p:sldLayoutId id="2147483851" r:id="rId8"/>
    <p:sldLayoutId id="2147483852" r:id="rId9"/>
    <p:sldLayoutId id="2147483848" r:id="rId10"/>
    <p:sldLayoutId id="214748384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4" y="4421188"/>
            <a:ext cx="3438475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Průměr a min-</a:t>
            </a:r>
            <a:r>
              <a:rPr lang="cs-CZ" sz="2800" dirty="0" err="1" smtClean="0">
                <a:solidFill>
                  <a:srgbClr val="443329"/>
                </a:solidFill>
              </a:rPr>
              <a:t>max</a:t>
            </a:r>
            <a:endParaRPr lang="cs-CZ" sz="2800" dirty="0" smtClean="0">
              <a:solidFill>
                <a:srgbClr val="443329"/>
              </a:solidFill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05_01_32_INOVACE_09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327150"/>
            <a:ext cx="8208144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2.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67544" y="6143625"/>
            <a:ext cx="8208144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85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Používání funkcí průměr a min-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max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v tabulkovém procesoru MS Excel 2010.</a:t>
            </a: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Excel 2010, funkce, průměr, min-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max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4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wrap="square" rtlCol="0" anchor="t" anchorCtr="1">
            <a:noAutofit/>
          </a:bodyPr>
          <a:lstStyle/>
          <a:p>
            <a:pPr algn="ctr"/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FUNKCE PRŮMĚR A MIN-MAX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755576" y="1556792"/>
            <a:ext cx="7704856" cy="3528392"/>
          </a:xfrm>
        </p:spPr>
        <p:txBody>
          <a:bodyPr/>
          <a:lstStyle/>
          <a:p>
            <a:r>
              <a:rPr lang="cs-CZ" dirty="0" smtClean="0"/>
              <a:t>Další ze základních a nejpoužívanějších funkcí MS Excel.</a:t>
            </a:r>
          </a:p>
          <a:p>
            <a:endParaRPr lang="cs-CZ" dirty="0" smtClean="0"/>
          </a:p>
          <a:p>
            <a:r>
              <a:rPr lang="cs-CZ" dirty="0" smtClean="0"/>
              <a:t>Vypočítá průměrnou hodnotu ze zadaných dat.</a:t>
            </a:r>
          </a:p>
          <a:p>
            <a:r>
              <a:rPr lang="cs-CZ" dirty="0" smtClean="0"/>
              <a:t>Zadávání této funkce je stejně snadné jako funkce Součet. </a:t>
            </a:r>
          </a:p>
          <a:p>
            <a:r>
              <a:rPr lang="cs-CZ" dirty="0" smtClean="0"/>
              <a:t>Hodnoty v průměrované oblasti musejí být ve stejných jednotkách.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5112568" cy="757337"/>
          </a:xfrm>
        </p:spPr>
        <p:txBody>
          <a:bodyPr/>
          <a:lstStyle/>
          <a:p>
            <a:r>
              <a:rPr lang="cs-CZ" dirty="0" smtClean="0"/>
              <a:t>Průměr - aritmetický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076056" y="6292770"/>
            <a:ext cx="249093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Průměr hodnot  v tabulce</a:t>
            </a:r>
            <a:endParaRPr lang="cs-CZ" sz="1200" dirty="0"/>
          </a:p>
        </p:txBody>
      </p:sp>
      <p:grpSp>
        <p:nvGrpSpPr>
          <p:cNvPr id="11" name="Skupina 10"/>
          <p:cNvGrpSpPr/>
          <p:nvPr/>
        </p:nvGrpSpPr>
        <p:grpSpPr>
          <a:xfrm>
            <a:off x="5076056" y="4540170"/>
            <a:ext cx="2857500" cy="1752600"/>
            <a:chOff x="2699792" y="404664"/>
            <a:chExt cx="2857500" cy="1752600"/>
          </a:xfrm>
        </p:grpSpPr>
        <p:pic>
          <p:nvPicPr>
            <p:cNvPr id="5" name="Obrázek 4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2699792" y="404664"/>
              <a:ext cx="2857500" cy="1752600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7" name="Obdélník 6"/>
            <p:cNvSpPr/>
            <p:nvPr/>
          </p:nvSpPr>
          <p:spPr>
            <a:xfrm>
              <a:off x="4128542" y="1916832"/>
              <a:ext cx="1428750" cy="240432"/>
            </a:xfrm>
            <a:prstGeom prst="rect">
              <a:avLst/>
            </a:prstGeom>
            <a:noFill/>
            <a:ln w="28575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2" name="TextovéPole 11"/>
          <p:cNvSpPr txBox="1"/>
          <p:nvPr/>
        </p:nvSpPr>
        <p:spPr>
          <a:xfrm>
            <a:off x="815608" y="4817357"/>
            <a:ext cx="3391272" cy="2062103"/>
          </a:xfrm>
          <a:prstGeom prst="rect">
            <a:avLst/>
          </a:prstGeom>
          <a:noFill/>
          <a:ln w="57150" cmpd="thickThin">
            <a:solidFill>
              <a:schemeClr val="accent1"/>
            </a:solidFill>
            <a:prstDash val="sysDot"/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1600" dirty="0" smtClean="0"/>
              <a:t>Podle funkce Suma (Součet) zkuste odhadnout, jak se zadává funkce </a:t>
            </a:r>
            <a:r>
              <a:rPr lang="cs-CZ" sz="1600" b="1" dirty="0" smtClean="0"/>
              <a:t>Průměr.</a:t>
            </a:r>
            <a:endParaRPr lang="cs-CZ" sz="1600" dirty="0" smtClean="0"/>
          </a:p>
          <a:p>
            <a:pPr algn="ctr"/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  <a:endParaRPr lang="cs-CZ" dirty="0"/>
          </a:p>
        </p:txBody>
      </p:sp>
      <p:sp>
        <p:nvSpPr>
          <p:cNvPr id="13" name="Obdélník 12"/>
          <p:cNvSpPr/>
          <p:nvPr/>
        </p:nvSpPr>
        <p:spPr>
          <a:xfrm>
            <a:off x="3642795" y="2132856"/>
            <a:ext cx="4019049" cy="646331"/>
          </a:xfrm>
          <a:prstGeom prst="rect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r>
              <a:rPr lang="cs-CZ" sz="3600" smtClean="0"/>
              <a:t>=PRŮMĚR(B2:B7</a:t>
            </a:r>
            <a:r>
              <a:rPr lang="cs-CZ" sz="3600" dirty="0"/>
              <a:t>)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55576" y="1628800"/>
            <a:ext cx="7416824" cy="2520280"/>
          </a:xfrm>
        </p:spPr>
        <p:txBody>
          <a:bodyPr/>
          <a:lstStyle/>
          <a:p>
            <a:r>
              <a:rPr lang="cs-CZ" dirty="0"/>
              <a:t>Data do vzorce zadáváme několika způsoby:</a:t>
            </a:r>
          </a:p>
          <a:p>
            <a:pPr marL="527050" indent="-457200">
              <a:buAutoNum type="alphaLcParenR"/>
            </a:pPr>
            <a:r>
              <a:rPr lang="cs-CZ" dirty="0"/>
              <a:t>manuálně – oblast dat zapíšeme ručně do Řádku vzorců,</a:t>
            </a:r>
          </a:p>
          <a:p>
            <a:pPr marL="527050" indent="-457200">
              <a:buAutoNum type="alphaLcParenR"/>
            </a:pPr>
            <a:r>
              <a:rPr lang="cs-CZ" dirty="0"/>
              <a:t>zapíšeme funkci (např. </a:t>
            </a:r>
            <a:r>
              <a:rPr lang="cs-CZ" dirty="0" smtClean="0"/>
              <a:t>=průměr), </a:t>
            </a:r>
            <a:r>
              <a:rPr lang="cs-CZ" dirty="0"/>
              <a:t>nebo ji zadáme přes ikonu </a:t>
            </a:r>
            <a:r>
              <a:rPr lang="cs-CZ" dirty="0" smtClean="0"/>
              <a:t>Suma, funkce průměr a </a:t>
            </a:r>
            <a:r>
              <a:rPr lang="cs-CZ" dirty="0"/>
              <a:t>tažením myši označíme oblast dat</a:t>
            </a:r>
            <a:r>
              <a:rPr lang="cs-CZ" dirty="0" smtClean="0"/>
              <a:t>, ve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vyplněné tabulce se oblast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             označí automaticky,</a:t>
            </a:r>
            <a:endParaRPr lang="cs-CZ" dirty="0"/>
          </a:p>
          <a:p>
            <a:endParaRPr lang="cs-CZ" dirty="0"/>
          </a:p>
        </p:txBody>
      </p:sp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620688"/>
            <a:ext cx="5689252" cy="685329"/>
          </a:xfrm>
        </p:spPr>
        <p:txBody>
          <a:bodyPr/>
          <a:lstStyle/>
          <a:p>
            <a:r>
              <a:rPr lang="cs-CZ" dirty="0" smtClean="0"/>
              <a:t>Zadání funkce Průměr</a:t>
            </a:r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4005064"/>
            <a:ext cx="2981325" cy="1933575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9" name="Zástupný symbol pro obsah 1"/>
          <p:cNvSpPr txBox="1">
            <a:spLocks/>
          </p:cNvSpPr>
          <p:nvPr/>
        </p:nvSpPr>
        <p:spPr bwMode="auto">
          <a:xfrm>
            <a:off x="3736901" y="4969119"/>
            <a:ext cx="4824536" cy="14165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  <a:lvl2pPr marL="639763" indent="-27305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2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914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20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3pPr>
            <a:lvl4pPr marL="112395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4pPr>
            <a:lvl5pPr marL="1325563" indent="-228600" algn="l" rtl="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76000"/>
              <a:buFont typeface="Wingdings 2" pitchFamily="18" charset="2"/>
              <a:buChar char=""/>
              <a:defRPr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5pPr>
            <a:lvl6pPr marL="1517904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1719072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1920240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121408" indent="-228600" algn="l" defTabSz="914400" rtl="0" eaLnBrk="1" latinLnBrk="0" hangingPunct="1">
              <a:spcBef>
                <a:spcPct val="20000"/>
              </a:spcBef>
              <a:buClr>
                <a:schemeClr val="accent1"/>
              </a:buClr>
              <a:buSzPct val="76000"/>
              <a:buFont typeface="Wingdings 2" pitchFamily="18" charset="2"/>
              <a:buChar char=""/>
              <a:defRPr sz="1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9850" indent="0">
              <a:buNone/>
            </a:pPr>
            <a:r>
              <a:rPr lang="cs-CZ" sz="1800" dirty="0" smtClean="0">
                <a:solidFill>
                  <a:schemeClr val="accent1"/>
                </a:solidFill>
              </a:rPr>
              <a:t>c) </a:t>
            </a:r>
            <a:r>
              <a:rPr lang="cs-CZ" dirty="0" smtClean="0"/>
              <a:t>Využijeme </a:t>
            </a:r>
            <a:r>
              <a:rPr lang="cs-CZ" b="1" dirty="0" smtClean="0"/>
              <a:t>Argument funkce, </a:t>
            </a:r>
            <a:r>
              <a:rPr lang="cs-CZ" dirty="0" smtClean="0"/>
              <a:t>přes ikonu Suma → Další funkce → PRŮMĚR</a:t>
            </a:r>
          </a:p>
          <a:p>
            <a:pPr marL="69850" indent="0">
              <a:buNone/>
            </a:pPr>
            <a:endParaRPr lang="cs-CZ" dirty="0" smtClean="0"/>
          </a:p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6021288"/>
            <a:ext cx="245727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Zadávání funkce Průměr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986549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1628800"/>
            <a:ext cx="7704856" cy="4680520"/>
          </a:xfrm>
        </p:spPr>
        <p:txBody>
          <a:bodyPr/>
          <a:lstStyle/>
          <a:p>
            <a:r>
              <a:rPr lang="cs-CZ" dirty="0" smtClean="0"/>
              <a:t>Do internetového prohlížeče zadejte tuto adresu:</a:t>
            </a:r>
          </a:p>
          <a:p>
            <a:r>
              <a:rPr lang="cs-CZ" b="1" dirty="0" smtClean="0"/>
              <a:t>http</a:t>
            </a:r>
            <a:r>
              <a:rPr lang="cs-CZ" b="1" dirty="0"/>
              <a:t>://</a:t>
            </a:r>
            <a:r>
              <a:rPr lang="cs-CZ" b="1" dirty="0" smtClean="0"/>
              <a:t>www.czso.cz/csu/redakce.nsf/i/prace_a_mzdy_prace</a:t>
            </a:r>
          </a:p>
          <a:p>
            <a:endParaRPr lang="cs-CZ" b="1" dirty="0" smtClean="0"/>
          </a:p>
          <a:p>
            <a:r>
              <a:rPr lang="cs-CZ" dirty="0" smtClean="0"/>
              <a:t>Údaje z tabulky zpracujte do přehledné tabulky a určete průměrnou mzdu v období 4. čtvrtletí 2009 – 1. čtvrtletí 2012. </a:t>
            </a:r>
          </a:p>
          <a:p>
            <a:r>
              <a:rPr lang="cs-CZ" dirty="0" smtClean="0"/>
              <a:t>Zajímají nás všechny tři linie – Celá ČR, Podnikatelská sféra i Nepodnikatelská sféra.</a:t>
            </a:r>
          </a:p>
          <a:p>
            <a:r>
              <a:rPr lang="cs-CZ" dirty="0" smtClean="0"/>
              <a:t>Po najetí myší na kolečka v grafu se objeví konkrétní číselný údaj.</a:t>
            </a:r>
            <a:endParaRPr lang="cs-CZ" dirty="0"/>
          </a:p>
        </p:txBody>
      </p:sp>
      <p:sp>
        <p:nvSpPr>
          <p:cNvPr id="4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 1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83376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54699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83568" y="1772816"/>
            <a:ext cx="7704856" cy="2880320"/>
          </a:xfrm>
        </p:spPr>
        <p:txBody>
          <a:bodyPr/>
          <a:lstStyle/>
          <a:p>
            <a:r>
              <a:rPr lang="cs-CZ" dirty="0" smtClean="0"/>
              <a:t>Funkci min-</a:t>
            </a:r>
            <a:r>
              <a:rPr lang="cs-CZ" dirty="0" err="1" smtClean="0"/>
              <a:t>max</a:t>
            </a:r>
            <a:r>
              <a:rPr lang="cs-CZ" dirty="0" smtClean="0"/>
              <a:t> používáme tehdy, chceme-li určit </a:t>
            </a:r>
            <a:r>
              <a:rPr lang="cs-CZ" b="1" dirty="0" smtClean="0"/>
              <a:t>nejnižší </a:t>
            </a:r>
            <a:r>
              <a:rPr lang="cs-CZ" dirty="0" smtClean="0"/>
              <a:t>nebo naopak </a:t>
            </a:r>
            <a:r>
              <a:rPr lang="cs-CZ" b="1" dirty="0" smtClean="0"/>
              <a:t>nejvyšší </a:t>
            </a:r>
            <a:r>
              <a:rPr lang="cs-CZ" dirty="0" smtClean="0"/>
              <a:t>hodnotu v oblasti buněk.</a:t>
            </a:r>
          </a:p>
          <a:p>
            <a:r>
              <a:rPr lang="cs-CZ" dirty="0" smtClean="0"/>
              <a:t>Využívá se v případech, kdy např. nechceme mít údaje seřazeny od nejnižšího po nejvyšší (nebo naopak), ale zároveň potřebujeme rychle vědět výsledek.</a:t>
            </a:r>
            <a:endParaRPr lang="cs-CZ" dirty="0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467544" y="620688"/>
            <a:ext cx="2808932" cy="829345"/>
          </a:xfrm>
        </p:spPr>
        <p:txBody>
          <a:bodyPr/>
          <a:lstStyle/>
          <a:p>
            <a:r>
              <a:rPr lang="cs-CZ" dirty="0" smtClean="0"/>
              <a:t>Min-</a:t>
            </a:r>
            <a:r>
              <a:rPr lang="cs-CZ" dirty="0" err="1" smtClean="0"/>
              <a:t>max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291347" y="6215996"/>
            <a:ext cx="2372316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 – Použití funkce min-</a:t>
            </a:r>
            <a:r>
              <a:rPr lang="cs-CZ" sz="1200" dirty="0" err="1" smtClean="0"/>
              <a:t>max</a:t>
            </a:r>
            <a:endParaRPr lang="cs-CZ" sz="1200" dirty="0"/>
          </a:p>
        </p:txBody>
      </p:sp>
      <p:grpSp>
        <p:nvGrpSpPr>
          <p:cNvPr id="16" name="Skupina 15"/>
          <p:cNvGrpSpPr/>
          <p:nvPr/>
        </p:nvGrpSpPr>
        <p:grpSpPr>
          <a:xfrm>
            <a:off x="5292080" y="4082588"/>
            <a:ext cx="2857500" cy="2143125"/>
            <a:chOff x="5292080" y="4082588"/>
            <a:chExt cx="2857500" cy="2143125"/>
          </a:xfrm>
        </p:grpSpPr>
        <p:pic>
          <p:nvPicPr>
            <p:cNvPr id="11" name="Obrázek 10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5292080" y="4082588"/>
              <a:ext cx="2857500" cy="2143125"/>
            </a:xfrm>
            <a:prstGeom prst="rect">
              <a:avLst/>
            </a:prstGeom>
            <a:effectLst>
              <a:outerShdw blurRad="76200" dir="18900000" sy="23000" kx="-1200000" algn="bl" rotWithShape="0">
                <a:prstClr val="black">
                  <a:alpha val="20000"/>
                </a:prstClr>
              </a:outerShdw>
            </a:effectLst>
          </p:spPr>
        </p:pic>
        <p:sp>
          <p:nvSpPr>
            <p:cNvPr id="13" name="Obdélník 12"/>
            <p:cNvSpPr/>
            <p:nvPr/>
          </p:nvSpPr>
          <p:spPr>
            <a:xfrm>
              <a:off x="5536374" y="5810781"/>
              <a:ext cx="2609461" cy="414932"/>
            </a:xfrm>
            <a:prstGeom prst="rect">
              <a:avLst/>
            </a:prstGeom>
            <a:noFill/>
            <a:ln w="19050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14" name="TextovéPole 13"/>
          <p:cNvSpPr txBox="1"/>
          <p:nvPr/>
        </p:nvSpPr>
        <p:spPr>
          <a:xfrm>
            <a:off x="4067944" y="908720"/>
            <a:ext cx="2864887" cy="646331"/>
          </a:xfrm>
          <a:prstGeom prst="rect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 rtlCol="0">
            <a:spAutoFit/>
          </a:bodyPr>
          <a:lstStyle/>
          <a:p>
            <a:r>
              <a:rPr lang="cs-CZ" sz="3600" dirty="0" smtClean="0"/>
              <a:t>=MIN(B2:B7)</a:t>
            </a:r>
            <a:endParaRPr lang="cs-CZ" sz="3600" dirty="0"/>
          </a:p>
        </p:txBody>
      </p:sp>
      <p:sp>
        <p:nvSpPr>
          <p:cNvPr id="15" name="Obdélník 14"/>
          <p:cNvSpPr/>
          <p:nvPr/>
        </p:nvSpPr>
        <p:spPr>
          <a:xfrm>
            <a:off x="1403648" y="4969483"/>
            <a:ext cx="3070071" cy="646331"/>
          </a:xfrm>
          <a:prstGeom prst="rect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  <a:effectLst>
            <a:glow rad="228600">
              <a:schemeClr val="accent1">
                <a:satMod val="175000"/>
                <a:alpha val="40000"/>
              </a:schemeClr>
            </a:glow>
          </a:effectLst>
        </p:spPr>
        <p:txBody>
          <a:bodyPr wrap="none">
            <a:spAutoFit/>
          </a:bodyPr>
          <a:lstStyle/>
          <a:p>
            <a:r>
              <a:rPr lang="cs-CZ" sz="3600" dirty="0"/>
              <a:t>=</a:t>
            </a:r>
            <a:r>
              <a:rPr lang="cs-CZ" sz="3600" dirty="0" smtClean="0"/>
              <a:t>MAX(C2:C7</a:t>
            </a:r>
            <a:r>
              <a:rPr lang="cs-CZ" sz="3600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334433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467544" y="620688"/>
            <a:ext cx="3673028" cy="757337"/>
          </a:xfrm>
        </p:spPr>
        <p:txBody>
          <a:bodyPr/>
          <a:lstStyle/>
          <a:p>
            <a:r>
              <a:rPr lang="cs-CZ" dirty="0" smtClean="0"/>
              <a:t>Zadávání dat</a:t>
            </a:r>
            <a:endParaRPr lang="cs-CZ" dirty="0"/>
          </a:p>
        </p:txBody>
      </p:sp>
      <p:sp>
        <p:nvSpPr>
          <p:cNvPr id="8" name="Zástupný symbol pro obsah 7"/>
          <p:cNvSpPr txBox="1">
            <a:spLocks noGrp="1"/>
          </p:cNvSpPr>
          <p:nvPr>
            <p:ph idx="1"/>
          </p:nvPr>
        </p:nvSpPr>
        <p:spPr>
          <a:xfrm>
            <a:off x="3203848" y="1628800"/>
            <a:ext cx="4616797" cy="3490186"/>
          </a:xfrm>
          <a:prstGeom prst="rect">
            <a:avLst/>
          </a:prstGeom>
          <a:noFill/>
          <a:ln w="57150" cmpd="thickThin">
            <a:solidFill>
              <a:schemeClr val="accent1"/>
            </a:solidFill>
            <a:prstDash val="sysDot"/>
          </a:ln>
        </p:spPr>
        <p:txBody>
          <a:bodyPr wrap="square" rtlCol="0">
            <a:spAutoFit/>
          </a:bodyPr>
          <a:lstStyle/>
          <a:p>
            <a:pPr marL="69850" indent="0" algn="ctr">
              <a:buNone/>
            </a:pPr>
            <a:r>
              <a:rPr lang="cs-CZ" dirty="0" smtClean="0"/>
              <a:t>Podle předchozích funkcí vyjmenujte, jak se zadává funkce </a:t>
            </a:r>
            <a:r>
              <a:rPr lang="cs-CZ" b="1" dirty="0" smtClean="0"/>
              <a:t>min-max. </a:t>
            </a:r>
            <a:endParaRPr lang="cs-CZ" dirty="0" smtClean="0"/>
          </a:p>
          <a:p>
            <a:pPr marL="69850" indent="0" algn="ctr">
              <a:buNone/>
            </a:pPr>
            <a:r>
              <a:rPr lang="cs-CZ" sz="80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glow rad="228600">
                    <a:schemeClr val="accent1">
                      <a:satMod val="175000"/>
                      <a:alpha val="40000"/>
                    </a:schemeClr>
                  </a:glow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?</a:t>
            </a:r>
          </a:p>
          <a:p>
            <a:pPr marL="69850" indent="0" algn="ctr">
              <a:buNone/>
            </a:pPr>
            <a:r>
              <a:rPr lang="cs-CZ" dirty="0" smtClean="0"/>
              <a:t>Vyzkoušejte na svých počítačích.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212976"/>
            <a:ext cx="1428750" cy="2876550"/>
          </a:xfrm>
          <a:prstGeom prst="rect">
            <a:avLst/>
          </a:prstGeom>
          <a:effectLst>
            <a:outerShdw blurRad="76200" dir="18900000" sy="23000" kx="-1200000" algn="bl" rotWithShape="0">
              <a:prstClr val="black">
                <a:alpha val="20000"/>
              </a:prstClr>
            </a:outerShdw>
          </a:effectLst>
        </p:spPr>
      </p:pic>
      <p:sp>
        <p:nvSpPr>
          <p:cNvPr id="10" name="TextovéPole 9"/>
          <p:cNvSpPr txBox="1"/>
          <p:nvPr/>
        </p:nvSpPr>
        <p:spPr>
          <a:xfrm>
            <a:off x="1271009" y="6165303"/>
            <a:ext cx="3358612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Tři způsoby zadávání funkce min-</a:t>
            </a:r>
            <a:r>
              <a:rPr lang="cs-CZ" sz="1200" dirty="0" err="1" smtClean="0"/>
              <a:t>max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070428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67544" y="620688"/>
            <a:ext cx="2952948" cy="757337"/>
          </a:xfrm>
        </p:spPr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r>
              <a:rPr lang="cs-CZ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CVIČENÍ 2</a:t>
            </a:r>
            <a:endParaRPr lang="cs-CZ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39552" y="1844824"/>
            <a:ext cx="8064896" cy="4392488"/>
          </a:xfrm>
        </p:spPr>
        <p:txBody>
          <a:bodyPr/>
          <a:lstStyle/>
          <a:p>
            <a:r>
              <a:rPr lang="cs-CZ" dirty="0"/>
              <a:t>Do internetového prohlížeče zadejte tuto adresu:</a:t>
            </a:r>
          </a:p>
          <a:p>
            <a:pPr marL="69850" indent="0">
              <a:buNone/>
            </a:pPr>
            <a:endParaRPr lang="cs-CZ" dirty="0" smtClean="0"/>
          </a:p>
          <a:p>
            <a:r>
              <a:rPr lang="cs-CZ" b="1" dirty="0"/>
              <a:t>http://</a:t>
            </a:r>
            <a:r>
              <a:rPr lang="cs-CZ" b="1" dirty="0" smtClean="0"/>
              <a:t>www.czso.cz/csu/redakce.nsf/i/stavebnictvi</a:t>
            </a:r>
          </a:p>
          <a:p>
            <a:endParaRPr lang="cs-CZ" b="1" dirty="0"/>
          </a:p>
          <a:p>
            <a:r>
              <a:rPr lang="cs-CZ" dirty="0"/>
              <a:t>Údaje z tabulky zpracujte do přehledné tabulky a určete </a:t>
            </a:r>
            <a:r>
              <a:rPr lang="cs-CZ" dirty="0" smtClean="0"/>
              <a:t>průměrný počet stavby bytů v </a:t>
            </a:r>
            <a:r>
              <a:rPr lang="cs-CZ" dirty="0"/>
              <a:t>období </a:t>
            </a:r>
            <a:r>
              <a:rPr lang="cs-CZ" dirty="0" smtClean="0"/>
              <a:t>1. </a:t>
            </a:r>
            <a:r>
              <a:rPr lang="cs-CZ" dirty="0"/>
              <a:t>čtvrtletí 2009 – 1. čtvrtletí 2012. </a:t>
            </a:r>
          </a:p>
          <a:p>
            <a:r>
              <a:rPr lang="cs-CZ" dirty="0"/>
              <a:t>Zajímají nás všechny </a:t>
            </a:r>
            <a:r>
              <a:rPr lang="cs-CZ" dirty="0" smtClean="0"/>
              <a:t>oba sloupce – Byty zahájené i Byty dokončené</a:t>
            </a:r>
            <a:endParaRPr lang="cs-CZ" dirty="0"/>
          </a:p>
          <a:p>
            <a:r>
              <a:rPr lang="cs-CZ" dirty="0"/>
              <a:t>Po najetí myší na </a:t>
            </a:r>
            <a:r>
              <a:rPr lang="cs-CZ" dirty="0" smtClean="0"/>
              <a:t>sloupce </a:t>
            </a:r>
            <a:r>
              <a:rPr lang="cs-CZ" dirty="0"/>
              <a:t>v grafu se objeví konkrétní číselný údaj.</a:t>
            </a:r>
          </a:p>
          <a:p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2947466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brightRoom" dir="t"/>
            </a:scene3d>
            <a:sp3d contourW="6350" prstMaterial="plastic">
              <a:bevelT w="20320" h="20320" prst="angle"/>
              <a:contourClr>
                <a:schemeClr val="accent1">
                  <a:tint val="100000"/>
                  <a:shade val="100000"/>
                  <a:hueMod val="100000"/>
                  <a:satMod val="100000"/>
                </a:schemeClr>
              </a:contourClr>
            </a:sp3d>
          </a:bodyPr>
          <a:lstStyle/>
          <a:p>
            <a:pPr algn="ctr"/>
            <a:r>
              <a:rPr lang="cs-CZ" sz="6000" b="1" cap="all" dirty="0" smtClean="0">
                <a:ln/>
                <a:effectLst>
                  <a:outerShdw blurRad="19685" dist="12700" dir="5400000" algn="tl" rotWithShape="0">
                    <a:schemeClr val="accent1">
                      <a:satMod val="130000"/>
                      <a:alpha val="60000"/>
                    </a:schemeClr>
                  </a:outerShdw>
                  <a:reflection blurRad="10000" stA="55000" endPos="48000" dist="500" dir="5400000" sy="-100000" algn="bl" rotWithShape="0"/>
                </a:effectLst>
              </a:rPr>
              <a:t>DOBRÁ PRÁCE!!!</a:t>
            </a:r>
            <a:endParaRPr lang="cs-CZ" sz="6000" b="1" cap="all" dirty="0">
              <a:ln/>
              <a:effectLst>
                <a:outerShdw blurRad="19685" dist="12700" dir="5400000" algn="tl" rotWithShape="0">
                  <a:schemeClr val="accent1">
                    <a:satMod val="130000"/>
                    <a:alpha val="60000"/>
                  </a:schemeClr>
                </a:outerShdw>
                <a:reflection blurRad="10000" stA="55000" endPos="48000" dist="500" dir="5400000" sy="-100000" algn="bl" rotWithShape="0"/>
              </a:effectLst>
            </a:endParaRPr>
          </a:p>
        </p:txBody>
      </p:sp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492896"/>
            <a:ext cx="5067301" cy="30864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0458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dirty="0" smtClean="0"/>
              <a:t>Použité zdroje</a:t>
            </a:r>
          </a:p>
        </p:txBody>
      </p:sp>
      <p:sp>
        <p:nvSpPr>
          <p:cNvPr id="10243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1 – Archiv autora, IKT41.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2 – Archiv autora, IKT42.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3 – Archiv autora, IKT43.</a:t>
            </a:r>
          </a:p>
          <a:p>
            <a:pPr eaLnBrk="1" hangingPunct="1"/>
            <a:r>
              <a:rPr lang="cs-CZ" sz="2000" dirty="0" smtClean="0">
                <a:latin typeface="Franklin Gothic Book" pitchFamily="34" charset="0"/>
              </a:rPr>
              <a:t>Obr. 4 – Archiv autora, IKT44.</a:t>
            </a:r>
          </a:p>
          <a:p>
            <a:pPr eaLnBrk="1" hangingPunct="1"/>
            <a:r>
              <a:rPr lang="cs-CZ" sz="2000"/>
              <a:t>Kliparty pocházejí z archivů MS Office. </a:t>
            </a: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  <a:p>
            <a:pPr eaLnBrk="1" hangingPunct="1"/>
            <a:endParaRPr lang="cs-CZ" sz="2000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je 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0245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3140</TotalTime>
  <Words>514</Words>
  <Application>Microsoft Office PowerPoint</Application>
  <PresentationFormat>Předvádění na obrazovce (4:3)</PresentationFormat>
  <Paragraphs>80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Austin</vt:lpstr>
      <vt:lpstr>Prezentace aplikace PowerPoint</vt:lpstr>
      <vt:lpstr>Výukový materiál</vt:lpstr>
      <vt:lpstr>Prezentace aplikace PowerPoint</vt:lpstr>
      <vt:lpstr>Průměr - aritmetický </vt:lpstr>
      <vt:lpstr>Zadání funkce Průměr</vt:lpstr>
      <vt:lpstr>CVIČENÍ 1</vt:lpstr>
      <vt:lpstr>DOBRÁ PRÁCE!!!</vt:lpstr>
      <vt:lpstr>Min-max</vt:lpstr>
      <vt:lpstr>Zadávání dat</vt:lpstr>
      <vt:lpstr>CVIČENÍ 2</vt:lpstr>
      <vt:lpstr>DOBRÁ PRÁCE!!!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142</cp:revision>
  <dcterms:created xsi:type="dcterms:W3CDTF">2011-04-17T19:50:20Z</dcterms:created>
  <dcterms:modified xsi:type="dcterms:W3CDTF">2012-12-12T18:37:41Z</dcterms:modified>
</cp:coreProperties>
</file>