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75" r:id="rId7"/>
    <p:sldId id="276" r:id="rId8"/>
    <p:sldId id="274" r:id="rId9"/>
    <p:sldId id="271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30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Funkce KDYŽ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05_01_32_INOVACE_10	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Využití funkce KDYŽ v MS Excel 2010. Základní zadávání tohoto vzorce.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funkce, když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FUNKCE KDYŽ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39550" y="1556792"/>
            <a:ext cx="4752529" cy="1395810"/>
          </a:xfrm>
        </p:spPr>
        <p:txBody>
          <a:bodyPr/>
          <a:lstStyle/>
          <a:p>
            <a:r>
              <a:rPr lang="cs-CZ" dirty="0" smtClean="0"/>
              <a:t>Je jednou ze složitějších, ale běžně užívaných funkcí MS Excel.</a:t>
            </a:r>
          </a:p>
          <a:p>
            <a:r>
              <a:rPr lang="cs-CZ" dirty="0" smtClean="0"/>
              <a:t>Používá se, když chceme rychle odfiltrovat výsledky.</a:t>
            </a:r>
          </a:p>
          <a:p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692696"/>
            <a:ext cx="3601020" cy="757337"/>
          </a:xfrm>
        </p:spPr>
        <p:txBody>
          <a:bodyPr/>
          <a:lstStyle/>
          <a:p>
            <a:r>
              <a:rPr lang="cs-CZ" dirty="0" smtClean="0"/>
              <a:t>Funkce KDYŽ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79" y="980728"/>
            <a:ext cx="2828925" cy="212407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3" name="TextovéPole 2"/>
          <p:cNvSpPr txBox="1"/>
          <p:nvPr/>
        </p:nvSpPr>
        <p:spPr>
          <a:xfrm>
            <a:off x="5292079" y="3107651"/>
            <a:ext cx="21511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1. Ukázka funkce KDYŽ</a:t>
            </a:r>
            <a:endParaRPr lang="cs-CZ" sz="1200" dirty="0"/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 bwMode="auto">
          <a:xfrm>
            <a:off x="539552" y="3661633"/>
            <a:ext cx="7992888" cy="2664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Funkce KDYŽ se dá charakterizovat jako </a:t>
            </a:r>
            <a:r>
              <a:rPr lang="cs-CZ" b="1" dirty="0" smtClean="0"/>
              <a:t>podmínka.</a:t>
            </a:r>
          </a:p>
          <a:p>
            <a:r>
              <a:rPr lang="cs-CZ" dirty="0" smtClean="0"/>
              <a:t>Podmínku musíme VŽDY nastavit. Určuje, co musí být splněno. 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016873" y="5517232"/>
            <a:ext cx="6048672" cy="646331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=KDYŽ(B2</a:t>
            </a:r>
            <a:r>
              <a:rPr lang="en-US" sz="3600" dirty="0" smtClean="0"/>
              <a:t>&lt;</a:t>
            </a:r>
            <a:r>
              <a:rPr lang="cs-CZ" sz="3600" dirty="0" smtClean="0"/>
              <a:t>=50;“Ano“;“Ne“)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4213" y="2009150"/>
            <a:ext cx="7775575" cy="3704887"/>
          </a:xfrm>
          <a:ln>
            <a:solidFill>
              <a:schemeClr val="accent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4537124" cy="685329"/>
          </a:xfrm>
        </p:spPr>
        <p:txBody>
          <a:bodyPr/>
          <a:lstStyle/>
          <a:p>
            <a:r>
              <a:rPr lang="cs-CZ" dirty="0" smtClean="0"/>
              <a:t>Zadávání vzorce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805264"/>
            <a:ext cx="285962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Zadávání vzorce funkce KDYŽ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4427984" y="3573016"/>
            <a:ext cx="1800200" cy="216024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2564903"/>
            <a:ext cx="3028201" cy="276999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Text v buňce, pokud splňuje podmínku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427984" y="3789040"/>
            <a:ext cx="1800200" cy="216024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2996952"/>
            <a:ext cx="3207738" cy="276999"/>
          </a:xfrm>
          <a:prstGeom prst="rect">
            <a:avLst/>
          </a:prstGeom>
          <a:solidFill>
            <a:schemeClr val="bg1"/>
          </a:solidFill>
          <a:ln w="19050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0070C0"/>
                </a:solidFill>
              </a:rPr>
              <a:t>Text v buňce, pokud nesplňuje podmínku</a:t>
            </a:r>
            <a:endParaRPr lang="cs-CZ" sz="1200" b="1" dirty="0">
              <a:solidFill>
                <a:srgbClr val="0070C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6228184" y="3273951"/>
            <a:ext cx="1080120" cy="731113"/>
          </a:xfrm>
          <a:prstGeom prst="straightConnector1">
            <a:avLst/>
          </a:prstGeom>
          <a:ln w="190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6" idx="0"/>
            <a:endCxn id="7" idx="1"/>
          </p:cNvCxnSpPr>
          <p:nvPr/>
        </p:nvCxnSpPr>
        <p:spPr>
          <a:xfrm flipV="1">
            <a:off x="5328084" y="2703403"/>
            <a:ext cx="612068" cy="869613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2987824" y="5085184"/>
            <a:ext cx="864096" cy="288032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5085184"/>
            <a:ext cx="1965603" cy="276999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Výsledek označené buňky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572000" y="3356992"/>
            <a:ext cx="144016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543197" y="2492896"/>
            <a:ext cx="1923925" cy="461665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Může obsahovat všechna</a:t>
            </a:r>
          </a:p>
          <a:p>
            <a:r>
              <a:rPr lang="cs-CZ" sz="1200" dirty="0">
                <a:solidFill>
                  <a:srgbClr val="FF0000"/>
                </a:solidFill>
              </a:rPr>
              <a:t>p</a:t>
            </a:r>
            <a:r>
              <a:rPr lang="cs-CZ" sz="1200" dirty="0" smtClean="0">
                <a:solidFill>
                  <a:srgbClr val="FF0000"/>
                </a:solidFill>
              </a:rPr>
              <a:t>orovnávací znaménka</a:t>
            </a:r>
            <a:endParaRPr lang="cs-CZ" sz="1200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644008" y="2954561"/>
            <a:ext cx="0" cy="402431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5" idx="1"/>
          </p:cNvCxnSpPr>
          <p:nvPr/>
        </p:nvCxnSpPr>
        <p:spPr>
          <a:xfrm>
            <a:off x="3851920" y="5223683"/>
            <a:ext cx="576064" cy="1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412776"/>
            <a:ext cx="4248472" cy="3600400"/>
          </a:xfrm>
        </p:spPr>
        <p:txBody>
          <a:bodyPr/>
          <a:lstStyle/>
          <a:p>
            <a:r>
              <a:rPr lang="cs-CZ" dirty="0" smtClean="0"/>
              <a:t>Vzorec zapíšeme do první buňky tabulky.</a:t>
            </a:r>
          </a:p>
          <a:p>
            <a:r>
              <a:rPr lang="cs-CZ" dirty="0" smtClean="0"/>
              <a:t>Buňku chytíme za pravý dolní roh a táhneme </a:t>
            </a:r>
            <a:r>
              <a:rPr lang="cs-CZ" dirty="0" smtClean="0"/>
              <a:t>na </a:t>
            </a:r>
            <a:r>
              <a:rPr lang="cs-CZ" dirty="0" smtClean="0"/>
              <a:t>požadovanou plochu.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4464496" cy="685329"/>
          </a:xfrm>
        </p:spPr>
        <p:txBody>
          <a:bodyPr/>
          <a:lstStyle/>
          <a:p>
            <a:r>
              <a:rPr lang="cs-CZ" dirty="0" smtClean="0"/>
              <a:t>Zadávání vzorce</a:t>
            </a:r>
            <a:endParaRPr lang="cs-CZ" dirty="0"/>
          </a:p>
        </p:txBody>
      </p:sp>
      <p:sp>
        <p:nvSpPr>
          <p:cNvPr id="4" name="TextovéPole 11"/>
          <p:cNvSpPr txBox="1"/>
          <p:nvPr/>
        </p:nvSpPr>
        <p:spPr>
          <a:xfrm>
            <a:off x="4860032" y="836712"/>
            <a:ext cx="3391272" cy="2062103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600" dirty="0" smtClean="0"/>
              <a:t>Podle funkce Suma (Součet) a Průměr zkuste odhadnout, jak se zadává funkce </a:t>
            </a:r>
            <a:r>
              <a:rPr lang="cs-CZ" sz="1600" b="1" dirty="0" smtClean="0"/>
              <a:t>KDYŽ.</a:t>
            </a:r>
            <a:endParaRPr lang="cs-CZ" sz="1600" dirty="0" smtClean="0"/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3501007"/>
            <a:ext cx="2838450" cy="21431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Pěticípá hvězda 5"/>
          <p:cNvSpPr/>
          <p:nvPr/>
        </p:nvSpPr>
        <p:spPr>
          <a:xfrm>
            <a:off x="3419872" y="4005064"/>
            <a:ext cx="216024" cy="144016"/>
          </a:xfrm>
          <a:prstGeom prst="star5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3645024"/>
            <a:ext cx="2167581" cy="276999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Zde uchopit a táhnout dolů</a:t>
            </a:r>
            <a:endParaRPr lang="cs-CZ" sz="1200" b="1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>
            <a:stCxn id="7" idx="1"/>
            <a:endCxn id="6" idx="0"/>
          </p:cNvCxnSpPr>
          <p:nvPr/>
        </p:nvCxnSpPr>
        <p:spPr>
          <a:xfrm flipH="1">
            <a:off x="3527884" y="3783524"/>
            <a:ext cx="468052" cy="22154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059832" y="4149080"/>
            <a:ext cx="0" cy="1440160"/>
          </a:xfrm>
          <a:prstGeom prst="straightConnector1">
            <a:avLst/>
          </a:prstGeom>
          <a:ln w="28575">
            <a:solidFill>
              <a:srgbClr val="FF000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11560" y="5647797"/>
            <a:ext cx="22617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Zadávání dat tažením</a:t>
            </a:r>
            <a:endParaRPr lang="cs-CZ" sz="1200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1121" y="4062364"/>
            <a:ext cx="3105150" cy="23717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8" name="Zahnutá šipka dolů 17"/>
          <p:cNvSpPr/>
          <p:nvPr/>
        </p:nvSpPr>
        <p:spPr>
          <a:xfrm>
            <a:off x="3419872" y="4077072"/>
            <a:ext cx="1872208" cy="79208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020272" y="4473116"/>
            <a:ext cx="648072" cy="1692188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373696" y="3270174"/>
            <a:ext cx="1893467" cy="461665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</a:rPr>
              <a:t>Automaticky se zobrazí</a:t>
            </a:r>
          </a:p>
          <a:p>
            <a:r>
              <a:rPr lang="cs-CZ" sz="1200" b="1" dirty="0">
                <a:solidFill>
                  <a:srgbClr val="FF0000"/>
                </a:solidFill>
              </a:rPr>
              <a:t>o</a:t>
            </a:r>
            <a:r>
              <a:rPr lang="cs-CZ" sz="1200" b="1" dirty="0" smtClean="0">
                <a:solidFill>
                  <a:srgbClr val="FF0000"/>
                </a:solidFill>
              </a:rPr>
              <a:t>dpověď na podmínku</a:t>
            </a:r>
            <a:endParaRPr lang="cs-CZ" sz="1200" b="1" dirty="0">
              <a:solidFill>
                <a:srgbClr val="FF0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7020272" y="3731839"/>
            <a:ext cx="0" cy="741277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695834" y="6525344"/>
            <a:ext cx="23285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Automatické zobrazení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3443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412777"/>
            <a:ext cx="7848872" cy="1584176"/>
          </a:xfrm>
        </p:spPr>
        <p:txBody>
          <a:bodyPr/>
          <a:lstStyle/>
          <a:p>
            <a:r>
              <a:rPr lang="cs-CZ" dirty="0" smtClean="0"/>
              <a:t>Občas potřebujeme do podmínky dát nějaký vzorec. Příkladem mohou být vícestupňové testy, které potřebujeme zprůměrovat.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6265316" cy="685329"/>
          </a:xfrm>
        </p:spPr>
        <p:txBody>
          <a:bodyPr/>
          <a:lstStyle/>
          <a:p>
            <a:r>
              <a:rPr lang="cs-CZ" dirty="0" smtClean="0"/>
              <a:t>Vzorec KDYŽ se vzorcem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1678" y="2708920"/>
            <a:ext cx="7972425" cy="341947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868144" y="4005064"/>
            <a:ext cx="648072" cy="216024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689246" y="4280157"/>
            <a:ext cx="1797287" cy="276999"/>
          </a:xfrm>
          <a:prstGeom prst="rect">
            <a:avLst/>
          </a:prstGeom>
          <a:solidFill>
            <a:schemeClr val="bg1"/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Součet buněk B2 až D2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86533" y="3162974"/>
            <a:ext cx="1524776" cy="276999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Je větší nebo rovno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60232" y="4005064"/>
            <a:ext cx="504056" cy="216024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3162974"/>
            <a:ext cx="1677062" cy="276999"/>
          </a:xfrm>
          <a:prstGeom prst="rect">
            <a:avLst/>
          </a:prstGeom>
          <a:solidFill>
            <a:schemeClr val="bg1"/>
          </a:solidFill>
          <a:ln w="19050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00B0F0"/>
                </a:solidFill>
              </a:rPr>
              <a:t>60% z 300b (maxima)</a:t>
            </a:r>
            <a:endParaRPr lang="cs-CZ" sz="1200" dirty="0">
              <a:solidFill>
                <a:srgbClr val="00B0F0"/>
              </a:solidFill>
            </a:endParaRPr>
          </a:p>
        </p:txBody>
      </p:sp>
      <p:cxnSp>
        <p:nvCxnSpPr>
          <p:cNvPr id="12" name="Přímá spojnice se šipkou 11"/>
          <p:cNvCxnSpPr>
            <a:stCxn id="9" idx="3"/>
          </p:cNvCxnSpPr>
          <p:nvPr/>
        </p:nvCxnSpPr>
        <p:spPr>
          <a:xfrm flipV="1">
            <a:off x="7164288" y="3439973"/>
            <a:ext cx="432048" cy="673103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6588224" y="3439973"/>
            <a:ext cx="0" cy="565091"/>
          </a:xfrm>
          <a:prstGeom prst="straightConnector1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5" idx="1"/>
            <a:endCxn id="6" idx="3"/>
          </p:cNvCxnSpPr>
          <p:nvPr/>
        </p:nvCxnSpPr>
        <p:spPr>
          <a:xfrm flipH="1">
            <a:off x="5486533" y="4113076"/>
            <a:ext cx="381611" cy="305581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01678" y="6128395"/>
            <a:ext cx="28435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Použití vzorce ve funkci KDYŽ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07042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412776"/>
            <a:ext cx="8136904" cy="5040560"/>
          </a:xfrm>
        </p:spPr>
        <p:txBody>
          <a:bodyPr/>
          <a:lstStyle/>
          <a:p>
            <a:r>
              <a:rPr lang="cs-CZ" dirty="0"/>
              <a:t>Vytvořte tabulku 35 účastníků výběrového řízení. Každého pojmenujte</a:t>
            </a:r>
            <a:r>
              <a:rPr lang="cs-CZ" dirty="0" smtClean="0"/>
              <a:t>. Nezapomeňte na nadpis tabulky.</a:t>
            </a:r>
            <a:endParaRPr lang="cs-CZ" dirty="0"/>
          </a:p>
          <a:p>
            <a:r>
              <a:rPr lang="cs-CZ" dirty="0"/>
              <a:t>Zúčastnili se několika stadií výběrového řízení: pohovor (100b), motivační dopis (50b), životopis (50b), ilustrační práce s klientem (100b), rozhovor </a:t>
            </a:r>
            <a:r>
              <a:rPr lang="cs-CZ" dirty="0" smtClean="0"/>
              <a:t>             s </a:t>
            </a:r>
            <a:r>
              <a:rPr lang="cs-CZ" dirty="0"/>
              <a:t>psychologem (30b).</a:t>
            </a:r>
          </a:p>
          <a:p>
            <a:r>
              <a:rPr lang="cs-CZ" dirty="0"/>
              <a:t>Účastníkům zadejte libovolný počet bodů </a:t>
            </a:r>
            <a:r>
              <a:rPr lang="cs-CZ" dirty="0" smtClean="0"/>
              <a:t>                           v </a:t>
            </a:r>
            <a:r>
              <a:rPr lang="cs-CZ" dirty="0"/>
              <a:t>různých částech řízení.</a:t>
            </a:r>
          </a:p>
          <a:p>
            <a:r>
              <a:rPr lang="cs-CZ" dirty="0"/>
              <a:t>Účastník postupuje pokud získá 87% z celkového počtu bodů. Postoupit musí 5 uchazečů.</a:t>
            </a:r>
          </a:p>
          <a:p>
            <a:r>
              <a:rPr lang="cs-CZ" dirty="0"/>
              <a:t>U každé z částí zjistěte, zda je průměrný výsledek všech uchazečů „dobrý“ (tj. 75%) nebo „špatný“.</a:t>
            </a:r>
          </a:p>
        </p:txBody>
      </p:sp>
    </p:spTree>
    <p:extLst>
      <p:ext uri="{BB962C8B-B14F-4D97-AF65-F5344CB8AC3E}">
        <p14:creationId xmlns:p14="http://schemas.microsoft.com/office/powerpoint/2010/main" xmlns="" val="129474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IKT45.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IKT46.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autora, IKT47.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autora, IKT48.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– Archiv autora, IKT49.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3728</TotalTime>
  <Words>467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Výukový materiál</vt:lpstr>
      <vt:lpstr>Snímek 3</vt:lpstr>
      <vt:lpstr>Funkce KDYŽ</vt:lpstr>
      <vt:lpstr>Zadávání vzorce</vt:lpstr>
      <vt:lpstr>Zadávání vzorce</vt:lpstr>
      <vt:lpstr>Vzorec KDYŽ se vzorcem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174</cp:revision>
  <dcterms:created xsi:type="dcterms:W3CDTF">2011-04-17T19:50:20Z</dcterms:created>
  <dcterms:modified xsi:type="dcterms:W3CDTF">2013-01-10T19:20:42Z</dcterms:modified>
</cp:coreProperties>
</file>