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73" r:id="rId6"/>
    <p:sldId id="275" r:id="rId7"/>
    <p:sldId id="276" r:id="rId8"/>
    <p:sldId id="277" r:id="rId9"/>
    <p:sldId id="278" r:id="rId10"/>
    <p:sldId id="274" r:id="rId11"/>
    <p:sldId id="271" r:id="rId12"/>
    <p:sldId id="260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98" d="100"/>
          <a:sy n="98" d="100"/>
        </p:scale>
        <p:origin x="-8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1B3675-75F9-418B-BB61-8679B5564341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7D11AA8-1DBA-45B9-969B-3669BD04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89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05D2C-DE85-4B0F-9CDD-C98B1BDE99DD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E411D-0AF6-4425-A029-1ACADE29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85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13F80-7BC3-4EA5-A111-90A3E6B92144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CA05D-D426-442C-85F3-5889F6803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20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A522-04F2-4F7D-B523-0A978BF0C07D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3220-78D5-4B2F-8AAA-00994D84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25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2C83-59C2-4CBE-9543-BCBEE32B75E4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D96F4-26C4-4690-A4CC-9FC6DBF07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10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D8E7-B0C9-44A5-80FB-F8C27B242AF3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624A-D513-489E-94D9-93C53F35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958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764E-A558-4EF1-86A8-6B828ED4D4FA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F149-DC62-4BD0-8303-F5E3A1631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44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23D9-A146-41C6-81F3-33C4B431AC31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2439-FE28-413C-BBF1-4B5910D1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687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F7A2C-FCC5-40A8-B90D-964DCC0EB023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247-D05E-47D7-974F-9E2A9D5E7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039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8533-3EBC-45E9-A7F3-16628BD02FCF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B2A6-ECD0-480B-9D49-5B7AA58F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136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34A69-54D7-474F-873B-09119863BC93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ECDD-E6E9-4B31-9F37-6D9179854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625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B2C1700-8FE0-4150-A50A-F45D4791967A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A66494A-C8B8-4DAB-AB8C-3001C41A6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51" r:id="rId8"/>
    <p:sldLayoutId id="2147483852" r:id="rId9"/>
    <p:sldLayoutId id="2147483848" r:id="rId10"/>
    <p:sldLayoutId id="214748384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4" y="4421188"/>
            <a:ext cx="3438475" cy="1260475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Informatika – Funkce Počet a </a:t>
            </a:r>
            <a:r>
              <a:rPr lang="cs-CZ" sz="2800" dirty="0" err="1" smtClean="0">
                <a:solidFill>
                  <a:srgbClr val="443329"/>
                </a:solidFill>
              </a:rPr>
              <a:t>Svyhledat</a:t>
            </a:r>
            <a:endParaRPr lang="cs-CZ" sz="2800" dirty="0" smtClean="0">
              <a:solidFill>
                <a:srgbClr val="443329"/>
              </a:solidFill>
            </a:endParaRP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05_01_32_INOVACE_11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27150"/>
            <a:ext cx="8208144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Informatika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143625"/>
            <a:ext cx="8208144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123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Využití několika rozličných funkcí v prostředí MS Excel 2010, jedná se o funkce Počet a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Svyhledat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Excel 2010, funkce, počet,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svyhledat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FUNKCE POČET</a:t>
            </a:r>
            <a:r>
              <a:rPr lang="cs-CZ" sz="3200" dirty="0">
                <a:effectLst>
                  <a:reflection blurRad="6350" stA="60000" endA="900" endPos="60000" dist="29997" dir="5400000" sy="-100000" algn="bl" rotWithShape="0"/>
                </a:effectLst>
              </a:rPr>
              <a:t> </a:t>
            </a:r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A SVYHLEDAT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697710" y="3717032"/>
            <a:ext cx="3851271" cy="646331"/>
          </a:xfrm>
          <a:prstGeom prst="rect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cs-CZ" sz="3600" dirty="0" smtClean="0"/>
              <a:t>=POČET(B2:B14)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27584" y="1484784"/>
            <a:ext cx="7416823" cy="4347691"/>
          </a:xfrm>
        </p:spPr>
        <p:txBody>
          <a:bodyPr/>
          <a:lstStyle/>
          <a:p>
            <a:r>
              <a:rPr lang="cs-CZ" dirty="0" smtClean="0"/>
              <a:t>Využíváme, pokud chceme zjistit </a:t>
            </a:r>
            <a:r>
              <a:rPr lang="cs-CZ" b="1" dirty="0" smtClean="0"/>
              <a:t>počet buněk obsahujících čísla.</a:t>
            </a:r>
          </a:p>
          <a:p>
            <a:r>
              <a:rPr lang="cs-CZ" dirty="0" smtClean="0"/>
              <a:t>Funkce se nám může hodit, pokud chceme zjistit, kolik účastníků se zúčastnilo testu, soutěže, výběrového řízení…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620688"/>
            <a:ext cx="4105076" cy="685329"/>
          </a:xfrm>
        </p:spPr>
        <p:txBody>
          <a:bodyPr/>
          <a:lstStyle/>
          <a:p>
            <a:r>
              <a:rPr lang="cs-CZ" dirty="0" smtClean="0"/>
              <a:t>Funkce POČET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8024" y="3538852"/>
            <a:ext cx="3305175" cy="3095625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4786242" y="6634690"/>
            <a:ext cx="269772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Ukázka využití funkce Počet</a:t>
            </a:r>
            <a:endParaRPr lang="cs-CZ" sz="1200" dirty="0"/>
          </a:p>
        </p:txBody>
      </p:sp>
      <p:sp>
        <p:nvSpPr>
          <p:cNvPr id="12" name="Zástupný symbol pro obsah 1"/>
          <p:cNvSpPr txBox="1">
            <a:spLocks/>
          </p:cNvSpPr>
          <p:nvPr/>
        </p:nvSpPr>
        <p:spPr bwMode="auto">
          <a:xfrm>
            <a:off x="827584" y="4797152"/>
            <a:ext cx="3721397" cy="936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39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5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Počet nevnímá text </a:t>
            </a:r>
            <a:r>
              <a:rPr lang="cs-CZ" dirty="0" smtClean="0"/>
              <a:t> v </a:t>
            </a:r>
            <a:r>
              <a:rPr lang="cs-CZ" dirty="0" smtClean="0"/>
              <a:t>buňce, považuje jej za prázdnou buňku!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484785"/>
            <a:ext cx="7488832" cy="936103"/>
          </a:xfrm>
        </p:spPr>
        <p:txBody>
          <a:bodyPr/>
          <a:lstStyle/>
          <a:p>
            <a:r>
              <a:rPr lang="cs-CZ" dirty="0" smtClean="0"/>
              <a:t>Klasicky jako u ostatních funkcí – manuálně, tažením, argumentem.</a:t>
            </a:r>
            <a:endParaRPr lang="cs-CZ" dirty="0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467544" y="620688"/>
            <a:ext cx="5401220" cy="685329"/>
          </a:xfrm>
        </p:spPr>
        <p:txBody>
          <a:bodyPr/>
          <a:lstStyle/>
          <a:p>
            <a:r>
              <a:rPr lang="cs-CZ" dirty="0" smtClean="0"/>
              <a:t>Zadání funkce Počet</a:t>
            </a:r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664" y="2492895"/>
            <a:ext cx="3295650" cy="3571875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1547664" y="6067177"/>
            <a:ext cx="313374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– Zadání dat při využití funkce Počet</a:t>
            </a:r>
            <a:endParaRPr lang="cs-CZ" sz="1200" dirty="0"/>
          </a:p>
        </p:txBody>
      </p:sp>
      <p:sp>
        <p:nvSpPr>
          <p:cNvPr id="22" name="TextovéPole 11"/>
          <p:cNvSpPr txBox="1"/>
          <p:nvPr/>
        </p:nvSpPr>
        <p:spPr>
          <a:xfrm>
            <a:off x="5076056" y="2996952"/>
            <a:ext cx="3391272" cy="2062103"/>
          </a:xfrm>
          <a:prstGeom prst="rect">
            <a:avLst/>
          </a:prstGeom>
          <a:noFill/>
          <a:ln w="57150" cmpd="thickThin">
            <a:solidFill>
              <a:schemeClr val="accent1"/>
            </a:solidFill>
            <a:prstDash val="sysDot"/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/>
            <a:r>
              <a:rPr lang="cs-CZ" sz="1600" dirty="0" smtClean="0"/>
              <a:t>Vysvětlete způsoby zadávání dat do funkcí – manuální, tažením, argumentem</a:t>
            </a:r>
            <a:r>
              <a:rPr lang="cs-CZ" sz="1600" b="1" dirty="0" smtClean="0"/>
              <a:t>.</a:t>
            </a:r>
            <a:endParaRPr lang="cs-CZ" sz="1600" dirty="0" smtClean="0"/>
          </a:p>
          <a:p>
            <a:pPr algn="ctr"/>
            <a:r>
              <a:rPr lang="cs-CZ" sz="8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86549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690697" y="1326777"/>
            <a:ext cx="7776864" cy="1238127"/>
          </a:xfrm>
        </p:spPr>
        <p:txBody>
          <a:bodyPr/>
          <a:lstStyle/>
          <a:p>
            <a:r>
              <a:rPr lang="cs-CZ" dirty="0" smtClean="0"/>
              <a:t>Využívá se převážně v tabulkách, ve kterých je velký počet položek a vyhledávání by bylo náročné a zdlouhavé.</a:t>
            </a:r>
            <a:endParaRPr lang="cs-CZ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67544" y="620688"/>
            <a:ext cx="5041179" cy="757337"/>
          </a:xfrm>
        </p:spPr>
        <p:txBody>
          <a:bodyPr/>
          <a:lstStyle/>
          <a:p>
            <a:r>
              <a:rPr lang="cs-CZ" dirty="0" smtClean="0"/>
              <a:t>Funkce SVYHLEDAT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6531496"/>
            <a:ext cx="273619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 – Jak vypadá reálné </a:t>
            </a:r>
            <a:r>
              <a:rPr lang="cs-CZ" sz="1200" dirty="0" err="1" smtClean="0"/>
              <a:t>Svyhledat</a:t>
            </a:r>
            <a:endParaRPr lang="cs-CZ" sz="1200" dirty="0"/>
          </a:p>
        </p:txBody>
      </p:sp>
      <p:grpSp>
        <p:nvGrpSpPr>
          <p:cNvPr id="29" name="Skupina 28"/>
          <p:cNvGrpSpPr/>
          <p:nvPr/>
        </p:nvGrpSpPr>
        <p:grpSpPr>
          <a:xfrm>
            <a:off x="539552" y="2492896"/>
            <a:ext cx="7128372" cy="4038600"/>
            <a:chOff x="539552" y="2492896"/>
            <a:chExt cx="7128372" cy="4038600"/>
          </a:xfrm>
        </p:grpSpPr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39552" y="2492896"/>
              <a:ext cx="6753225" cy="4038600"/>
            </a:xfrm>
            <a:prstGeom prst="rect">
              <a:avLst/>
            </a:prstGeom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sp>
          <p:nvSpPr>
            <p:cNvPr id="16" name="Obdélník 15"/>
            <p:cNvSpPr/>
            <p:nvPr/>
          </p:nvSpPr>
          <p:spPr>
            <a:xfrm>
              <a:off x="2555776" y="2780928"/>
              <a:ext cx="864096" cy="576064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5364088" y="2780928"/>
              <a:ext cx="2303836" cy="461665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1200" b="1" dirty="0" smtClean="0">
                  <a:solidFill>
                    <a:srgbClr val="FF0000"/>
                  </a:solidFill>
                </a:rPr>
                <a:t>Okno ve kterém se zobrazuje</a:t>
              </a:r>
            </a:p>
            <a:p>
              <a:r>
                <a:rPr lang="cs-CZ" sz="1200" b="1" dirty="0">
                  <a:solidFill>
                    <a:srgbClr val="FF0000"/>
                  </a:solidFill>
                </a:rPr>
                <a:t>v</a:t>
              </a:r>
              <a:r>
                <a:rPr lang="cs-CZ" sz="1200" b="1" dirty="0" smtClean="0">
                  <a:solidFill>
                    <a:srgbClr val="FF0000"/>
                  </a:solidFill>
                </a:rPr>
                <a:t>ýsledek </a:t>
              </a:r>
              <a:r>
                <a:rPr lang="cs-CZ" sz="1200" b="1" dirty="0" err="1" smtClean="0">
                  <a:solidFill>
                    <a:srgbClr val="FF0000"/>
                  </a:solidFill>
                </a:rPr>
                <a:t>Svyhledat</a:t>
              </a:r>
              <a:endParaRPr lang="cs-CZ" sz="1200" b="1" dirty="0">
                <a:solidFill>
                  <a:srgbClr val="FF0000"/>
                </a:solidFill>
              </a:endParaRPr>
            </a:p>
          </p:txBody>
        </p:sp>
        <p:cxnSp>
          <p:nvCxnSpPr>
            <p:cNvPr id="24" name="Přímá spojnice se šipkou 23"/>
            <p:cNvCxnSpPr>
              <a:stCxn id="16" idx="3"/>
            </p:cNvCxnSpPr>
            <p:nvPr/>
          </p:nvCxnSpPr>
          <p:spPr>
            <a:xfrm flipV="1">
              <a:off x="3419872" y="2924944"/>
              <a:ext cx="1944216" cy="144016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Obdélník 24"/>
            <p:cNvSpPr/>
            <p:nvPr/>
          </p:nvSpPr>
          <p:spPr>
            <a:xfrm>
              <a:off x="1619672" y="2780928"/>
              <a:ext cx="792088" cy="576064"/>
            </a:xfrm>
            <a:prstGeom prst="rect">
              <a:avLst/>
            </a:prstGeom>
            <a:noFill/>
            <a:ln w="28575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827584" y="3861048"/>
              <a:ext cx="2717411" cy="276999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rgbClr val="00B0F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1200" dirty="0" smtClean="0">
                  <a:solidFill>
                    <a:srgbClr val="00B0F0"/>
                  </a:solidFill>
                </a:rPr>
                <a:t>Místo pro zadání vyhledávané pozice</a:t>
              </a:r>
              <a:endParaRPr lang="cs-CZ" sz="1200" dirty="0">
                <a:solidFill>
                  <a:srgbClr val="00B0F0"/>
                </a:solidFill>
              </a:endParaRPr>
            </a:p>
          </p:txBody>
        </p:sp>
        <p:cxnSp>
          <p:nvCxnSpPr>
            <p:cNvPr id="28" name="Přímá spojnice se šipkou 27"/>
            <p:cNvCxnSpPr/>
            <p:nvPr/>
          </p:nvCxnSpPr>
          <p:spPr>
            <a:xfrm flipH="1">
              <a:off x="1763688" y="3356992"/>
              <a:ext cx="252028" cy="504056"/>
            </a:xfrm>
            <a:prstGeom prst="straightConnector1">
              <a:avLst/>
            </a:prstGeom>
            <a:ln w="19050">
              <a:solidFill>
                <a:srgbClr val="00B0F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3334433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89165" y="1412776"/>
            <a:ext cx="8064896" cy="2160240"/>
          </a:xfrm>
        </p:spPr>
        <p:txBody>
          <a:bodyPr/>
          <a:lstStyle/>
          <a:p>
            <a:r>
              <a:rPr lang="cs-CZ" dirty="0" smtClean="0"/>
              <a:t>Pro zadávání dat do tohoto vzorce je nejlepší použít argumenty.</a:t>
            </a:r>
          </a:p>
          <a:p>
            <a:r>
              <a:rPr lang="cs-CZ" b="1" dirty="0" smtClean="0"/>
              <a:t>Hledat</a:t>
            </a:r>
            <a:r>
              <a:rPr lang="cs-CZ" dirty="0" smtClean="0"/>
              <a:t> – podle které buňky se bude vyhledávat, je potřeba použít absolutní adresování.</a:t>
            </a:r>
          </a:p>
          <a:p>
            <a:r>
              <a:rPr lang="cs-CZ" b="1" dirty="0" smtClean="0"/>
              <a:t>Tabulka</a:t>
            </a:r>
            <a:r>
              <a:rPr lang="cs-CZ" dirty="0" smtClean="0"/>
              <a:t> – zadáme souřadnice tabulky, ze které se</a:t>
            </a:r>
            <a:endParaRPr lang="cs-CZ" b="1" dirty="0"/>
          </a:p>
        </p:txBody>
      </p:sp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620688"/>
            <a:ext cx="3745036" cy="685329"/>
          </a:xfrm>
        </p:spPr>
        <p:txBody>
          <a:bodyPr/>
          <a:lstStyle/>
          <a:p>
            <a:r>
              <a:rPr lang="cs-CZ" dirty="0" smtClean="0"/>
              <a:t>Zadávání dat</a:t>
            </a:r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75856" y="3429000"/>
            <a:ext cx="5457825" cy="3048000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3275856" y="6458852"/>
            <a:ext cx="27213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 – Argumenty funkce </a:t>
            </a:r>
            <a:r>
              <a:rPr lang="cs-CZ" sz="1200" dirty="0" err="1" smtClean="0"/>
              <a:t>Svyhledat</a:t>
            </a:r>
            <a:endParaRPr lang="cs-CZ" sz="1200" dirty="0"/>
          </a:p>
        </p:txBody>
      </p:sp>
      <p:sp>
        <p:nvSpPr>
          <p:cNvPr id="19" name="Zástupný symbol pro obsah 7"/>
          <p:cNvSpPr txBox="1">
            <a:spLocks/>
          </p:cNvSpPr>
          <p:nvPr/>
        </p:nvSpPr>
        <p:spPr bwMode="auto">
          <a:xfrm>
            <a:off x="489165" y="3573016"/>
            <a:ext cx="2930707" cy="12381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39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5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9850" indent="0">
              <a:buNone/>
            </a:pPr>
            <a:r>
              <a:rPr lang="cs-CZ" dirty="0" smtClean="0"/>
              <a:t>    budou čerpat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 data.</a:t>
            </a:r>
          </a:p>
          <a:p>
            <a:r>
              <a:rPr lang="cs-CZ" b="1" dirty="0" smtClean="0"/>
              <a:t>Sloupec</a:t>
            </a:r>
            <a:r>
              <a:rPr lang="cs-CZ" dirty="0" smtClean="0"/>
              <a:t> – číslo sloupce, ve kterém se bude hledat, </a:t>
            </a:r>
            <a:r>
              <a:rPr lang="cs-CZ" b="1" dirty="0" smtClean="0"/>
              <a:t>zleva!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070428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60648"/>
            <a:ext cx="6753225" cy="4038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3140968"/>
            <a:ext cx="5429250" cy="305752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4139952" y="3645024"/>
            <a:ext cx="432048" cy="14401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115616" y="620688"/>
            <a:ext cx="1152128" cy="43204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>
            <a:stCxn id="7" idx="1"/>
          </p:cNvCxnSpPr>
          <p:nvPr/>
        </p:nvCxnSpPr>
        <p:spPr>
          <a:xfrm flipH="1" flipV="1">
            <a:off x="1979712" y="1052736"/>
            <a:ext cx="2160240" cy="2664296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4139952" y="3861048"/>
            <a:ext cx="288032" cy="216024"/>
          </a:xfrm>
          <a:prstGeom prst="rect">
            <a:avLst/>
          </a:prstGeom>
          <a:noFill/>
          <a:ln w="190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67544" y="2564904"/>
            <a:ext cx="648072" cy="216024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se šipkou 13"/>
          <p:cNvCxnSpPr>
            <a:stCxn id="11" idx="1"/>
          </p:cNvCxnSpPr>
          <p:nvPr/>
        </p:nvCxnSpPr>
        <p:spPr>
          <a:xfrm flipH="1" flipV="1">
            <a:off x="1115616" y="2780928"/>
            <a:ext cx="3024336" cy="1188132"/>
          </a:xfrm>
          <a:prstGeom prst="straightConnector1">
            <a:avLst/>
          </a:prstGeom>
          <a:ln w="190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14192" y="159053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1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535227" y="159221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</a:rPr>
              <a:t>2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695605" y="160670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</a:rPr>
              <a:t>3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279286" y="162119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</a:rPr>
              <a:t>4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4094953" y="162119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</a:rPr>
              <a:t>5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860032" y="162119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</a:rPr>
              <a:t>6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652120" y="162119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</a:rPr>
              <a:t>7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6444208" y="162119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</a:rPr>
              <a:t>8</a:t>
            </a:r>
          </a:p>
        </p:txBody>
      </p:sp>
      <p:cxnSp>
        <p:nvCxnSpPr>
          <p:cNvPr id="25" name="Přímá spojnice se šipkou 24"/>
          <p:cNvCxnSpPr/>
          <p:nvPr/>
        </p:nvCxnSpPr>
        <p:spPr>
          <a:xfrm>
            <a:off x="770645" y="1590532"/>
            <a:ext cx="5830016" cy="1681"/>
          </a:xfrm>
          <a:prstGeom prst="straightConnector1">
            <a:avLst/>
          </a:prstGeom>
          <a:ln w="28575">
            <a:solidFill>
              <a:srgbClr val="00B050"/>
            </a:solidFill>
            <a:prstDash val="dash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4094953" y="4077072"/>
            <a:ext cx="333031" cy="222176"/>
          </a:xfrm>
          <a:prstGeom prst="rect">
            <a:avLst/>
          </a:prstGeom>
          <a:noFill/>
          <a:ln w="190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ravoúhlá spojnice 27"/>
          <p:cNvCxnSpPr>
            <a:stCxn id="26" idx="3"/>
          </p:cNvCxnSpPr>
          <p:nvPr/>
        </p:nvCxnSpPr>
        <p:spPr>
          <a:xfrm flipV="1">
            <a:off x="4427984" y="2492896"/>
            <a:ext cx="2016224" cy="1695264"/>
          </a:xfrm>
          <a:prstGeom prst="bentConnector3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5919656" y="1191235"/>
            <a:ext cx="2281394" cy="276999"/>
          </a:xfrm>
          <a:prstGeom prst="rect">
            <a:avLst/>
          </a:prstGeom>
          <a:solidFill>
            <a:schemeClr val="bg1"/>
          </a:solidFill>
          <a:ln w="1905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00B050"/>
                </a:solidFill>
              </a:rPr>
              <a:t>Číslo sloupce počítané zleva</a:t>
            </a:r>
            <a:endParaRPr lang="cs-CZ" sz="1200" b="1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301427" y="476689"/>
            <a:ext cx="3226974" cy="461665"/>
          </a:xfrm>
          <a:prstGeom prst="rect">
            <a:avLst/>
          </a:prstGeom>
          <a:solidFill>
            <a:schemeClr val="bg1"/>
          </a:solidFill>
          <a:ln w="1905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</a:rPr>
              <a:t>Absolutně adresovaná souřadnice buňky,</a:t>
            </a:r>
          </a:p>
          <a:p>
            <a:r>
              <a:rPr lang="cs-CZ" sz="1200" b="1" dirty="0">
                <a:solidFill>
                  <a:srgbClr val="FF0000"/>
                </a:solidFill>
              </a:rPr>
              <a:t>d</a:t>
            </a:r>
            <a:r>
              <a:rPr lang="cs-CZ" sz="1200" b="1" dirty="0" smtClean="0">
                <a:solidFill>
                  <a:srgbClr val="FF0000"/>
                </a:solidFill>
              </a:rPr>
              <a:t>o které zadáváme, co chceme najít</a:t>
            </a:r>
            <a:endParaRPr lang="cs-CZ" sz="12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14192" y="4669730"/>
            <a:ext cx="3280065" cy="646331"/>
          </a:xfrm>
          <a:prstGeom prst="rect">
            <a:avLst/>
          </a:prstGeom>
          <a:solidFill>
            <a:schemeClr val="bg1"/>
          </a:solidFill>
          <a:ln w="19050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00B0F0"/>
                </a:solidFill>
              </a:rPr>
              <a:t>Absolutně adresované souřadnice tabulky</a:t>
            </a:r>
          </a:p>
          <a:p>
            <a:r>
              <a:rPr lang="cs-CZ" sz="1200" b="1" dirty="0" smtClean="0">
                <a:solidFill>
                  <a:srgbClr val="00B0F0"/>
                </a:solidFill>
              </a:rPr>
              <a:t>První = levý horní roh tabulky</a:t>
            </a:r>
          </a:p>
          <a:p>
            <a:r>
              <a:rPr lang="cs-CZ" sz="1200" b="1" dirty="0" err="1" smtClean="0">
                <a:solidFill>
                  <a:srgbClr val="00B0F0"/>
                </a:solidFill>
              </a:rPr>
              <a:t>DruhÉ</a:t>
            </a:r>
            <a:r>
              <a:rPr lang="cs-CZ" sz="1200" b="1" dirty="0" smtClean="0">
                <a:solidFill>
                  <a:srgbClr val="00B0F0"/>
                </a:solidFill>
              </a:rPr>
              <a:t> = pravý dolní roh tabulky</a:t>
            </a:r>
            <a:endParaRPr lang="cs-CZ" sz="1200" b="1" dirty="0">
              <a:solidFill>
                <a:srgbClr val="00B0F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67544" y="5661248"/>
            <a:ext cx="7647055" cy="646331"/>
          </a:xfrm>
          <a:prstGeom prst="rect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cs-CZ" sz="3600" dirty="0"/>
              <a:t>=SVYHLEDAT($B$2;$A$9:$H$44;8)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2771800" y="6525344"/>
            <a:ext cx="276460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 – Argumenty funkce </a:t>
            </a:r>
            <a:r>
              <a:rPr lang="cs-CZ" sz="1200" dirty="0" err="1" smtClean="0"/>
              <a:t>Svyhledat</a:t>
            </a:r>
            <a:r>
              <a:rPr lang="cs-CZ" sz="1200" dirty="0" smtClean="0"/>
              <a:t>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177032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4681140" cy="685329"/>
          </a:xfrm>
        </p:spPr>
        <p:txBody>
          <a:bodyPr/>
          <a:lstStyle/>
          <a:p>
            <a:r>
              <a:rPr lang="cs-CZ" dirty="0" smtClean="0"/>
              <a:t>Více vyhledávání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84784"/>
            <a:ext cx="7632848" cy="1368152"/>
          </a:xfrm>
        </p:spPr>
        <p:txBody>
          <a:bodyPr/>
          <a:lstStyle/>
          <a:p>
            <a:r>
              <a:rPr lang="cs-CZ" dirty="0" smtClean="0"/>
              <a:t>Můžeme zároveň vyhledat celý řádek z tabulky.</a:t>
            </a:r>
          </a:p>
          <a:p>
            <a:r>
              <a:rPr lang="cs-CZ" dirty="0" smtClean="0"/>
              <a:t>Každou buňku musíme nadefinovat zvlášť, bude v ní jiný údaj </a:t>
            </a:r>
            <a:r>
              <a:rPr lang="cs-CZ" b="1" dirty="0" smtClean="0"/>
              <a:t>Sloupec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87866" y="2780928"/>
            <a:ext cx="6724650" cy="3295650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1087866" y="6165304"/>
            <a:ext cx="24396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6 – Zadání více vyhledávání</a:t>
            </a:r>
            <a:endParaRPr lang="cs-CZ" sz="1200" dirty="0"/>
          </a:p>
        </p:txBody>
      </p:sp>
      <p:sp>
        <p:nvSpPr>
          <p:cNvPr id="7" name="Obdélník 6"/>
          <p:cNvSpPr/>
          <p:nvPr/>
        </p:nvSpPr>
        <p:spPr>
          <a:xfrm>
            <a:off x="3059832" y="3068960"/>
            <a:ext cx="4752684" cy="64807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7222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67544" y="620688"/>
            <a:ext cx="2952948" cy="757337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CVIČENÍ</a:t>
            </a:r>
            <a:endParaRPr lang="cs-CZ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7992888" cy="4464496"/>
          </a:xfrm>
        </p:spPr>
        <p:txBody>
          <a:bodyPr/>
          <a:lstStyle/>
          <a:p>
            <a:r>
              <a:rPr lang="cs-CZ" dirty="0" smtClean="0"/>
              <a:t>Využijte tabulku, kterou jste vytvářeli </a:t>
            </a:r>
            <a:r>
              <a:rPr lang="cs-CZ" dirty="0" smtClean="0"/>
              <a:t>                                při </a:t>
            </a:r>
            <a:r>
              <a:rPr lang="cs-CZ" dirty="0" smtClean="0"/>
              <a:t>procvičování funkce KDYŽ.</a:t>
            </a:r>
          </a:p>
          <a:p>
            <a:r>
              <a:rPr lang="cs-CZ" dirty="0" smtClean="0"/>
              <a:t>Přidejte nový sloupec A, ve kterém zadáte pořadové číslo.</a:t>
            </a:r>
          </a:p>
          <a:p>
            <a:r>
              <a:rPr lang="cs-CZ" dirty="0" smtClean="0"/>
              <a:t>Vytvořte podobné vyhledávání jako je v příkladu na předchozím </a:t>
            </a:r>
            <a:r>
              <a:rPr lang="cs-CZ" dirty="0" err="1" smtClean="0"/>
              <a:t>slidu</a:t>
            </a:r>
            <a:r>
              <a:rPr lang="cs-CZ" dirty="0" smtClean="0"/>
              <a:t>.</a:t>
            </a:r>
          </a:p>
          <a:p>
            <a:r>
              <a:rPr lang="cs-CZ" dirty="0" smtClean="0"/>
              <a:t>Barevně označte buňku pro zadávání.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94746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000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DOBRÁ PRÁCE!!!</a:t>
            </a:r>
            <a:endParaRPr lang="cs-CZ" sz="6000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492896"/>
            <a:ext cx="5067301" cy="3086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70458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1 – Archiv autora, IKT73.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2 – Archiv autora, IKT74.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3 – Archiv autora, IKT75.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4 – Archiv autora, IKT76.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5 – Archiv autora, IKT77.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6 – Archiv autora, IKT78.</a:t>
            </a:r>
          </a:p>
          <a:p>
            <a:pPr eaLnBrk="1" hangingPunct="1"/>
            <a:r>
              <a:rPr lang="cs-CZ" sz="2000"/>
              <a:t>Kliparty pocházejí z archivů MS Office. </a:t>
            </a: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4008</TotalTime>
  <Words>511</Words>
  <Application>Microsoft Office PowerPoint</Application>
  <PresentationFormat>Předvádění na obrazovce (4:3)</PresentationFormat>
  <Paragraphs>87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Austin</vt:lpstr>
      <vt:lpstr>Snímek 1</vt:lpstr>
      <vt:lpstr>Výukový materiál</vt:lpstr>
      <vt:lpstr>Snímek 3</vt:lpstr>
      <vt:lpstr>Funkce POČET</vt:lpstr>
      <vt:lpstr>Zadání funkce Počet</vt:lpstr>
      <vt:lpstr>Funkce SVYHLEDAT</vt:lpstr>
      <vt:lpstr>Zadávání dat</vt:lpstr>
      <vt:lpstr>Snímek 8</vt:lpstr>
      <vt:lpstr>Více vyhledávání</vt:lpstr>
      <vt:lpstr>CVIČENÍ</vt:lpstr>
      <vt:lpstr>DOBRÁ PRÁCE!!!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Dum</cp:lastModifiedBy>
  <cp:revision>193</cp:revision>
  <dcterms:created xsi:type="dcterms:W3CDTF">2011-04-17T19:50:20Z</dcterms:created>
  <dcterms:modified xsi:type="dcterms:W3CDTF">2013-01-10T19:19:29Z</dcterms:modified>
</cp:coreProperties>
</file>