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74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0"/>
  </p:normalViewPr>
  <p:slideViewPr>
    <p:cSldViewPr>
      <p:cViewPr>
        <p:scale>
          <a:sx n="90" d="100"/>
          <a:sy n="90" d="100"/>
        </p:scale>
        <p:origin x="-606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Úvod do MS </a:t>
            </a:r>
            <a:r>
              <a:rPr lang="cs-CZ" sz="2800" dirty="0" err="1" smtClean="0">
                <a:solidFill>
                  <a:srgbClr val="443329"/>
                </a:solidFill>
              </a:rPr>
              <a:t>Powerpoint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05_01_32_INOVACE_13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3.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800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Seznámení s programem MS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Powerpoint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2010 a jeho hlavními funkcemi. Seznámení se zásadami tvorby úspěšné prezentace.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MS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Powerpoint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2010, funkce </a:t>
            </a:r>
            <a:r>
              <a:rPr lang="cs-CZ" sz="2200" b="1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owerpointu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zásady prezentace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ÚVOD DO MS POWERPOINT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7" y="1628800"/>
            <a:ext cx="7561461" cy="4203675"/>
          </a:xfrm>
        </p:spPr>
        <p:txBody>
          <a:bodyPr/>
          <a:lstStyle/>
          <a:p>
            <a:r>
              <a:rPr lang="cs-CZ" dirty="0" smtClean="0"/>
              <a:t>Prezentační manažer.</a:t>
            </a:r>
          </a:p>
          <a:p>
            <a:r>
              <a:rPr lang="cs-CZ" dirty="0" smtClean="0"/>
              <a:t>Program pro vytváření prezentací.</a:t>
            </a:r>
          </a:p>
          <a:p>
            <a:endParaRPr lang="cs-CZ" dirty="0" smtClean="0"/>
          </a:p>
          <a:p>
            <a:r>
              <a:rPr lang="cs-CZ" b="1" dirty="0" smtClean="0"/>
              <a:t>Prezentace </a:t>
            </a:r>
            <a:r>
              <a:rPr lang="cs-CZ" dirty="0" smtClean="0"/>
              <a:t>= graficky a esteticky znázorněné informace, jedná se o jednotlivé obrazovky. Používají se hlavně jako „berličky“ pro ústní projev.</a:t>
            </a:r>
          </a:p>
          <a:p>
            <a:r>
              <a:rPr lang="cs-CZ" dirty="0" smtClean="0"/>
              <a:t>Prezentaci ovládáme myší, klávesnicí nebo dálkovým ovladačem (k projektoru či do USB).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5833268" cy="685329"/>
          </a:xfrm>
        </p:spPr>
        <p:txBody>
          <a:bodyPr/>
          <a:lstStyle/>
          <a:p>
            <a:r>
              <a:rPr lang="cs-CZ" dirty="0" smtClean="0"/>
              <a:t>Co je MS </a:t>
            </a:r>
            <a:r>
              <a:rPr lang="cs-CZ" dirty="0" err="1" smtClean="0"/>
              <a:t>Powerpoint</a:t>
            </a:r>
            <a:r>
              <a:rPr lang="cs-CZ" dirty="0" smtClean="0"/>
              <a:t>?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6660232" y="836334"/>
            <a:ext cx="2199192" cy="2046412"/>
            <a:chOff x="6660232" y="836334"/>
            <a:chExt cx="2199192" cy="204641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0232" y="836334"/>
              <a:ext cx="1769413" cy="1769413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7" name="TextovéPole 6"/>
            <p:cNvSpPr txBox="1"/>
            <p:nvPr/>
          </p:nvSpPr>
          <p:spPr>
            <a:xfrm>
              <a:off x="6660232" y="2605747"/>
              <a:ext cx="219919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1 – Logo MS </a:t>
              </a:r>
              <a:r>
                <a:rPr lang="cs-CZ" sz="1200" dirty="0" err="1" smtClean="0"/>
                <a:t>Powerpoint</a:t>
              </a:r>
              <a:endParaRPr lang="cs-CZ" sz="1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84237"/>
            <a:ext cx="8604448" cy="5699981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5761260" cy="685329"/>
          </a:xfrm>
        </p:spPr>
        <p:txBody>
          <a:bodyPr/>
          <a:lstStyle/>
          <a:p>
            <a:r>
              <a:rPr lang="cs-CZ" dirty="0" smtClean="0"/>
              <a:t>Prostředí </a:t>
            </a:r>
            <a:r>
              <a:rPr lang="cs-CZ" dirty="0" err="1" smtClean="0"/>
              <a:t>Powerpointu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908720"/>
            <a:ext cx="24829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Prostředí MS </a:t>
            </a:r>
            <a:r>
              <a:rPr lang="cs-CZ" sz="1200" dirty="0" err="1" smtClean="0"/>
              <a:t>Powerpoint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059659"/>
          </a:xfrm>
        </p:spPr>
        <p:txBody>
          <a:bodyPr/>
          <a:lstStyle/>
          <a:p>
            <a:r>
              <a:rPr lang="cs-CZ" dirty="0"/>
              <a:t>Základní ovládání je v podstatě stejné ve všech verzích MS </a:t>
            </a:r>
            <a:r>
              <a:rPr lang="cs-CZ" dirty="0" err="1" smtClean="0"/>
              <a:t>Powerpoint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 základním technikám ovládání </a:t>
            </a:r>
            <a:r>
              <a:rPr lang="cs-CZ" dirty="0" smtClean="0"/>
              <a:t>prezentačního manažera patří </a:t>
            </a:r>
            <a:r>
              <a:rPr lang="cs-CZ" dirty="0"/>
              <a:t>ovládání pomocí – </a:t>
            </a:r>
            <a:r>
              <a:rPr lang="cs-CZ" b="1" dirty="0"/>
              <a:t>klávesových zkratek, myši </a:t>
            </a:r>
            <a:r>
              <a:rPr lang="cs-CZ" dirty="0"/>
              <a:t>a </a:t>
            </a:r>
            <a:r>
              <a:rPr lang="cs-CZ" b="1" dirty="0"/>
              <a:t>kombinací dvou předchozích</a:t>
            </a:r>
            <a:r>
              <a:rPr lang="cs-CZ" dirty="0"/>
              <a:t>.</a:t>
            </a:r>
          </a:p>
          <a:p>
            <a:r>
              <a:rPr lang="cs-CZ" dirty="0"/>
              <a:t>Hlavní pomůckou pro organizaci uživatelského prostředí je tzv. </a:t>
            </a:r>
            <a:r>
              <a:rPr lang="cs-CZ" b="1" dirty="0"/>
              <a:t>pás karet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6121300" cy="757337"/>
          </a:xfrm>
        </p:spPr>
        <p:txBody>
          <a:bodyPr/>
          <a:lstStyle/>
          <a:p>
            <a:r>
              <a:rPr lang="cs-CZ" dirty="0" smtClean="0"/>
              <a:t>Ovládání </a:t>
            </a:r>
            <a:r>
              <a:rPr lang="cs-CZ" dirty="0" err="1" smtClean="0"/>
              <a:t>Powerpointu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539552" y="4539058"/>
            <a:ext cx="8049678" cy="2334000"/>
            <a:chOff x="539552" y="4539058"/>
            <a:chExt cx="8049678" cy="2334000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9552" y="4539058"/>
              <a:ext cx="6210300" cy="23050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7" name="TextovéPole 6"/>
            <p:cNvSpPr txBox="1"/>
            <p:nvPr/>
          </p:nvSpPr>
          <p:spPr>
            <a:xfrm>
              <a:off x="7164288" y="6596059"/>
              <a:ext cx="142494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3 – Pás karet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33443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3455376"/>
            <a:ext cx="4320480" cy="1944216"/>
          </a:xfrm>
        </p:spPr>
        <p:txBody>
          <a:bodyPr/>
          <a:lstStyle/>
          <a:p>
            <a:r>
              <a:rPr lang="cs-CZ" dirty="0" smtClean="0"/>
              <a:t>V případě, že potřebujeme přesunout snímek z místa na místo, provedeme to jednoduše, </a:t>
            </a:r>
            <a:r>
              <a:rPr lang="cs-CZ" b="1" dirty="0" smtClean="0"/>
              <a:t>tažením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4105076" cy="757337"/>
          </a:xfrm>
        </p:spPr>
        <p:txBody>
          <a:bodyPr/>
          <a:lstStyle/>
          <a:p>
            <a:r>
              <a:rPr lang="cs-CZ" dirty="0" smtClean="0"/>
              <a:t>Řazení snímků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891381" y="332654"/>
            <a:ext cx="7145213" cy="6496825"/>
            <a:chOff x="891381" y="332654"/>
            <a:chExt cx="7145213" cy="6496825"/>
          </a:xfrm>
        </p:grpSpPr>
        <p:grpSp>
          <p:nvGrpSpPr>
            <p:cNvPr id="12" name="Skupina 11"/>
            <p:cNvGrpSpPr/>
            <p:nvPr/>
          </p:nvGrpSpPr>
          <p:grpSpPr>
            <a:xfrm>
              <a:off x="891381" y="332654"/>
              <a:ext cx="7145213" cy="6219825"/>
              <a:chOff x="683568" y="332656"/>
              <a:chExt cx="7145213" cy="6219825"/>
            </a:xfr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grpSpPr>
          <p:pic>
            <p:nvPicPr>
              <p:cNvPr id="4" name="Obrázek 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076056" y="332656"/>
                <a:ext cx="2752725" cy="6219825"/>
              </a:xfrm>
              <a:prstGeom prst="rect">
                <a:avLst/>
              </a:prstGeom>
            </p:spPr>
          </p:pic>
          <p:cxnSp>
            <p:nvCxnSpPr>
              <p:cNvPr id="6" name="Přímá spojnice se šipkou 5"/>
              <p:cNvCxnSpPr/>
              <p:nvPr/>
            </p:nvCxnSpPr>
            <p:spPr>
              <a:xfrm>
                <a:off x="5520080" y="1628800"/>
                <a:ext cx="0" cy="252028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prstDash val="dash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683568" y="1628800"/>
                <a:ext cx="4293163" cy="107721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1600" b="1" dirty="0" smtClean="0">
                    <a:solidFill>
                      <a:srgbClr val="FF0000"/>
                    </a:solidFill>
                  </a:rPr>
                  <a:t>Uchopíme snímek, který chceme přemístit</a:t>
                </a:r>
              </a:p>
              <a:p>
                <a:r>
                  <a:rPr lang="cs-CZ" sz="1600" b="1" dirty="0">
                    <a:solidFill>
                      <a:srgbClr val="FF0000"/>
                    </a:solidFill>
                  </a:rPr>
                  <a:t>a</a:t>
                </a:r>
                <a:r>
                  <a:rPr lang="cs-CZ" sz="1600" b="1" dirty="0" smtClean="0">
                    <a:solidFill>
                      <a:srgbClr val="FF0000"/>
                    </a:solidFill>
                  </a:rPr>
                  <a:t> přetáhneme jej na místo určení.</a:t>
                </a:r>
              </a:p>
              <a:p>
                <a:r>
                  <a:rPr lang="cs-CZ" sz="1600" b="1" dirty="0" smtClean="0">
                    <a:solidFill>
                      <a:srgbClr val="FF0000"/>
                    </a:solidFill>
                  </a:rPr>
                  <a:t>Kam se snímek umístí poznáme podle</a:t>
                </a:r>
              </a:p>
              <a:p>
                <a:r>
                  <a:rPr lang="cs-CZ" sz="1600" b="1" dirty="0">
                    <a:solidFill>
                      <a:srgbClr val="FF0000"/>
                    </a:solidFill>
                  </a:rPr>
                  <a:t>t</a:t>
                </a:r>
                <a:r>
                  <a:rPr lang="cs-CZ" sz="1600" b="1" dirty="0" smtClean="0">
                    <a:solidFill>
                      <a:srgbClr val="FF0000"/>
                    </a:solidFill>
                  </a:rPr>
                  <a:t>enké modré čáry mezi snímky.</a:t>
                </a:r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9" name="Přímá spojnice se šipkou 8"/>
              <p:cNvCxnSpPr/>
              <p:nvPr/>
            </p:nvCxnSpPr>
            <p:spPr>
              <a:xfrm flipV="1">
                <a:off x="4139952" y="1628800"/>
                <a:ext cx="1380128" cy="432048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se šipkou 10"/>
              <p:cNvCxnSpPr/>
              <p:nvPr/>
            </p:nvCxnSpPr>
            <p:spPr>
              <a:xfrm>
                <a:off x="3851920" y="2492896"/>
                <a:ext cx="1224136" cy="1656184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5184544" y="6552480"/>
              <a:ext cx="268810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4 – Přesouvání a řazení snímků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7042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733872" y="1340768"/>
            <a:ext cx="3888432" cy="2308324"/>
            <a:chOff x="733872" y="692696"/>
            <a:chExt cx="3888432" cy="2308324"/>
          </a:xfrm>
        </p:grpSpPr>
        <p:sp>
          <p:nvSpPr>
            <p:cNvPr id="4" name="TextovéPole 11"/>
            <p:cNvSpPr txBox="1"/>
            <p:nvPr/>
          </p:nvSpPr>
          <p:spPr>
            <a:xfrm>
              <a:off x="733872" y="692696"/>
              <a:ext cx="3888432" cy="2308324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Prozkoumejte záložku / kartu </a:t>
              </a:r>
              <a:r>
                <a:rPr lang="cs-CZ" sz="1600" b="1" dirty="0" smtClean="0"/>
                <a:t>Návrh</a:t>
              </a:r>
              <a:r>
                <a:rPr lang="cs-CZ" sz="1600" dirty="0" smtClean="0"/>
                <a:t> v panelu nástrojů.</a:t>
              </a:r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  <p:pic>
          <p:nvPicPr>
            <p:cNvPr id="1026" name="Picture 2" descr="C:\Users\hoszowskir\AppData\Local\Microsoft\Windows\Temporary Internet Files\Content.IE5\2QHBZ273\MC90044192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548" y="1412776"/>
              <a:ext cx="1743075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4067944" y="3356992"/>
            <a:ext cx="3888432" cy="2554545"/>
            <a:chOff x="3513596" y="2780296"/>
            <a:chExt cx="3888432" cy="2554545"/>
          </a:xfrm>
        </p:grpSpPr>
        <p:pic>
          <p:nvPicPr>
            <p:cNvPr id="1027" name="Picture 3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3537791"/>
              <a:ext cx="1520825" cy="1797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1"/>
            <p:cNvSpPr txBox="1"/>
            <p:nvPr/>
          </p:nvSpPr>
          <p:spPr>
            <a:xfrm>
              <a:off x="3513596" y="2780296"/>
              <a:ext cx="3888432" cy="2554545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endParaRPr lang="cs-CZ" sz="1600" dirty="0" smtClean="0"/>
            </a:p>
            <a:p>
              <a:pPr algn="ctr"/>
              <a:r>
                <a:rPr lang="cs-CZ" sz="1600" dirty="0" smtClean="0"/>
                <a:t>K čemu využíváme návrhy?</a:t>
              </a:r>
            </a:p>
            <a:p>
              <a:pPr algn="ctr"/>
              <a:r>
                <a:rPr lang="cs-CZ" sz="1600" dirty="0" smtClean="0"/>
                <a:t>Jaká je největší výhoda motivů?</a:t>
              </a:r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33872" y="908720"/>
            <a:ext cx="7222504" cy="5457616"/>
            <a:chOff x="733872" y="908720"/>
            <a:chExt cx="7222504" cy="5457616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41751" y="908720"/>
              <a:ext cx="2714625" cy="21145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872" y="3936687"/>
              <a:ext cx="2724150" cy="21526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13" name="TextovéPole 12"/>
            <p:cNvSpPr txBox="1"/>
            <p:nvPr/>
          </p:nvSpPr>
          <p:spPr>
            <a:xfrm>
              <a:off x="733872" y="6089337"/>
              <a:ext cx="380219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5 + 6 – Příklady návrhů motivů v MS </a:t>
              </a:r>
              <a:r>
                <a:rPr lang="cs-CZ" sz="1200" dirty="0" err="1" smtClean="0"/>
                <a:t>Powerpoint</a:t>
              </a:r>
              <a:endParaRPr lang="cs-CZ" sz="1200" dirty="0"/>
            </a:p>
          </p:txBody>
        </p:sp>
      </p:grpSp>
      <p:sp>
        <p:nvSpPr>
          <p:cNvPr id="17" name="Nadpis 2"/>
          <p:cNvSpPr>
            <a:spLocks noGrp="1"/>
          </p:cNvSpPr>
          <p:nvPr>
            <p:ph type="title"/>
          </p:nvPr>
        </p:nvSpPr>
        <p:spPr>
          <a:xfrm>
            <a:off x="733872" y="586602"/>
            <a:ext cx="4105076" cy="757337"/>
          </a:xfrm>
        </p:spPr>
        <p:txBody>
          <a:bodyPr/>
          <a:lstStyle/>
          <a:p>
            <a:r>
              <a:rPr lang="cs-CZ" dirty="0" smtClean="0"/>
              <a:t>Motivy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806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1484784"/>
            <a:ext cx="7560840" cy="2016224"/>
          </a:xfrm>
        </p:spPr>
        <p:txBody>
          <a:bodyPr/>
          <a:lstStyle/>
          <a:p>
            <a:r>
              <a:rPr lang="cs-CZ" dirty="0" smtClean="0"/>
              <a:t>Motiv prezentace si můžeme vybrat ze základní nabídky programu, nebo můžeme další motivy vyhledat na </a:t>
            </a:r>
            <a:r>
              <a:rPr lang="cs-CZ" dirty="0" smtClean="0">
                <a:hlinkClick r:id="rId2"/>
              </a:rPr>
              <a:t>www.office.com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4825156" cy="757337"/>
          </a:xfrm>
        </p:spPr>
        <p:txBody>
          <a:bodyPr/>
          <a:lstStyle/>
          <a:p>
            <a:r>
              <a:rPr lang="cs-CZ" dirty="0" smtClean="0"/>
              <a:t>Jak vybrat motiv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672893" y="2348880"/>
            <a:ext cx="7488832" cy="4386906"/>
            <a:chOff x="672893" y="2348880"/>
            <a:chExt cx="7488832" cy="4386906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893" y="2687769"/>
              <a:ext cx="7488832" cy="4048017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3" name="TextovéPole 2"/>
            <p:cNvSpPr txBox="1"/>
            <p:nvPr/>
          </p:nvSpPr>
          <p:spPr>
            <a:xfrm>
              <a:off x="6321606" y="2348880"/>
              <a:ext cx="184011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7 – www.office.com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3889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3508375"/>
          </a:xfrm>
        </p:spPr>
        <p:txBody>
          <a:bodyPr/>
          <a:lstStyle/>
          <a:p>
            <a:r>
              <a:rPr lang="cs-CZ" dirty="0" smtClean="0"/>
              <a:t>Motivy stažené z office.com nemusíme otevírat, ale hned po stáhnutí se nám samy zobrazí v </a:t>
            </a:r>
            <a:r>
              <a:rPr lang="cs-CZ" dirty="0" err="1" smtClean="0"/>
              <a:t>Powerpointu</a:t>
            </a:r>
            <a:r>
              <a:rPr lang="cs-CZ" dirty="0" smtClean="0"/>
              <a:t> a následně v nabídce, v části </a:t>
            </a:r>
            <a:r>
              <a:rPr lang="cs-CZ" b="1" dirty="0" smtClean="0"/>
              <a:t>vlastní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Pokud by někdo motiv vytvořil, vložíme jej do MS </a:t>
            </a:r>
            <a:r>
              <a:rPr lang="cs-CZ" dirty="0" err="1" smtClean="0"/>
              <a:t>Powerpoint</a:t>
            </a:r>
            <a:r>
              <a:rPr lang="cs-CZ" dirty="0" smtClean="0"/>
              <a:t> pomocí ikony</a:t>
            </a:r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39552" y="620688"/>
            <a:ext cx="5185196" cy="757337"/>
          </a:xfrm>
        </p:spPr>
        <p:txBody>
          <a:bodyPr/>
          <a:lstStyle/>
          <a:p>
            <a:r>
              <a:rPr lang="cs-CZ" dirty="0" smtClean="0"/>
              <a:t>Stažené motivy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2627783" y="4581128"/>
            <a:ext cx="4291677" cy="1573143"/>
            <a:chOff x="2627783" y="4581128"/>
            <a:chExt cx="4291677" cy="1573143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7783" y="4581128"/>
              <a:ext cx="4291677" cy="108012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TextovéPole 4"/>
            <p:cNvSpPr txBox="1"/>
            <p:nvPr/>
          </p:nvSpPr>
          <p:spPr>
            <a:xfrm>
              <a:off x="2627783" y="5877272"/>
              <a:ext cx="243162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8 – Vložení vlastních motivů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3042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3240980" cy="757337"/>
          </a:xfrm>
        </p:spPr>
        <p:txBody>
          <a:bodyPr/>
          <a:lstStyle/>
          <a:p>
            <a:r>
              <a:rPr lang="cs-CZ" dirty="0" smtClean="0"/>
              <a:t>Šablony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6777037" cy="528836"/>
          </a:xfrm>
        </p:spPr>
        <p:txBody>
          <a:bodyPr/>
          <a:lstStyle/>
          <a:p>
            <a:r>
              <a:rPr lang="cs-CZ" dirty="0" smtClean="0"/>
              <a:t>Nabídka </a:t>
            </a:r>
            <a:r>
              <a:rPr lang="cs-CZ" b="1" dirty="0" smtClean="0"/>
              <a:t>Soubor </a:t>
            </a:r>
            <a:r>
              <a:rPr lang="cs-CZ" dirty="0" smtClean="0"/>
              <a:t>→ </a:t>
            </a:r>
            <a:r>
              <a:rPr lang="cs-CZ" b="1" dirty="0" smtClean="0"/>
              <a:t>Nový.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4888776" y="1279793"/>
            <a:ext cx="3803601" cy="4885511"/>
            <a:chOff x="4888776" y="1279793"/>
            <a:chExt cx="3803601" cy="4885511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88776" y="1556792"/>
              <a:ext cx="3803601" cy="4608512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TextovéPole 4"/>
            <p:cNvSpPr txBox="1"/>
            <p:nvPr/>
          </p:nvSpPr>
          <p:spPr>
            <a:xfrm>
              <a:off x="6227087" y="1279793"/>
              <a:ext cx="246529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9 – Šablony a motivy – Nový</a:t>
              </a:r>
              <a:endParaRPr lang="cs-CZ" sz="12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33872" y="2924944"/>
            <a:ext cx="3888432" cy="2308324"/>
            <a:chOff x="733872" y="692696"/>
            <a:chExt cx="3888432" cy="2308324"/>
          </a:xfrm>
        </p:grpSpPr>
        <p:sp>
          <p:nvSpPr>
            <p:cNvPr id="7" name="TextovéPole 11"/>
            <p:cNvSpPr txBox="1"/>
            <p:nvPr/>
          </p:nvSpPr>
          <p:spPr>
            <a:xfrm>
              <a:off x="733872" y="692696"/>
              <a:ext cx="3888432" cy="2308324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Prozkoumejte šablony z webu Office.com ve spodní části okna.</a:t>
              </a:r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  <p:pic>
          <p:nvPicPr>
            <p:cNvPr id="8" name="Picture 2" descr="C:\Users\hoszowskir\AppData\Local\Microsoft\Windows\Temporary Internet Files\Content.IE5\2QHBZ273\MC90044192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548" y="1412776"/>
              <a:ext cx="1743075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151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4105076" cy="829345"/>
          </a:xfrm>
        </p:spPr>
        <p:txBody>
          <a:bodyPr/>
          <a:lstStyle/>
          <a:p>
            <a:r>
              <a:rPr lang="cs-CZ" dirty="0" smtClean="0"/>
              <a:t>Rychlý přístup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3104" y="3271852"/>
            <a:ext cx="7128792" cy="3508375"/>
          </a:xfrm>
          <a:ln>
            <a:noFill/>
          </a:ln>
        </p:spPr>
        <p:txBody>
          <a:bodyPr/>
          <a:lstStyle/>
          <a:p>
            <a:r>
              <a:rPr lang="cs-CZ" dirty="0"/>
              <a:t>Panel nástrojů </a:t>
            </a:r>
            <a:r>
              <a:rPr lang="cs-CZ" b="1" dirty="0"/>
              <a:t>Rychlý přístup</a:t>
            </a:r>
            <a:r>
              <a:rPr lang="cs-CZ" dirty="0"/>
              <a:t> nám usnadňuje práci s MS </a:t>
            </a:r>
            <a:r>
              <a:rPr lang="cs-CZ" dirty="0" err="1" smtClean="0"/>
              <a:t>Powerpoint</a:t>
            </a:r>
            <a:r>
              <a:rPr lang="cs-CZ" dirty="0" smtClean="0"/>
              <a:t>. </a:t>
            </a:r>
            <a:r>
              <a:rPr lang="cs-CZ" dirty="0"/>
              <a:t>Vyskytují se v něm </a:t>
            </a:r>
            <a:r>
              <a:rPr lang="cs-CZ" b="1" dirty="0"/>
              <a:t> 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nejčastěji používané funkce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/>
              <a:t>programu.</a:t>
            </a:r>
          </a:p>
          <a:p>
            <a:r>
              <a:rPr lang="cs-CZ" dirty="0"/>
              <a:t>Tuto nabídku můžeme </a:t>
            </a:r>
            <a:r>
              <a:rPr lang="cs-CZ" b="1" dirty="0"/>
              <a:t>upravit podle vlastních potřeb</a:t>
            </a:r>
            <a:r>
              <a:rPr lang="cs-CZ" dirty="0"/>
              <a:t> pomocí této šipky:</a:t>
            </a:r>
          </a:p>
          <a:p>
            <a:r>
              <a:rPr lang="cs-CZ" dirty="0"/>
              <a:t>Můžeme přidávat funkce z </a:t>
            </a:r>
          </a:p>
          <a:p>
            <a:pPr marL="69850" indent="0">
              <a:buNone/>
            </a:pPr>
            <a:r>
              <a:rPr lang="cs-CZ" dirty="0"/>
              <a:t>   běžné nabídky, ale i z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   nabídky </a:t>
            </a:r>
            <a:r>
              <a:rPr lang="cs-CZ" b="1" dirty="0" smtClean="0"/>
              <a:t>Další příkazy.</a:t>
            </a:r>
            <a:endParaRPr lang="cs-CZ" dirty="0" smtClean="0"/>
          </a:p>
          <a:p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67544" y="908720"/>
            <a:ext cx="7207946" cy="2390666"/>
            <a:chOff x="467544" y="908720"/>
            <a:chExt cx="7207946" cy="2390666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9552" y="1196752"/>
              <a:ext cx="7008779" cy="2102634"/>
            </a:xfrm>
            <a:prstGeom prst="rect">
              <a:avLst/>
            </a:prstGeom>
            <a:ln>
              <a:solidFill>
                <a:schemeClr val="accent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9" name="TextovéPole 8"/>
            <p:cNvSpPr txBox="1"/>
            <p:nvPr/>
          </p:nvSpPr>
          <p:spPr>
            <a:xfrm>
              <a:off x="5364088" y="908720"/>
              <a:ext cx="231140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10 – Panel Rychlý přístup </a:t>
              </a:r>
              <a:endParaRPr lang="cs-CZ" sz="12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67544" y="1124744"/>
              <a:ext cx="2016224" cy="432048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483768" y="1187460"/>
              <a:ext cx="21810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RYCHLÝ PŘÍSTUP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240040" y="4780801"/>
            <a:ext cx="4205194" cy="2077199"/>
            <a:chOff x="4211960" y="4797152"/>
            <a:chExt cx="4205194" cy="207719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0930" y="4869160"/>
              <a:ext cx="2016224" cy="1821554"/>
            </a:xfrm>
            <a:prstGeom prst="rect">
              <a:avLst/>
            </a:prstGeom>
            <a:ln>
              <a:solidFill>
                <a:schemeClr val="accent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8" name="Ovál 7"/>
            <p:cNvSpPr/>
            <p:nvPr/>
          </p:nvSpPr>
          <p:spPr>
            <a:xfrm>
              <a:off x="7812360" y="4797152"/>
              <a:ext cx="360040" cy="432048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211960" y="6597352"/>
              <a:ext cx="261917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11 – Jak upravit Rychlý přístup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4195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692696"/>
            <a:ext cx="2525654" cy="3384376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688632" cy="1143000"/>
          </a:xfrm>
        </p:spPr>
        <p:txBody>
          <a:bodyPr/>
          <a:lstStyle/>
          <a:p>
            <a:r>
              <a:rPr lang="cs-CZ" dirty="0" smtClean="0"/>
              <a:t>Přidávání do Rychlého přístupu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4103140"/>
            <a:ext cx="29750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12 – Přizpůsobení rychlého přístupu</a:t>
            </a:r>
            <a:endParaRPr lang="cs-CZ" sz="12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4519" y="1628800"/>
            <a:ext cx="6531683" cy="5269240"/>
            <a:chOff x="-14519" y="1628800"/>
            <a:chExt cx="6531683" cy="5269240"/>
          </a:xfrm>
        </p:grpSpPr>
        <p:grpSp>
          <p:nvGrpSpPr>
            <p:cNvPr id="13" name="Skupina 12"/>
            <p:cNvGrpSpPr/>
            <p:nvPr/>
          </p:nvGrpSpPr>
          <p:grpSpPr>
            <a:xfrm>
              <a:off x="-14519" y="1628800"/>
              <a:ext cx="6531683" cy="4992241"/>
              <a:chOff x="-14519" y="1628800"/>
              <a:chExt cx="6531683" cy="4992241"/>
            </a:xfrm>
          </p:grpSpPr>
          <p:pic>
            <p:nvPicPr>
              <p:cNvPr id="6" name="Obrázek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4519" y="1628800"/>
                <a:ext cx="6453624" cy="4992241"/>
              </a:xfrm>
              <a:prstGeom prst="rect">
                <a:avLst/>
              </a:prstGeom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</p:pic>
          <p:sp>
            <p:nvSpPr>
              <p:cNvPr id="7" name="Obdélník 6"/>
              <p:cNvSpPr/>
              <p:nvPr/>
            </p:nvSpPr>
            <p:spPr>
              <a:xfrm>
                <a:off x="0" y="3429000"/>
                <a:ext cx="1763688" cy="216024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3131840" y="3717032"/>
                <a:ext cx="792088" cy="288032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1403648" y="3059668"/>
                <a:ext cx="12490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1. kliknutí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2961062" y="3275692"/>
                <a:ext cx="1133644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dirty="0" smtClean="0">
                    <a:solidFill>
                      <a:srgbClr val="FF0000"/>
                    </a:solidFill>
                  </a:rPr>
                  <a:t>2. kliknutí</a:t>
                </a:r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4094706" y="2420888"/>
                <a:ext cx="2422458" cy="11695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b="1" dirty="0" smtClean="0">
                    <a:solidFill>
                      <a:srgbClr val="FF0000"/>
                    </a:solidFill>
                  </a:rPr>
                  <a:t>Vybraná funkce se objeví</a:t>
                </a:r>
              </a:p>
              <a:p>
                <a:r>
                  <a:rPr lang="cs-CZ" sz="1400" b="1" dirty="0">
                    <a:solidFill>
                      <a:srgbClr val="FF0000"/>
                    </a:solidFill>
                  </a:rPr>
                  <a:t>v</a:t>
                </a:r>
                <a:r>
                  <a:rPr lang="cs-CZ" sz="1400" b="1" dirty="0" smtClean="0">
                    <a:solidFill>
                      <a:srgbClr val="FF0000"/>
                    </a:solidFill>
                  </a:rPr>
                  <a:t> tomto poli.</a:t>
                </a:r>
              </a:p>
              <a:p>
                <a:r>
                  <a:rPr lang="cs-CZ" sz="1400" b="1" dirty="0" smtClean="0">
                    <a:solidFill>
                      <a:srgbClr val="FF0000"/>
                    </a:solidFill>
                  </a:rPr>
                  <a:t>Označením a stisknutím</a:t>
                </a:r>
              </a:p>
              <a:p>
                <a:r>
                  <a:rPr lang="cs-CZ" sz="1400" b="1" dirty="0" smtClean="0">
                    <a:solidFill>
                      <a:srgbClr val="FF0000"/>
                    </a:solidFill>
                  </a:rPr>
                  <a:t>tlačítka odebrat ji můžeme</a:t>
                </a:r>
              </a:p>
              <a:p>
                <a:r>
                  <a:rPr lang="cs-CZ" sz="1400" b="1" dirty="0">
                    <a:solidFill>
                      <a:srgbClr val="FF0000"/>
                    </a:solidFill>
                  </a:rPr>
                  <a:t>o</a:t>
                </a:r>
                <a:r>
                  <a:rPr lang="cs-CZ" sz="1400" b="1" dirty="0" smtClean="0">
                    <a:solidFill>
                      <a:srgbClr val="FF0000"/>
                    </a:solidFill>
                  </a:rPr>
                  <a:t>pět odstranit.</a:t>
                </a:r>
                <a:endParaRPr lang="cs-CZ" sz="1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3995936" y="5202778"/>
                <a:ext cx="235192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>
                    <a:solidFill>
                      <a:srgbClr val="FF0000"/>
                    </a:solidFill>
                  </a:rPr>
                  <a:t>Potvrdíme stiskem </a:t>
                </a:r>
                <a:r>
                  <a:rPr lang="cs-CZ" sz="1400" b="1" dirty="0" smtClean="0">
                    <a:solidFill>
                      <a:srgbClr val="FF0000"/>
                    </a:solidFill>
                  </a:rPr>
                  <a:t>OK</a:t>
                </a:r>
              </a:p>
              <a:p>
                <a:r>
                  <a:rPr lang="cs-CZ" sz="1400" dirty="0" smtClean="0">
                    <a:solidFill>
                      <a:srgbClr val="FF0000"/>
                    </a:solidFill>
                  </a:rPr>
                  <a:t>v pravém dolním rohu okna</a:t>
                </a:r>
                <a:endParaRPr lang="cs-CZ" sz="1400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107504" y="6621041"/>
              <a:ext cx="43204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Obr. 13 - </a:t>
              </a:r>
              <a:r>
                <a:rPr lang="cs-CZ" sz="1200" dirty="0"/>
                <a:t>Nastavení jednotlivých funkcí Rychlého </a:t>
              </a:r>
              <a:r>
                <a:rPr lang="cs-CZ" sz="1200" dirty="0" smtClean="0"/>
                <a:t>přístupu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7965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8" y="1628800"/>
            <a:ext cx="6777037" cy="4203675"/>
          </a:xfrm>
        </p:spPr>
        <p:txBody>
          <a:bodyPr/>
          <a:lstStyle/>
          <a:p>
            <a:r>
              <a:rPr lang="cs-CZ" dirty="0" smtClean="0"/>
              <a:t>Stáhněte z </a:t>
            </a:r>
            <a:r>
              <a:rPr lang="cs-CZ" dirty="0" smtClean="0">
                <a:hlinkClick r:id="rId2"/>
              </a:rPr>
              <a:t>www.office.com</a:t>
            </a:r>
            <a:r>
              <a:rPr lang="cs-CZ" dirty="0" smtClean="0"/>
              <a:t> libovolnou šablonu, která bude originální.</a:t>
            </a:r>
          </a:p>
          <a:p>
            <a:r>
              <a:rPr lang="cs-CZ" dirty="0" smtClean="0"/>
              <a:t>Prohledejte pás karet, seznamte se s prostředím </a:t>
            </a:r>
            <a:r>
              <a:rPr lang="cs-CZ" dirty="0" err="1" smtClean="0"/>
              <a:t>Powerpointu</a:t>
            </a:r>
            <a:r>
              <a:rPr lang="cs-CZ" dirty="0" smtClean="0"/>
              <a:t> 2010.</a:t>
            </a:r>
          </a:p>
          <a:p>
            <a:r>
              <a:rPr lang="cs-CZ" dirty="0" smtClean="0"/>
              <a:t>Pokuste se vytvořit jednoduchou prezentaci o sobě (max. 5 snímků).</a:t>
            </a:r>
          </a:p>
          <a:p>
            <a:r>
              <a:rPr lang="cs-CZ" dirty="0" smtClean="0"/>
              <a:t>Do panelu Rychlý přístup přidejte ikony: </a:t>
            </a:r>
          </a:p>
          <a:p>
            <a:pPr lvl="1"/>
            <a:r>
              <a:rPr lang="cs-CZ" b="1" dirty="0" smtClean="0"/>
              <a:t>Duplikát vybraných snímků,</a:t>
            </a:r>
          </a:p>
          <a:p>
            <a:pPr lvl="1"/>
            <a:r>
              <a:rPr lang="cs-CZ" b="1" dirty="0" smtClean="0"/>
              <a:t>Word Art,</a:t>
            </a:r>
          </a:p>
          <a:p>
            <a:pPr lvl="1"/>
            <a:r>
              <a:rPr lang="cs-CZ" b="1" dirty="0" smtClean="0"/>
              <a:t>Náhled a tisk.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1 – </a:t>
            </a:r>
            <a:r>
              <a:rPr lang="cs-CZ" sz="1600" dirty="0">
                <a:latin typeface="Franklin Gothic Book" pitchFamily="34" charset="0"/>
              </a:rPr>
              <a:t>Dostupné z: http://web.mnstate.edu/</a:t>
            </a:r>
            <a:r>
              <a:rPr lang="cs-CZ" sz="1600" dirty="0" err="1">
                <a:latin typeface="Franklin Gothic Book" pitchFamily="34" charset="0"/>
              </a:rPr>
              <a:t>instrtech</a:t>
            </a:r>
            <a:r>
              <a:rPr lang="cs-CZ" sz="1600" dirty="0">
                <a:latin typeface="Franklin Gothic Book" pitchFamily="34" charset="0"/>
              </a:rPr>
              <a:t>/</a:t>
            </a:r>
            <a:r>
              <a:rPr lang="cs-CZ" sz="1600" dirty="0" err="1">
                <a:latin typeface="Franklin Gothic Book" pitchFamily="34" charset="0"/>
              </a:rPr>
              <a:t>scmodules</a:t>
            </a:r>
            <a:r>
              <a:rPr lang="cs-CZ" sz="1600" dirty="0">
                <a:latin typeface="Franklin Gothic Book" pitchFamily="34" charset="0"/>
              </a:rPr>
              <a:t>/</a:t>
            </a:r>
            <a:r>
              <a:rPr lang="cs-CZ" sz="1600" dirty="0" err="1">
                <a:latin typeface="Franklin Gothic Book" pitchFamily="34" charset="0"/>
              </a:rPr>
              <a:t>AdvancedPowerpoint</a:t>
            </a:r>
            <a:r>
              <a:rPr lang="cs-CZ" sz="1600" dirty="0">
                <a:latin typeface="Franklin Gothic Book" pitchFamily="34" charset="0"/>
              </a:rPr>
              <a:t>/ppt1.png</a:t>
            </a:r>
            <a:r>
              <a:rPr lang="cs-CZ" sz="1600" dirty="0" smtClean="0">
                <a:latin typeface="Franklin Gothic Book" pitchFamily="34" charset="0"/>
              </a:rPr>
              <a:t>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2 – Archiv autora, IKT3-1.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3 – Archiv autora, IKT3-2.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4 – Archiv autora, IKT3-3.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5 – Archiv autora, IKT3-4.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6 – Archiv autora, IKT3-5.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7 – Archiv autora, IKT3-6.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8 – Archiv autora, IKT3-7.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9 – Archiv autora, IKT3-8.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10 – Archiv autora, IKT3-9.</a:t>
            </a:r>
          </a:p>
          <a:p>
            <a:pPr eaLnBrk="1" hangingPunct="1"/>
            <a:r>
              <a:rPr lang="cs-CZ" sz="1600" dirty="0">
                <a:latin typeface="Franklin Gothic Book" pitchFamily="34" charset="0"/>
              </a:rPr>
              <a:t>O</a:t>
            </a:r>
            <a:r>
              <a:rPr lang="cs-CZ" sz="1600" dirty="0" smtClean="0">
                <a:latin typeface="Franklin Gothic Book" pitchFamily="34" charset="0"/>
              </a:rPr>
              <a:t>br. 11 – Archiv autora, IKT3-10.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12 – Archiv autora, IKT3-11.</a:t>
            </a:r>
          </a:p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13 – Archiv autora, IKT3-12.</a:t>
            </a:r>
          </a:p>
          <a:p>
            <a:pPr eaLnBrk="1" hangingPunct="1"/>
            <a:r>
              <a:rPr lang="cs-CZ" sz="1600"/>
              <a:t>Kliparty pocházejí z archivů MS Office. </a:t>
            </a:r>
          </a:p>
          <a:p>
            <a:pPr eaLnBrk="1" hangingPunct="1"/>
            <a:endParaRPr lang="cs-CZ" sz="16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4686</TotalTime>
  <Words>730</Words>
  <Application>Microsoft Office PowerPoint</Application>
  <PresentationFormat>Předvádění na obrazovce (4:3)</PresentationFormat>
  <Paragraphs>115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Výukový materiál</vt:lpstr>
      <vt:lpstr>Prezentace aplikace PowerPoint</vt:lpstr>
      <vt:lpstr>Co je MS Powerpoint?</vt:lpstr>
      <vt:lpstr>Prostředí Powerpointu</vt:lpstr>
      <vt:lpstr>Ovládání Powerpointu</vt:lpstr>
      <vt:lpstr>Řazení snímků</vt:lpstr>
      <vt:lpstr>Motivy</vt:lpstr>
      <vt:lpstr>Jak vybrat motiv</vt:lpstr>
      <vt:lpstr>Stažené motivy</vt:lpstr>
      <vt:lpstr>Šablony</vt:lpstr>
      <vt:lpstr>Rychlý přístup</vt:lpstr>
      <vt:lpstr>Přidávání do Rychlého přístupu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216</cp:revision>
  <dcterms:created xsi:type="dcterms:W3CDTF">2011-04-17T19:50:20Z</dcterms:created>
  <dcterms:modified xsi:type="dcterms:W3CDTF">2012-12-12T18:33:24Z</dcterms:modified>
</cp:coreProperties>
</file>