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3" r:id="rId6"/>
    <p:sldId id="280" r:id="rId7"/>
    <p:sldId id="281" r:id="rId8"/>
    <p:sldId id="275" r:id="rId9"/>
    <p:sldId id="276" r:id="rId10"/>
    <p:sldId id="277" r:id="rId11"/>
    <p:sldId id="278" r:id="rId12"/>
    <p:sldId id="279" r:id="rId13"/>
    <p:sldId id="274" r:id="rId14"/>
    <p:sldId id="271" r:id="rId15"/>
    <p:sldId id="26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FFDBCBE4-8E26-45F6-8D8B-E57332612B97}">
          <p14:sldIdLst>
            <p14:sldId id="256"/>
            <p14:sldId id="262"/>
            <p14:sldId id="265"/>
            <p14:sldId id="266"/>
            <p14:sldId id="273"/>
            <p14:sldId id="280"/>
            <p14:sldId id="281"/>
            <p14:sldId id="275"/>
            <p14:sldId id="276"/>
            <p14:sldId id="277"/>
            <p14:sldId id="278"/>
            <p14:sldId id="279"/>
            <p14:sldId id="274"/>
            <p14:sldId id="271"/>
            <p14:sldId id="26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60"/>
  </p:normalViewPr>
  <p:slideViewPr>
    <p:cSldViewPr>
      <p:cViewPr>
        <p:scale>
          <a:sx n="98" d="100"/>
          <a:sy n="98" d="100"/>
        </p:scale>
        <p:origin x="-35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– Práce se snímky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05_01_32_INOVACE_14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3.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Práce se snímky v prostředí MS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Powerpoint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2010. Základní funkce a možnosti snímku.</a:t>
            </a:r>
          </a:p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Powerpoint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2010, snímky, řazení snímků, rozložení snímků, nastavení snímků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PRÁCE SE SNÍMKY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060848"/>
            <a:ext cx="7488832" cy="3508375"/>
          </a:xfrm>
        </p:spPr>
        <p:txBody>
          <a:bodyPr/>
          <a:lstStyle/>
          <a:p>
            <a:r>
              <a:rPr lang="cs-CZ" b="1" dirty="0" smtClean="0"/>
              <a:t>Snímek</a:t>
            </a:r>
            <a:r>
              <a:rPr lang="cs-CZ" dirty="0" smtClean="0"/>
              <a:t> tvoří podklady pro ústní prezentaci.</a:t>
            </a:r>
          </a:p>
          <a:p>
            <a:r>
              <a:rPr lang="cs-CZ" dirty="0" smtClean="0"/>
              <a:t>Do jednotlivých snímků řadíme:</a:t>
            </a:r>
          </a:p>
          <a:p>
            <a:pPr lvl="1"/>
            <a:r>
              <a:rPr lang="cs-CZ" dirty="0"/>
              <a:t>t</a:t>
            </a:r>
            <a:r>
              <a:rPr lang="cs-CZ" dirty="0" smtClean="0"/>
              <a:t>extové informace,</a:t>
            </a:r>
          </a:p>
          <a:p>
            <a:pPr lvl="1"/>
            <a:r>
              <a:rPr lang="cs-CZ" dirty="0"/>
              <a:t>o</a:t>
            </a:r>
            <a:r>
              <a:rPr lang="cs-CZ" dirty="0" smtClean="0"/>
              <a:t>brázky,</a:t>
            </a:r>
          </a:p>
          <a:p>
            <a:pPr lvl="1"/>
            <a:r>
              <a:rPr lang="cs-CZ" dirty="0"/>
              <a:t>g</a:t>
            </a:r>
            <a:r>
              <a:rPr lang="cs-CZ" dirty="0" smtClean="0"/>
              <a:t>rafy,</a:t>
            </a:r>
          </a:p>
          <a:p>
            <a:pPr lvl="1"/>
            <a:r>
              <a:rPr lang="cs-CZ" dirty="0"/>
              <a:t>t</a:t>
            </a:r>
            <a:r>
              <a:rPr lang="cs-CZ" dirty="0" smtClean="0"/>
              <a:t>abulky.</a:t>
            </a:r>
          </a:p>
          <a:p>
            <a:r>
              <a:rPr lang="cs-CZ" dirty="0" smtClean="0"/>
              <a:t>Informace ve snímcích můžeme různě rozložit </a:t>
            </a:r>
            <a:r>
              <a:rPr lang="cs-CZ" dirty="0" smtClean="0"/>
              <a:t>  a </a:t>
            </a:r>
            <a:r>
              <a:rPr lang="cs-CZ" dirty="0" smtClean="0"/>
              <a:t>formátovat.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4537124" cy="757337"/>
          </a:xfrm>
        </p:spPr>
        <p:txBody>
          <a:bodyPr/>
          <a:lstStyle/>
          <a:p>
            <a:r>
              <a:rPr lang="cs-CZ" dirty="0" smtClean="0"/>
              <a:t>Co je to snímek?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9" y="1484784"/>
            <a:ext cx="6048672" cy="2520280"/>
          </a:xfrm>
        </p:spPr>
        <p:txBody>
          <a:bodyPr/>
          <a:lstStyle/>
          <a:p>
            <a:r>
              <a:rPr lang="cs-CZ" dirty="0" smtClean="0"/>
              <a:t>Při otevření nového souboru máme k dispozici pouze jeden bílý snímek.</a:t>
            </a:r>
          </a:p>
          <a:p>
            <a:endParaRPr lang="cs-CZ" dirty="0" smtClean="0"/>
          </a:p>
          <a:p>
            <a:r>
              <a:rPr lang="cs-CZ" dirty="0" smtClean="0"/>
              <a:t>Další snímky přidáváme pomocí tlačítka </a:t>
            </a:r>
            <a:r>
              <a:rPr lang="cs-CZ" b="1" dirty="0" smtClean="0"/>
              <a:t>Nový snímek.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620688"/>
            <a:ext cx="3745036" cy="757337"/>
          </a:xfrm>
        </p:spPr>
        <p:txBody>
          <a:bodyPr/>
          <a:lstStyle/>
          <a:p>
            <a:r>
              <a:rPr lang="cs-CZ" dirty="0" smtClean="0"/>
              <a:t>První snímky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6084168" y="692696"/>
            <a:ext cx="2969346" cy="3953649"/>
            <a:chOff x="6084168" y="692696"/>
            <a:chExt cx="2969346" cy="3953649"/>
          </a:xfrm>
        </p:grpSpPr>
        <p:sp>
          <p:nvSpPr>
            <p:cNvPr id="6" name="TextovéPole 5"/>
            <p:cNvSpPr txBox="1"/>
            <p:nvPr/>
          </p:nvSpPr>
          <p:spPr>
            <a:xfrm>
              <a:off x="6588224" y="4369346"/>
              <a:ext cx="246529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Obr. 1 – Snímky nové prezentace</a:t>
              </a:r>
              <a:endParaRPr lang="cs-CZ" sz="1200" dirty="0"/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6084168" y="692696"/>
              <a:ext cx="2380481" cy="3676650"/>
              <a:chOff x="6084168" y="692696"/>
              <a:chExt cx="2380481" cy="3676650"/>
            </a:xfrm>
          </p:grpSpPr>
          <p:pic>
            <p:nvPicPr>
              <p:cNvPr id="5" name="Obrázek 4"/>
              <p:cNvPicPr>
                <a:picLocks noChangeAspect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>
                <a:off x="6588224" y="692696"/>
                <a:ext cx="1876425" cy="3676650"/>
              </a:xfrm>
              <a:prstGeom prst="rect">
                <a:avLst/>
              </a:prstGeom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</p:pic>
          <p:cxnSp>
            <p:nvCxnSpPr>
              <p:cNvPr id="8" name="Přímá spojnice se šipkou 7"/>
              <p:cNvCxnSpPr/>
              <p:nvPr/>
            </p:nvCxnSpPr>
            <p:spPr>
              <a:xfrm flipV="1">
                <a:off x="6084168" y="1844824"/>
                <a:ext cx="1080120" cy="216024"/>
              </a:xfrm>
              <a:prstGeom prst="straightConnector1">
                <a:avLst/>
              </a:prstGeom>
              <a:ln w="1905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3" name="Zástupný symbol pro obsah 2"/>
          <p:cNvSpPr txBox="1">
            <a:spLocks/>
          </p:cNvSpPr>
          <p:nvPr/>
        </p:nvSpPr>
        <p:spPr bwMode="auto">
          <a:xfrm>
            <a:off x="2987824" y="3507259"/>
            <a:ext cx="3471034" cy="16138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Nový snímek se přidá </a:t>
            </a:r>
            <a:r>
              <a:rPr lang="cs-CZ" b="1" dirty="0" smtClean="0"/>
              <a:t>za</a:t>
            </a:r>
            <a:r>
              <a:rPr lang="cs-CZ" dirty="0" smtClean="0"/>
              <a:t> aktuální (žlutě označený) snímek.</a:t>
            </a:r>
            <a:endParaRPr lang="cs-CZ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899592" y="3501008"/>
            <a:ext cx="2448272" cy="3240260"/>
            <a:chOff x="899592" y="3501008"/>
            <a:chExt cx="2448272" cy="3240260"/>
          </a:xfrm>
        </p:grpSpPr>
        <p:grpSp>
          <p:nvGrpSpPr>
            <p:cNvPr id="19" name="Skupina 18"/>
            <p:cNvGrpSpPr/>
            <p:nvPr/>
          </p:nvGrpSpPr>
          <p:grpSpPr>
            <a:xfrm>
              <a:off x="899592" y="3501008"/>
              <a:ext cx="2232248" cy="3240260"/>
              <a:chOff x="899592" y="3501008"/>
              <a:chExt cx="2232248" cy="3240260"/>
            </a:xfrm>
          </p:grpSpPr>
          <p:pic>
            <p:nvPicPr>
              <p:cNvPr id="11" name="Obrázek 10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b="11869"/>
              <a:stretch/>
            </p:blipFill>
            <p:spPr>
              <a:xfrm>
                <a:off x="899592" y="3501008"/>
                <a:ext cx="1914525" cy="3240260"/>
              </a:xfrm>
              <a:prstGeom prst="rect">
                <a:avLst/>
              </a:prstGeom>
            </p:spPr>
          </p:pic>
          <p:sp>
            <p:nvSpPr>
              <p:cNvPr id="13" name="Ovál 12"/>
              <p:cNvSpPr/>
              <p:nvPr/>
            </p:nvSpPr>
            <p:spPr>
              <a:xfrm>
                <a:off x="1619672" y="3861048"/>
                <a:ext cx="648072" cy="1008112"/>
              </a:xfrm>
              <a:prstGeom prst="ellipse">
                <a:avLst/>
              </a:prstGeom>
              <a:noFill/>
              <a:ln w="28575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7" name="Přímá spojnice se šipkou 16"/>
              <p:cNvCxnSpPr>
                <a:endCxn id="13" idx="7"/>
              </p:cNvCxnSpPr>
              <p:nvPr/>
            </p:nvCxnSpPr>
            <p:spPr>
              <a:xfrm flipH="1">
                <a:off x="2172836" y="3501008"/>
                <a:ext cx="959004" cy="507675"/>
              </a:xfrm>
              <a:prstGeom prst="straightConnector1">
                <a:avLst/>
              </a:prstGeom>
              <a:ln w="1905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1" name="Pěticípá hvězda 20"/>
            <p:cNvSpPr/>
            <p:nvPr/>
          </p:nvSpPr>
          <p:spPr>
            <a:xfrm>
              <a:off x="899592" y="6380053"/>
              <a:ext cx="432048" cy="361215"/>
            </a:xfrm>
            <a:prstGeom prst="star5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5" name="Přímá spojnice se šipkou 24"/>
            <p:cNvCxnSpPr/>
            <p:nvPr/>
          </p:nvCxnSpPr>
          <p:spPr>
            <a:xfrm flipH="1">
              <a:off x="1331640" y="4149080"/>
              <a:ext cx="2016224" cy="2230973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Zástupný symbol pro obsah 2"/>
          <p:cNvSpPr txBox="1">
            <a:spLocks/>
          </p:cNvSpPr>
          <p:nvPr/>
        </p:nvSpPr>
        <p:spPr bwMode="auto">
          <a:xfrm>
            <a:off x="2987824" y="4966629"/>
            <a:ext cx="5760640" cy="16138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Nový snímek můžeme také přidat kliknutím pravým tlačítkem myši </a:t>
            </a:r>
            <a:r>
              <a:rPr lang="cs-CZ" dirty="0" smtClean="0"/>
              <a:t>            do </a:t>
            </a:r>
            <a:r>
              <a:rPr lang="cs-CZ" dirty="0" smtClean="0"/>
              <a:t>aktuálního snímku a volbou </a:t>
            </a:r>
            <a:r>
              <a:rPr lang="cs-CZ" b="1" dirty="0" smtClean="0"/>
              <a:t>Nový snímek.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814117" y="6580508"/>
            <a:ext cx="23450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Přidání nového snímku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986549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23" grpId="0"/>
      <p:bldP spid="27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4609132" cy="757337"/>
          </a:xfrm>
        </p:spPr>
        <p:txBody>
          <a:bodyPr/>
          <a:lstStyle/>
          <a:p>
            <a:r>
              <a:rPr lang="cs-CZ" dirty="0" smtClean="0"/>
              <a:t>Rozložení snímku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51158" y="1772816"/>
            <a:ext cx="3960440" cy="1839362"/>
          </a:xfrm>
        </p:spPr>
        <p:txBody>
          <a:bodyPr/>
          <a:lstStyle/>
          <a:p>
            <a:r>
              <a:rPr lang="cs-CZ" dirty="0" smtClean="0"/>
              <a:t>K nastavení rozložení snímku použijeme opět ikonu </a:t>
            </a:r>
            <a:r>
              <a:rPr lang="cs-CZ" b="1" dirty="0" smtClean="0"/>
              <a:t>Nový snímek</a:t>
            </a:r>
            <a:r>
              <a:rPr lang="cs-CZ" dirty="0" smtClean="0"/>
              <a:t>, ale nyní její dolní část -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683568" y="4181926"/>
            <a:ext cx="3391272" cy="2092881"/>
            <a:chOff x="4146848" y="2056199"/>
            <a:chExt cx="3391272" cy="2092881"/>
          </a:xfrm>
        </p:grpSpPr>
        <p:pic>
          <p:nvPicPr>
            <p:cNvPr id="2050" name="Picture 2" descr="C:\Users\hoszowskir\AppData\Local\Microsoft\Windows\Temporary Internet Files\Content.IE5\C1VSON9A\MC90044192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86429" y="2852936"/>
              <a:ext cx="1512109" cy="11898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11"/>
            <p:cNvSpPr txBox="1"/>
            <p:nvPr/>
          </p:nvSpPr>
          <p:spPr>
            <a:xfrm>
              <a:off x="4146848" y="2056199"/>
              <a:ext cx="3391272" cy="2092881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1600" dirty="0" smtClean="0"/>
                <a:t>Pokuste se objevit, ve které části </a:t>
              </a:r>
              <a:r>
                <a:rPr lang="cs-CZ" sz="1600" dirty="0" err="1" smtClean="0"/>
                <a:t>Powerpointu</a:t>
              </a:r>
              <a:r>
                <a:rPr lang="cs-CZ" sz="1600" dirty="0" smtClean="0"/>
                <a:t> se nastavuje Rozložení snímku</a:t>
              </a:r>
            </a:p>
            <a:p>
              <a:pPr algn="ctr"/>
              <a:endParaRPr lang="cs-CZ" sz="1600" dirty="0"/>
            </a:p>
            <a:p>
              <a:pPr algn="ctr"/>
              <a:endParaRPr lang="cs-CZ" sz="1600" dirty="0" smtClean="0"/>
            </a:p>
            <a:p>
              <a:pPr algn="ctr"/>
              <a:endParaRPr lang="cs-CZ" sz="1600" dirty="0"/>
            </a:p>
            <a:p>
              <a:pPr algn="ctr"/>
              <a:endParaRPr lang="cs-CZ" sz="1600" dirty="0" smtClean="0"/>
            </a:p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4074840" y="991411"/>
            <a:ext cx="4072456" cy="5256681"/>
            <a:chOff x="4074840" y="991411"/>
            <a:chExt cx="4072456" cy="5256681"/>
          </a:xfrm>
        </p:grpSpPr>
        <p:sp>
          <p:nvSpPr>
            <p:cNvPr id="10" name="TextovéPole 9"/>
            <p:cNvSpPr txBox="1"/>
            <p:nvPr/>
          </p:nvSpPr>
          <p:spPr>
            <a:xfrm>
              <a:off x="4633535" y="5971093"/>
              <a:ext cx="2670475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Obr. 3 – Nastavení rozložení snímku</a:t>
              </a:r>
              <a:endParaRPr lang="cs-CZ" sz="1200" dirty="0"/>
            </a:p>
          </p:txBody>
        </p:sp>
        <p:grpSp>
          <p:nvGrpSpPr>
            <p:cNvPr id="13" name="Skupina 12"/>
            <p:cNvGrpSpPr/>
            <p:nvPr/>
          </p:nvGrpSpPr>
          <p:grpSpPr>
            <a:xfrm>
              <a:off x="4074840" y="991411"/>
              <a:ext cx="4072456" cy="4752975"/>
              <a:chOff x="4074840" y="991411"/>
              <a:chExt cx="4072456" cy="4752975"/>
            </a:xfrm>
          </p:grpSpPr>
          <p:pic>
            <p:nvPicPr>
              <p:cNvPr id="9" name="Obrázek 8"/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 rot="569721">
                <a:off x="5004046" y="991411"/>
                <a:ext cx="3143250" cy="4752975"/>
              </a:xfrm>
              <a:prstGeom prst="rect">
                <a:avLst/>
              </a:prstGeom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p:spPr>
          </p:pic>
          <p:cxnSp>
            <p:nvCxnSpPr>
              <p:cNvPr id="12" name="Přímá spojnice se šipkou 11"/>
              <p:cNvCxnSpPr/>
              <p:nvPr/>
            </p:nvCxnSpPr>
            <p:spPr>
              <a:xfrm flipV="1">
                <a:off x="4074840" y="1484784"/>
                <a:ext cx="1217240" cy="1728192"/>
              </a:xfrm>
              <a:prstGeom prst="straightConnector1">
                <a:avLst/>
              </a:prstGeom>
              <a:ln w="1905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xmlns="" val="227537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3455376"/>
            <a:ext cx="4320480" cy="1944216"/>
          </a:xfrm>
        </p:spPr>
        <p:txBody>
          <a:bodyPr/>
          <a:lstStyle/>
          <a:p>
            <a:r>
              <a:rPr lang="cs-CZ" dirty="0" smtClean="0"/>
              <a:t>V případě, že potřebujeme přesunout snímek z místa na místo, provedeme to </a:t>
            </a:r>
            <a:r>
              <a:rPr lang="cs-CZ" dirty="0" smtClean="0"/>
              <a:t>jednoduše </a:t>
            </a:r>
            <a:r>
              <a:rPr lang="cs-CZ" b="1" dirty="0" smtClean="0"/>
              <a:t>tažením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4105076" cy="757337"/>
          </a:xfrm>
        </p:spPr>
        <p:txBody>
          <a:bodyPr/>
          <a:lstStyle/>
          <a:p>
            <a:r>
              <a:rPr lang="cs-CZ" dirty="0" smtClean="0"/>
              <a:t>Řazení snímků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891381" y="332654"/>
            <a:ext cx="7145213" cy="6496825"/>
            <a:chOff x="891381" y="332654"/>
            <a:chExt cx="7145213" cy="6496825"/>
          </a:xfrm>
        </p:grpSpPr>
        <p:grpSp>
          <p:nvGrpSpPr>
            <p:cNvPr id="12" name="Skupina 11"/>
            <p:cNvGrpSpPr/>
            <p:nvPr/>
          </p:nvGrpSpPr>
          <p:grpSpPr>
            <a:xfrm>
              <a:off x="891381" y="332654"/>
              <a:ext cx="7145213" cy="6219825"/>
              <a:chOff x="683568" y="332656"/>
              <a:chExt cx="7145213" cy="6219825"/>
            </a:xfr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grpSpPr>
          <p:pic>
            <p:nvPicPr>
              <p:cNvPr id="4" name="Obrázek 3"/>
              <p:cNvPicPr>
                <a:picLocks noChangeAspect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>
                <a:off x="5076056" y="332656"/>
                <a:ext cx="2752725" cy="6219825"/>
              </a:xfrm>
              <a:prstGeom prst="rect">
                <a:avLst/>
              </a:prstGeom>
            </p:spPr>
          </p:pic>
          <p:cxnSp>
            <p:nvCxnSpPr>
              <p:cNvPr id="6" name="Přímá spojnice se šipkou 5"/>
              <p:cNvCxnSpPr/>
              <p:nvPr/>
            </p:nvCxnSpPr>
            <p:spPr>
              <a:xfrm>
                <a:off x="5520080" y="1628800"/>
                <a:ext cx="0" cy="2520280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prstDash val="dash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ovéPole 6"/>
              <p:cNvSpPr txBox="1"/>
              <p:nvPr/>
            </p:nvSpPr>
            <p:spPr>
              <a:xfrm>
                <a:off x="683568" y="1628800"/>
                <a:ext cx="4293163" cy="107721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1600" b="1" dirty="0" smtClean="0">
                    <a:solidFill>
                      <a:srgbClr val="FF0000"/>
                    </a:solidFill>
                  </a:rPr>
                  <a:t>Uchopíme snímek, který chceme přemístit</a:t>
                </a:r>
              </a:p>
              <a:p>
                <a:r>
                  <a:rPr lang="cs-CZ" sz="1600" b="1" dirty="0">
                    <a:solidFill>
                      <a:srgbClr val="FF0000"/>
                    </a:solidFill>
                  </a:rPr>
                  <a:t>a</a:t>
                </a:r>
                <a:r>
                  <a:rPr lang="cs-CZ" sz="1600" b="1" dirty="0" smtClean="0">
                    <a:solidFill>
                      <a:srgbClr val="FF0000"/>
                    </a:solidFill>
                  </a:rPr>
                  <a:t> přetáhneme jej na místo určení.</a:t>
                </a:r>
              </a:p>
              <a:p>
                <a:r>
                  <a:rPr lang="cs-CZ" sz="1600" b="1" dirty="0" smtClean="0">
                    <a:solidFill>
                      <a:srgbClr val="FF0000"/>
                    </a:solidFill>
                  </a:rPr>
                  <a:t>Kam se snímek umístí poznáme podle</a:t>
                </a:r>
              </a:p>
              <a:p>
                <a:r>
                  <a:rPr lang="cs-CZ" sz="1600" b="1" dirty="0">
                    <a:solidFill>
                      <a:srgbClr val="FF0000"/>
                    </a:solidFill>
                  </a:rPr>
                  <a:t>t</a:t>
                </a:r>
                <a:r>
                  <a:rPr lang="cs-CZ" sz="1600" b="1" dirty="0" smtClean="0">
                    <a:solidFill>
                      <a:srgbClr val="FF0000"/>
                    </a:solidFill>
                  </a:rPr>
                  <a:t>enké modré čáry mezi snímky.</a:t>
                </a:r>
                <a:endParaRPr lang="cs-CZ" sz="1600" b="1" dirty="0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9" name="Přímá spojnice se šipkou 8"/>
              <p:cNvCxnSpPr/>
              <p:nvPr/>
            </p:nvCxnSpPr>
            <p:spPr>
              <a:xfrm flipV="1">
                <a:off x="4139952" y="1628800"/>
                <a:ext cx="1380128" cy="432048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se šipkou 10"/>
              <p:cNvCxnSpPr/>
              <p:nvPr/>
            </p:nvCxnSpPr>
            <p:spPr>
              <a:xfrm>
                <a:off x="3851920" y="2492896"/>
                <a:ext cx="1224136" cy="1656184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xtovéPole 12"/>
            <p:cNvSpPr txBox="1"/>
            <p:nvPr/>
          </p:nvSpPr>
          <p:spPr>
            <a:xfrm>
              <a:off x="5184544" y="6552480"/>
              <a:ext cx="268810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Obr. 4 – Přesouvání a řazení snímků</a:t>
              </a:r>
              <a:endParaRPr lang="cs-CZ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822466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37742"/>
            <a:ext cx="4608511" cy="2672308"/>
          </a:xfrm>
        </p:spPr>
        <p:txBody>
          <a:bodyPr/>
          <a:lstStyle/>
          <a:p>
            <a:r>
              <a:rPr lang="cs-CZ" b="1" dirty="0" smtClean="0"/>
              <a:t>Vymazání </a:t>
            </a:r>
            <a:r>
              <a:rPr lang="cs-CZ" dirty="0" smtClean="0"/>
              <a:t>snímku provedeme jednoduše – označením snímku </a:t>
            </a:r>
            <a:r>
              <a:rPr lang="cs-CZ" dirty="0" smtClean="0"/>
              <a:t>                      a </a:t>
            </a:r>
            <a:r>
              <a:rPr lang="cs-CZ" dirty="0" smtClean="0"/>
              <a:t>zmáčknutím </a:t>
            </a:r>
            <a:r>
              <a:rPr lang="cs-CZ" b="1" dirty="0" err="1" smtClean="0"/>
              <a:t>Delete</a:t>
            </a:r>
            <a:r>
              <a:rPr lang="cs-CZ" dirty="0" smtClean="0"/>
              <a:t>, nebo kliknutím pravým tlačítkem myši a volbou          </a:t>
            </a:r>
            <a:r>
              <a:rPr lang="cs-CZ" b="1" dirty="0" smtClean="0"/>
              <a:t>Odstranit snímek.</a:t>
            </a:r>
            <a:endParaRPr lang="cs-CZ" b="1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583431"/>
            <a:ext cx="6265316" cy="685329"/>
          </a:xfrm>
        </p:spPr>
        <p:txBody>
          <a:bodyPr/>
          <a:lstStyle/>
          <a:p>
            <a:r>
              <a:rPr lang="cs-CZ" dirty="0" smtClean="0"/>
              <a:t>Skrytí a vymazání snímku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7422"/>
          <a:stretch/>
        </p:blipFill>
        <p:spPr>
          <a:xfrm>
            <a:off x="251520" y="4149080"/>
            <a:ext cx="2731153" cy="2382094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251520" y="6581001"/>
            <a:ext cx="24428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Odstranění snímku myší</a:t>
            </a:r>
            <a:endParaRPr lang="cs-CZ" sz="1200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3347864" y="5252193"/>
            <a:ext cx="5119463" cy="1336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Ke skrytí snímku opět využijeme pravého tlačítka myši a volby </a:t>
            </a:r>
            <a:r>
              <a:rPr lang="cs-CZ" b="1" dirty="0" smtClean="0"/>
              <a:t>Skrýt snímek.</a:t>
            </a:r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5076055" y="1268760"/>
            <a:ext cx="3391272" cy="2092881"/>
            <a:chOff x="5076056" y="2996952"/>
            <a:chExt cx="3391272" cy="2092881"/>
          </a:xfrm>
        </p:grpSpPr>
        <p:pic>
          <p:nvPicPr>
            <p:cNvPr id="1026" name="Picture 2" descr="C:\Users\hoszowskir\AppData\Local\Microsoft\Windows\Temporary Internet Files\Content.IE5\SJFLB50J\MC90044193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90575" y="3645024"/>
              <a:ext cx="1362233" cy="13141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11"/>
            <p:cNvSpPr txBox="1"/>
            <p:nvPr/>
          </p:nvSpPr>
          <p:spPr>
            <a:xfrm>
              <a:off x="5076056" y="2996952"/>
              <a:ext cx="3391272" cy="2092881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1600" dirty="0" smtClean="0"/>
                <a:t>Pokuste se přijít na to, jakým způsobem skryjeme nebo smažeme snímek</a:t>
              </a:r>
            </a:p>
            <a:p>
              <a:pPr algn="ctr"/>
              <a:endParaRPr lang="cs-CZ" sz="1600" dirty="0"/>
            </a:p>
            <a:p>
              <a:pPr algn="ctr"/>
              <a:endParaRPr lang="cs-CZ" sz="1600" dirty="0" smtClean="0"/>
            </a:p>
            <a:p>
              <a:pPr algn="ctr"/>
              <a:endParaRPr lang="cs-CZ" sz="1600" dirty="0"/>
            </a:p>
            <a:p>
              <a:pPr algn="ctr"/>
              <a:endParaRPr lang="cs-CZ" sz="1600" dirty="0" smtClean="0"/>
            </a:p>
            <a:p>
              <a:pPr algn="ctr"/>
              <a:endParaRPr lang="cs-CZ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673525" y="3151278"/>
            <a:ext cx="2793802" cy="2232857"/>
            <a:chOff x="5673525" y="3151278"/>
            <a:chExt cx="2793802" cy="2232857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737429" y="3151278"/>
              <a:ext cx="2729898" cy="2232857"/>
            </a:xfrm>
            <a:prstGeom prst="rect">
              <a:avLst/>
            </a:prstGeom>
          </p:spPr>
        </p:pic>
        <p:sp>
          <p:nvSpPr>
            <p:cNvPr id="12" name="TextovéPole 11"/>
            <p:cNvSpPr txBox="1"/>
            <p:nvPr/>
          </p:nvSpPr>
          <p:spPr>
            <a:xfrm>
              <a:off x="5673525" y="3705793"/>
              <a:ext cx="157607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b="1" dirty="0" smtClean="0">
                  <a:solidFill>
                    <a:srgbClr val="FF0000"/>
                  </a:solidFill>
                </a:rPr>
                <a:t>Skrytý snímek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5737429" y="3151278"/>
              <a:ext cx="1512168" cy="1401850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3964852" y="4975211"/>
            <a:ext cx="170867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Skrytí snímku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33443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3000"/>
                            </p:stCondLst>
                            <p:childTnLst>
                              <p:par>
                                <p:cTn id="7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9" grpId="0"/>
      <p:bldP spid="11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1556793"/>
            <a:ext cx="7776864" cy="2088232"/>
          </a:xfrm>
        </p:spPr>
        <p:txBody>
          <a:bodyPr/>
          <a:lstStyle/>
          <a:p>
            <a:r>
              <a:rPr lang="cs-CZ" dirty="0" smtClean="0"/>
              <a:t>Pozadí snímku můžeme nastavit pro všechny snímky stejné, nebo pro každý jiné.</a:t>
            </a:r>
          </a:p>
          <a:p>
            <a:r>
              <a:rPr lang="cs-CZ" dirty="0" smtClean="0"/>
              <a:t>Formátovat pozadí můžeme pravým                      kliknutím do snímku a volbou </a:t>
            </a:r>
            <a:r>
              <a:rPr lang="cs-CZ" b="1" dirty="0" smtClean="0"/>
              <a:t>Formát                   pozadí.</a:t>
            </a:r>
          </a:p>
          <a:p>
            <a:r>
              <a:rPr lang="cs-CZ" dirty="0" smtClean="0"/>
              <a:t>Pro formát pozadí máme </a:t>
            </a:r>
            <a:r>
              <a:rPr lang="cs-CZ" u="sng" dirty="0" smtClean="0"/>
              <a:t>čtyři</a:t>
            </a:r>
            <a:r>
              <a:rPr lang="cs-CZ" dirty="0"/>
              <a:t> </a:t>
            </a:r>
            <a:r>
              <a:rPr lang="cs-CZ" dirty="0" smtClean="0"/>
              <a:t>možností:</a:t>
            </a:r>
          </a:p>
          <a:p>
            <a:pPr marL="823913" lvl="1" indent="-457200">
              <a:buFont typeface="+mj-lt"/>
              <a:buAutoNum type="arabicPeriod"/>
            </a:pPr>
            <a:r>
              <a:rPr lang="cs-CZ" dirty="0" smtClean="0"/>
              <a:t>Souvislá výplň.</a:t>
            </a:r>
          </a:p>
          <a:p>
            <a:pPr marL="823913" lvl="1" indent="-457200">
              <a:buFont typeface="+mj-lt"/>
              <a:buAutoNum type="arabicPeriod"/>
            </a:pPr>
            <a:r>
              <a:rPr lang="cs-CZ" dirty="0" smtClean="0"/>
              <a:t>Přechodová výplň.</a:t>
            </a:r>
          </a:p>
          <a:p>
            <a:pPr marL="823913" lvl="1" indent="-457200">
              <a:buFont typeface="+mj-lt"/>
              <a:buAutoNum type="arabicPeriod"/>
            </a:pPr>
            <a:r>
              <a:rPr lang="cs-CZ" dirty="0" smtClean="0"/>
              <a:t>Obrázek nebo </a:t>
            </a:r>
            <a:r>
              <a:rPr lang="cs-CZ" dirty="0" err="1" smtClean="0"/>
              <a:t>texturová</a:t>
            </a:r>
            <a:r>
              <a:rPr lang="cs-CZ" dirty="0" smtClean="0"/>
              <a:t> výplň.</a:t>
            </a:r>
          </a:p>
          <a:p>
            <a:pPr marL="823913" lvl="1" indent="-457200">
              <a:buFont typeface="+mj-lt"/>
              <a:buAutoNum type="arabicPeriod"/>
            </a:pPr>
            <a:r>
              <a:rPr lang="cs-CZ" dirty="0" smtClean="0"/>
              <a:t>Vzorková výplň.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3817044" cy="685329"/>
          </a:xfrm>
        </p:spPr>
        <p:txBody>
          <a:bodyPr/>
          <a:lstStyle/>
          <a:p>
            <a:r>
              <a:rPr lang="cs-CZ" dirty="0" smtClean="0"/>
              <a:t>Pozadí snímku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92280" y="2060848"/>
            <a:ext cx="1466850" cy="232410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942514" y="4476122"/>
            <a:ext cx="176638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 – Formát pozadí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07042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shade val="94000"/>
                <a:satMod val="114000"/>
                <a:lumMod val="96000"/>
              </a:schemeClr>
            </a:gs>
            <a:gs pos="62000">
              <a:schemeClr val="bg2">
                <a:tint val="92000"/>
                <a:shade val="66000"/>
                <a:satMod val="110000"/>
                <a:lumMod val="80000"/>
              </a:schemeClr>
            </a:gs>
            <a:gs pos="100000">
              <a:schemeClr val="bg2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370440">
            <a:off x="142681" y="1650230"/>
            <a:ext cx="5107456" cy="4447177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3817044" cy="685329"/>
          </a:xfrm>
        </p:spPr>
        <p:txBody>
          <a:bodyPr/>
          <a:lstStyle/>
          <a:p>
            <a:r>
              <a:rPr lang="cs-CZ" dirty="0" smtClean="0"/>
              <a:t>Formát pozadí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1" y="6276206"/>
            <a:ext cx="176638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8 – Formát pozadí</a:t>
            </a:r>
            <a:endParaRPr lang="cs-CZ" sz="12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5148064" y="1052736"/>
            <a:ext cx="3391272" cy="1846659"/>
            <a:chOff x="5004047" y="3140968"/>
            <a:chExt cx="3391272" cy="1846659"/>
          </a:xfrm>
        </p:grpSpPr>
        <p:sp>
          <p:nvSpPr>
            <p:cNvPr id="8" name="TextovéPole 11"/>
            <p:cNvSpPr txBox="1"/>
            <p:nvPr/>
          </p:nvSpPr>
          <p:spPr>
            <a:xfrm>
              <a:off x="5004047" y="3140968"/>
              <a:ext cx="3391272" cy="1846659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1600" dirty="0" smtClean="0"/>
                <a:t>Vyzkoušejte si formátování pozadí a jejich různá nastavení</a:t>
              </a:r>
            </a:p>
            <a:p>
              <a:pPr algn="ctr"/>
              <a:endParaRPr lang="cs-CZ" sz="1600" dirty="0"/>
            </a:p>
            <a:p>
              <a:pPr algn="ctr"/>
              <a:endParaRPr lang="cs-CZ" sz="1600" dirty="0" smtClean="0"/>
            </a:p>
            <a:p>
              <a:pPr algn="ctr"/>
              <a:endParaRPr lang="cs-CZ" sz="1600" dirty="0"/>
            </a:p>
            <a:p>
              <a:pPr algn="ctr"/>
              <a:endParaRPr lang="cs-CZ" sz="1600" dirty="0" smtClean="0"/>
            </a:p>
            <a:p>
              <a:pPr algn="ctr"/>
              <a:endParaRPr lang="cs-CZ" dirty="0"/>
            </a:p>
          </p:txBody>
        </p:sp>
        <p:pic>
          <p:nvPicPr>
            <p:cNvPr id="3074" name="Picture 2" descr="C:\Users\hoszowskir\AppData\Local\Microsoft\Windows\Temporary Internet Files\Content.IE5\TEOCG5KN\MC900441888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67013" y="3879934"/>
              <a:ext cx="1865340" cy="10987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3198069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755576" y="1412776"/>
            <a:ext cx="7632848" cy="3508375"/>
          </a:xfrm>
        </p:spPr>
        <p:txBody>
          <a:bodyPr/>
          <a:lstStyle/>
          <a:p>
            <a:r>
              <a:rPr lang="cs-CZ" dirty="0" smtClean="0"/>
              <a:t>Oddíly slouží k rozdělení prezentace na logické úseky.</a:t>
            </a:r>
          </a:p>
          <a:p>
            <a:r>
              <a:rPr lang="cs-CZ" dirty="0" smtClean="0"/>
              <a:t>Můžete pracovat s každým oddílem zvlášť, přitom není nutné přepínat mezi prezentacemi.</a:t>
            </a:r>
          </a:p>
          <a:p>
            <a:r>
              <a:rPr lang="cs-CZ" dirty="0" smtClean="0"/>
              <a:t>Jednotlivé oddíly můžeme zvlášť tisknout, skrývat, mazat, spouštět.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620688"/>
            <a:ext cx="5473228" cy="685329"/>
          </a:xfrm>
        </p:spPr>
        <p:txBody>
          <a:bodyPr/>
          <a:lstStyle/>
          <a:p>
            <a:r>
              <a:rPr lang="cs-CZ" dirty="0" smtClean="0"/>
              <a:t>Oddíly v prezentaci</a:t>
            </a:r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539552" y="3789040"/>
            <a:ext cx="7534275" cy="2733675"/>
            <a:chOff x="539552" y="3789040"/>
            <a:chExt cx="7534275" cy="2733675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39552" y="3789040"/>
              <a:ext cx="7534275" cy="2733675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cxnSp>
          <p:nvCxnSpPr>
            <p:cNvPr id="6" name="Přímá spojnice se šipkou 5"/>
            <p:cNvCxnSpPr/>
            <p:nvPr/>
          </p:nvCxnSpPr>
          <p:spPr>
            <a:xfrm>
              <a:off x="3851920" y="4293096"/>
              <a:ext cx="1368152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2994783" y="3803748"/>
              <a:ext cx="240322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</a:rPr>
                <a:t>Kliknutí pravým tlačítkem </a:t>
              </a:r>
            </a:p>
            <a:p>
              <a:r>
                <a:rPr lang="cs-CZ" sz="1400" b="1" dirty="0" smtClean="0">
                  <a:solidFill>
                    <a:srgbClr val="FF0000"/>
                  </a:solidFill>
                </a:rPr>
                <a:t>myši</a:t>
              </a:r>
              <a:endParaRPr lang="cs-CZ" sz="1400" b="1" dirty="0">
                <a:solidFill>
                  <a:srgbClr val="FF0000"/>
                </a:solidFill>
              </a:endParaRPr>
            </a:p>
          </p:txBody>
        </p:sp>
        <p:sp>
          <p:nvSpPr>
            <p:cNvPr id="9" name="Pěticípá hvězda 8"/>
            <p:cNvSpPr/>
            <p:nvPr/>
          </p:nvSpPr>
          <p:spPr>
            <a:xfrm>
              <a:off x="2699792" y="4065358"/>
              <a:ext cx="216024" cy="227738"/>
            </a:xfrm>
            <a:prstGeom prst="star5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539552" y="6522715"/>
            <a:ext cx="27361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9 – Přidání oddílu do prezentace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138899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971600" y="1747355"/>
            <a:ext cx="3961060" cy="1392932"/>
          </a:xfrm>
        </p:spPr>
        <p:txBody>
          <a:bodyPr/>
          <a:lstStyle/>
          <a:p>
            <a:r>
              <a:rPr lang="cs-CZ" dirty="0" smtClean="0"/>
              <a:t>Pravým kliknutím myší na oddíl se nám otevře nabídka Oddíl.</a:t>
            </a:r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67544" y="620688"/>
            <a:ext cx="4249092" cy="685329"/>
          </a:xfrm>
        </p:spPr>
        <p:txBody>
          <a:bodyPr/>
          <a:lstStyle/>
          <a:p>
            <a:r>
              <a:rPr lang="cs-CZ" dirty="0" smtClean="0"/>
              <a:t>Práce s oddíly</a:t>
            </a:r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5146515" y="2352588"/>
            <a:ext cx="3391272" cy="2092881"/>
            <a:chOff x="5148064" y="1052736"/>
            <a:chExt cx="3391272" cy="2092881"/>
          </a:xfrm>
        </p:grpSpPr>
        <p:pic>
          <p:nvPicPr>
            <p:cNvPr id="5122" name="Picture 2" descr="C:\Users\hoszowskir\AppData\Local\Microsoft\Windows\Temporary Internet Files\Content.IE5\SJFLB50J\MC900441902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8795" y="1521682"/>
              <a:ext cx="1369809" cy="16186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11"/>
            <p:cNvSpPr txBox="1"/>
            <p:nvPr/>
          </p:nvSpPr>
          <p:spPr>
            <a:xfrm>
              <a:off x="5148064" y="1052736"/>
              <a:ext cx="3391272" cy="2092881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1600" dirty="0" smtClean="0"/>
                <a:t>Dokážete určit, k čemu jsou tlačítka v nabídce Oddíl?</a:t>
              </a:r>
            </a:p>
            <a:p>
              <a:pPr algn="ctr"/>
              <a:endParaRPr lang="cs-CZ" sz="1600" dirty="0" smtClean="0"/>
            </a:p>
            <a:p>
              <a:pPr algn="ctr"/>
              <a:endParaRPr lang="cs-CZ" sz="1600" dirty="0"/>
            </a:p>
            <a:p>
              <a:pPr algn="ctr"/>
              <a:endParaRPr lang="cs-CZ" sz="1600" dirty="0" smtClean="0"/>
            </a:p>
            <a:p>
              <a:pPr algn="ctr"/>
              <a:endParaRPr lang="cs-CZ" sz="1600" dirty="0"/>
            </a:p>
            <a:p>
              <a:pPr algn="ctr"/>
              <a:endParaRPr lang="cs-CZ" sz="1600" dirty="0" smtClean="0"/>
            </a:p>
            <a:p>
              <a:pPr algn="ctr"/>
              <a:endParaRPr lang="cs-CZ" dirty="0"/>
            </a:p>
          </p:txBody>
        </p:sp>
      </p:grp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3399028"/>
            <a:ext cx="2261527" cy="2359323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1274356" y="5837547"/>
            <a:ext cx="201164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10 – Nastavení oddílů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130422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0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67544" y="620688"/>
            <a:ext cx="2952948" cy="757337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</a:t>
            </a:r>
            <a:endParaRPr lang="cs-CZ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628800"/>
            <a:ext cx="6777037" cy="4203675"/>
          </a:xfrm>
        </p:spPr>
        <p:txBody>
          <a:bodyPr/>
          <a:lstStyle/>
          <a:p>
            <a:r>
              <a:rPr lang="cs-CZ" dirty="0" smtClean="0">
                <a:latin typeface="+mj-lt"/>
                <a:cs typeface="Arial" pitchFamily="34" charset="0"/>
              </a:rPr>
              <a:t>Vytvořte prezentaci o 21 </a:t>
            </a:r>
            <a:r>
              <a:rPr lang="cs-CZ" dirty="0" smtClean="0">
                <a:latin typeface="+mj-lt"/>
                <a:cs typeface="Arial" pitchFamily="34" charset="0"/>
              </a:rPr>
              <a:t>snímcích,                        na </a:t>
            </a:r>
            <a:r>
              <a:rPr lang="cs-CZ" dirty="0" smtClean="0">
                <a:latin typeface="+mj-lt"/>
                <a:cs typeface="Arial" pitchFamily="34" charset="0"/>
              </a:rPr>
              <a:t>každý snímek napište jeho číslo.</a:t>
            </a:r>
          </a:p>
          <a:p>
            <a:r>
              <a:rPr lang="cs-CZ" dirty="0" smtClean="0">
                <a:latin typeface="+mj-lt"/>
                <a:cs typeface="Arial" pitchFamily="34" charset="0"/>
              </a:rPr>
              <a:t>Rozdělte snímky do oddílů po 3 listech, každému oddílu nastavte jiné pozadí (využijte všechny typy formátování pozadí) a minimálně jeden motiv.</a:t>
            </a:r>
          </a:p>
          <a:p>
            <a:r>
              <a:rPr lang="cs-CZ" dirty="0" smtClean="0">
                <a:latin typeface="+mj-lt"/>
                <a:cs typeface="Arial" pitchFamily="34" charset="0"/>
              </a:rPr>
              <a:t>Některý z oddílů skryjte.</a:t>
            </a:r>
          </a:p>
          <a:p>
            <a:r>
              <a:rPr lang="cs-CZ" dirty="0" smtClean="0">
                <a:latin typeface="+mj-lt"/>
                <a:cs typeface="Arial" pitchFamily="34" charset="0"/>
              </a:rPr>
              <a:t>Skryjte snímek č. 12.</a:t>
            </a:r>
            <a:endParaRPr lang="cs-CZ" dirty="0">
              <a:latin typeface="+mj-lt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4746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DOBRÁ PRÁCE!!!</a:t>
            </a:r>
            <a:endParaRPr lang="cs-CZ" sz="6000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4098" name="Picture 2" descr="C:\Users\hoszowskir\AppData\Local\Microsoft\Windows\Temporary Internet Files\Content.IE5\2QHBZ273\MC9004419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132856"/>
            <a:ext cx="3888432" cy="3430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704586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1 – Archiv autora, IKT3-13.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– Archiv autora, IKT3-14.</a:t>
            </a:r>
          </a:p>
          <a:p>
            <a:pPr eaLnBrk="1" hangingPunct="1"/>
            <a:r>
              <a:rPr lang="cs-CZ" sz="2000" dirty="0">
                <a:latin typeface="Franklin Gothic Book" pitchFamily="34" charset="0"/>
              </a:rPr>
              <a:t>Obr. </a:t>
            </a:r>
            <a:r>
              <a:rPr lang="cs-CZ" sz="2000" dirty="0" smtClean="0">
                <a:latin typeface="Franklin Gothic Book" pitchFamily="34" charset="0"/>
              </a:rPr>
              <a:t>3 </a:t>
            </a:r>
            <a:r>
              <a:rPr lang="cs-CZ" sz="2000" dirty="0">
                <a:latin typeface="Franklin Gothic Book" pitchFamily="34" charset="0"/>
              </a:rPr>
              <a:t>– Archiv autora, </a:t>
            </a:r>
            <a:r>
              <a:rPr lang="cs-CZ" sz="2000" dirty="0" smtClean="0">
                <a:latin typeface="Franklin Gothic Book" pitchFamily="34" charset="0"/>
              </a:rPr>
              <a:t>IKT3-15.</a:t>
            </a:r>
          </a:p>
          <a:p>
            <a:pPr eaLnBrk="1" hangingPunct="1"/>
            <a:r>
              <a:rPr lang="cs-CZ" sz="2000" dirty="0">
                <a:latin typeface="Franklin Gothic Book" pitchFamily="34" charset="0"/>
              </a:rPr>
              <a:t>Obr. </a:t>
            </a:r>
            <a:r>
              <a:rPr lang="cs-CZ" sz="2000" dirty="0" smtClean="0">
                <a:latin typeface="Franklin Gothic Book" pitchFamily="34" charset="0"/>
              </a:rPr>
              <a:t>4 </a:t>
            </a:r>
            <a:r>
              <a:rPr lang="cs-CZ" sz="2000" dirty="0">
                <a:latin typeface="Franklin Gothic Book" pitchFamily="34" charset="0"/>
              </a:rPr>
              <a:t>– Archiv autora, </a:t>
            </a:r>
            <a:r>
              <a:rPr lang="cs-CZ" sz="2000" dirty="0" smtClean="0">
                <a:latin typeface="Franklin Gothic Book" pitchFamily="34" charset="0"/>
              </a:rPr>
              <a:t>IKT3-3.</a:t>
            </a:r>
          </a:p>
          <a:p>
            <a:pPr eaLnBrk="1" hangingPunct="1"/>
            <a:r>
              <a:rPr lang="cs-CZ" sz="2000" dirty="0">
                <a:latin typeface="Franklin Gothic Book" pitchFamily="34" charset="0"/>
              </a:rPr>
              <a:t>Obr. </a:t>
            </a:r>
            <a:r>
              <a:rPr lang="cs-CZ" sz="2000" dirty="0" smtClean="0">
                <a:latin typeface="Franklin Gothic Book" pitchFamily="34" charset="0"/>
              </a:rPr>
              <a:t>5 </a:t>
            </a:r>
            <a:r>
              <a:rPr lang="cs-CZ" sz="2000" dirty="0">
                <a:latin typeface="Franklin Gothic Book" pitchFamily="34" charset="0"/>
              </a:rPr>
              <a:t>– Archiv autora, </a:t>
            </a:r>
            <a:r>
              <a:rPr lang="cs-CZ" sz="2000" dirty="0" smtClean="0">
                <a:latin typeface="Franklin Gothic Book" pitchFamily="34" charset="0"/>
              </a:rPr>
              <a:t>IKT3-16.</a:t>
            </a:r>
          </a:p>
          <a:p>
            <a:pPr eaLnBrk="1" hangingPunct="1"/>
            <a:r>
              <a:rPr lang="cs-CZ" sz="2000" dirty="0">
                <a:latin typeface="Franklin Gothic Book" pitchFamily="34" charset="0"/>
              </a:rPr>
              <a:t>Obr. </a:t>
            </a:r>
            <a:r>
              <a:rPr lang="cs-CZ" sz="2000" dirty="0" smtClean="0">
                <a:latin typeface="Franklin Gothic Book" pitchFamily="34" charset="0"/>
              </a:rPr>
              <a:t>6 </a:t>
            </a:r>
            <a:r>
              <a:rPr lang="cs-CZ" sz="2000" dirty="0">
                <a:latin typeface="Franklin Gothic Book" pitchFamily="34" charset="0"/>
              </a:rPr>
              <a:t>– Archiv autora, </a:t>
            </a:r>
            <a:r>
              <a:rPr lang="cs-CZ" sz="2000" dirty="0" smtClean="0">
                <a:latin typeface="Franklin Gothic Book" pitchFamily="34" charset="0"/>
              </a:rPr>
              <a:t>IKT3-17.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7 – Archiv autora, IKT3-18.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8 – Archiv autora, IKT3-19.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9 – Archiv autora, IKT3-20.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10 – Archiv autora, IKT3-21.</a:t>
            </a:r>
          </a:p>
          <a:p>
            <a:pPr eaLnBrk="1" hangingPunct="1"/>
            <a:r>
              <a:rPr lang="cs-CZ" sz="2000"/>
              <a:t>Kliparty pocházejí z archivů MS Office. </a:t>
            </a: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4842</TotalTime>
  <Words>678</Words>
  <Application>Microsoft Office PowerPoint</Application>
  <PresentationFormat>Předvádění na obrazovce (4:3)</PresentationFormat>
  <Paragraphs>118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Snímek 1</vt:lpstr>
      <vt:lpstr>Výukový materiál</vt:lpstr>
      <vt:lpstr>Snímek 3</vt:lpstr>
      <vt:lpstr>Co je to snímek?</vt:lpstr>
      <vt:lpstr>První snímky</vt:lpstr>
      <vt:lpstr>Rozložení snímku</vt:lpstr>
      <vt:lpstr>Řazení snímků</vt:lpstr>
      <vt:lpstr>Skrytí a vymazání snímku</vt:lpstr>
      <vt:lpstr>Pozadí snímku</vt:lpstr>
      <vt:lpstr>Formát pozadí</vt:lpstr>
      <vt:lpstr>Oddíly v prezentaci</vt:lpstr>
      <vt:lpstr>Práce s oddíly</vt:lpstr>
      <vt:lpstr>CVIČENÍ</vt:lpstr>
      <vt:lpstr>DOBRÁ PRÁCE!!!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Dum</cp:lastModifiedBy>
  <cp:revision>210</cp:revision>
  <dcterms:created xsi:type="dcterms:W3CDTF">2011-04-17T19:50:20Z</dcterms:created>
  <dcterms:modified xsi:type="dcterms:W3CDTF">2013-01-10T19:16:01Z</dcterms:modified>
</cp:coreProperties>
</file>