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8B056-1241-4F1F-B4FB-E3C10380DA30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E244B-FD82-4A4C-9B59-433350CBFC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1089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8B056-1241-4F1F-B4FB-E3C10380DA30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E244B-FD82-4A4C-9B59-433350CBFC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0375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8B056-1241-4F1F-B4FB-E3C10380DA30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E244B-FD82-4A4C-9B59-433350CBFC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85405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8B056-1241-4F1F-B4FB-E3C10380DA30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E244B-FD82-4A4C-9B59-433350CBFC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45960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8B056-1241-4F1F-B4FB-E3C10380DA30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E244B-FD82-4A4C-9B59-433350CBFC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75186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8B056-1241-4F1F-B4FB-E3C10380DA30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E244B-FD82-4A4C-9B59-433350CBFC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2019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8B056-1241-4F1F-B4FB-E3C10380DA30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E244B-FD82-4A4C-9B59-433350CBFC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7848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8B056-1241-4F1F-B4FB-E3C10380DA30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E244B-FD82-4A4C-9B59-433350CBFC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54140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8B056-1241-4F1F-B4FB-E3C10380DA30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E244B-FD82-4A4C-9B59-433350CBFC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66401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8B056-1241-4F1F-B4FB-E3C10380DA30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E244B-FD82-4A4C-9B59-433350CBFC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3827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8B056-1241-4F1F-B4FB-E3C10380DA30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E244B-FD82-4A4C-9B59-433350CBFC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95265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B8B056-1241-4F1F-B4FB-E3C10380DA30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DE244B-FD82-4A4C-9B59-433350CBFC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532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.wmf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7" Type="http://schemas.openxmlformats.org/officeDocument/2006/relationships/image" Target="../media/image25.jpe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4276" y="2984110"/>
            <a:ext cx="7215447" cy="1758142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xmlns="" val="11772451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/>
              <a:t>Označení materiálu:VY_32_INOVACE_ </a:t>
            </a:r>
            <a:r>
              <a:rPr lang="cs-CZ" dirty="0" smtClean="0"/>
              <a:t>07_Kosinová</a:t>
            </a:r>
          </a:p>
          <a:p>
            <a:r>
              <a:rPr lang="cs-CZ" dirty="0" smtClean="0"/>
              <a:t>Název materiálu: Písmeno I </a:t>
            </a:r>
            <a:r>
              <a:rPr lang="cs-CZ" dirty="0" err="1" smtClean="0"/>
              <a:t>i</a:t>
            </a:r>
            <a:endParaRPr lang="cs-CZ" dirty="0"/>
          </a:p>
          <a:p>
            <a:r>
              <a:rPr lang="cs-CZ" dirty="0" smtClean="0"/>
              <a:t>Název </a:t>
            </a:r>
            <a:r>
              <a:rPr lang="cs-CZ" dirty="0"/>
              <a:t>klíčové </a:t>
            </a:r>
            <a:r>
              <a:rPr lang="cs-CZ" dirty="0" err="1"/>
              <a:t>aktivity:III</a:t>
            </a:r>
            <a:r>
              <a:rPr lang="cs-CZ" dirty="0"/>
              <a:t>/2-Inovace a zkvalitnění výuky prostřednictvím ICT</a:t>
            </a:r>
          </a:p>
          <a:p>
            <a:r>
              <a:rPr lang="cs-CZ" dirty="0" smtClean="0"/>
              <a:t>Tematická </a:t>
            </a:r>
            <a:r>
              <a:rPr lang="cs-CZ" dirty="0"/>
              <a:t>oblast</a:t>
            </a:r>
            <a:r>
              <a:rPr lang="cs-CZ" dirty="0" smtClean="0"/>
              <a:t>: </a:t>
            </a:r>
            <a:r>
              <a:rPr lang="cs-CZ" dirty="0"/>
              <a:t>Jazyk a jazyková komunikace</a:t>
            </a:r>
          </a:p>
          <a:p>
            <a:r>
              <a:rPr lang="cs-CZ" dirty="0" smtClean="0"/>
              <a:t>Anotace</a:t>
            </a:r>
            <a:r>
              <a:rPr lang="cs-CZ" dirty="0" smtClean="0"/>
              <a:t>: VM </a:t>
            </a:r>
            <a:r>
              <a:rPr lang="cs-CZ" dirty="0" smtClean="0"/>
              <a:t>byl  vytvořen v programu Microsoft PowerPoint 2010 a slouží k </a:t>
            </a:r>
            <a:r>
              <a:rPr lang="cs-CZ" dirty="0"/>
              <a:t>v</a:t>
            </a:r>
            <a:r>
              <a:rPr lang="cs-CZ" dirty="0" smtClean="0"/>
              <a:t>yvození  písmena I </a:t>
            </a:r>
            <a:r>
              <a:rPr lang="cs-CZ" dirty="0" err="1" smtClean="0"/>
              <a:t>i</a:t>
            </a:r>
            <a:r>
              <a:rPr lang="cs-CZ" dirty="0" smtClean="0"/>
              <a:t> .</a:t>
            </a:r>
            <a:endParaRPr lang="cs-CZ" dirty="0"/>
          </a:p>
          <a:p>
            <a:r>
              <a:rPr lang="cs-CZ" dirty="0"/>
              <a:t>Autor</a:t>
            </a:r>
            <a:r>
              <a:rPr lang="cs-CZ" dirty="0" smtClean="0"/>
              <a:t>: Zlatuše Kosinová</a:t>
            </a:r>
            <a:endParaRPr lang="cs-CZ" dirty="0"/>
          </a:p>
          <a:p>
            <a:r>
              <a:rPr lang="cs-CZ" dirty="0"/>
              <a:t>Očekávaný výstup</a:t>
            </a:r>
            <a:r>
              <a:rPr lang="cs-CZ" dirty="0" smtClean="0"/>
              <a:t>: Poznání písmena a hlásky I </a:t>
            </a:r>
            <a:r>
              <a:rPr lang="cs-CZ" dirty="0" err="1" smtClean="0"/>
              <a:t>i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dirty="0"/>
              <a:t>Pomůcky: </a:t>
            </a:r>
            <a:r>
              <a:rPr lang="cs-CZ" dirty="0" smtClean="0"/>
              <a:t>Interaktivní </a:t>
            </a:r>
            <a:r>
              <a:rPr lang="cs-CZ" dirty="0"/>
              <a:t>tabule</a:t>
            </a:r>
          </a:p>
          <a:p>
            <a:r>
              <a:rPr lang="cs-CZ" dirty="0"/>
              <a:t>Druh vzdělávacího materiálu: </a:t>
            </a:r>
            <a:r>
              <a:rPr lang="cs-CZ" dirty="0" smtClean="0"/>
              <a:t>Digitální </a:t>
            </a:r>
            <a:r>
              <a:rPr lang="cs-CZ" dirty="0"/>
              <a:t>vzdělávací materiál</a:t>
            </a:r>
          </a:p>
          <a:p>
            <a:r>
              <a:rPr lang="cs-CZ" dirty="0"/>
              <a:t>Zdroje</a:t>
            </a:r>
            <a:r>
              <a:rPr lang="cs-CZ" dirty="0" smtClean="0"/>
              <a:t>: </a:t>
            </a: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  <a:p>
            <a:r>
              <a:rPr lang="cs-CZ" dirty="0"/>
              <a:t>Cílová skupina: Žák(1. postupný ročník)</a:t>
            </a:r>
          </a:p>
          <a:p>
            <a:r>
              <a:rPr lang="cs-CZ" dirty="0"/>
              <a:t>Stupeň a typ vzdělávání: Základní vzdělávání – první stupeň – první pololetí</a:t>
            </a:r>
          </a:p>
          <a:p>
            <a:r>
              <a:rPr lang="cs-CZ" dirty="0"/>
              <a:t>Datum ověření</a:t>
            </a:r>
            <a:r>
              <a:rPr lang="cs-CZ" dirty="0" smtClean="0"/>
              <a:t>: 12.10.2011</a:t>
            </a:r>
            <a:endParaRPr lang="cs-CZ" dirty="0"/>
          </a:p>
          <a:p>
            <a:r>
              <a:rPr lang="cs-CZ" dirty="0"/>
              <a:t>Materiál ověřil: </a:t>
            </a:r>
            <a:r>
              <a:rPr lang="cs-CZ" dirty="0" smtClean="0"/>
              <a:t>Mgr. Zlatuše </a:t>
            </a:r>
            <a:r>
              <a:rPr lang="cs-CZ" dirty="0"/>
              <a:t>Kosinová</a:t>
            </a:r>
          </a:p>
          <a:p>
            <a:r>
              <a:rPr lang="cs-CZ" dirty="0"/>
              <a:t>Metodické </a:t>
            </a:r>
            <a:r>
              <a:rPr lang="cs-CZ" dirty="0" smtClean="0"/>
              <a:t>poznámky:</a:t>
            </a:r>
          </a:p>
          <a:p>
            <a:r>
              <a:rPr lang="cs-CZ" dirty="0" smtClean="0"/>
              <a:t> VM je určen pro společnou práci pod vedením učitele.</a:t>
            </a:r>
          </a:p>
          <a:p>
            <a:r>
              <a:rPr lang="cs-CZ" dirty="0" smtClean="0"/>
              <a:t>Žáci nejprve  </a:t>
            </a:r>
            <a:r>
              <a:rPr lang="cs-CZ" dirty="0" smtClean="0"/>
              <a:t>určí, jestli </a:t>
            </a:r>
            <a:r>
              <a:rPr lang="cs-CZ" dirty="0" smtClean="0"/>
              <a:t>slovo hlásku/písmeno obsahuje</a:t>
            </a:r>
            <a:r>
              <a:rPr lang="cs-CZ" dirty="0" smtClean="0"/>
              <a:t>, následuje </a:t>
            </a:r>
            <a:r>
              <a:rPr lang="cs-CZ" dirty="0" smtClean="0"/>
              <a:t>( zatím) skrytá kontrola. Hledají zadanou hlásku ve slovech</a:t>
            </a:r>
            <a:r>
              <a:rPr lang="cs-CZ" dirty="0" smtClean="0"/>
              <a:t>, škrtnou </a:t>
            </a:r>
            <a:r>
              <a:rPr lang="cs-CZ" dirty="0" smtClean="0"/>
              <a:t>slova neobsahující zadanou hlásku</a:t>
            </a:r>
            <a:r>
              <a:rPr lang="cs-CZ" dirty="0" smtClean="0"/>
              <a:t>, následuje </a:t>
            </a:r>
            <a:r>
              <a:rPr lang="cs-CZ" dirty="0" smtClean="0"/>
              <a:t>(zatím) skrytá kontrola</a:t>
            </a:r>
            <a:r>
              <a:rPr lang="cs-CZ" dirty="0" smtClean="0"/>
              <a:t>. Doplní  </a:t>
            </a:r>
            <a:r>
              <a:rPr lang="cs-CZ" dirty="0" smtClean="0"/>
              <a:t>písmena do mřížky. Pokyny jsou i u jednotlivých cvičení. VM určen na začátek hodiny</a:t>
            </a:r>
            <a:r>
              <a:rPr lang="cs-CZ" dirty="0" smtClean="0"/>
              <a:t>. Časová </a:t>
            </a:r>
            <a:r>
              <a:rPr lang="cs-CZ" dirty="0" smtClean="0"/>
              <a:t>dotace 10 min.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312511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9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96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i</a:t>
            </a:r>
            <a:endParaRPr lang="cs-CZ" sz="9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58622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nd</a:t>
            </a:r>
            <a:r>
              <a:rPr lang="cs-CZ" sz="9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án</a:t>
            </a:r>
            <a:endParaRPr lang="cs-CZ" sz="9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nbk3\AppData\Local\Microsoft\Windows\Temporary Internet Files\Content.IE5\06CW197J\MC9003559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348880"/>
            <a:ext cx="2631845" cy="3629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519291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Urči,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jestli je nebo není  i, 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slyšet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ve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slově: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ln>
            <a:solidFill>
              <a:srgbClr val="FF0000"/>
            </a:solidFill>
          </a:ln>
        </p:spPr>
        <p:txBody>
          <a:bodyPr>
            <a:normAutofit fontScale="92500" lnSpcReduction="10000"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4000" b="1" dirty="0" smtClean="0">
                <a:ln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>
              <a:buNone/>
            </a:pPr>
            <a:r>
              <a:rPr lang="cs-CZ" sz="6000" b="1" dirty="0" smtClean="0">
                <a:ln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latin typeface="Times New Roman" pitchFamily="18" charset="0"/>
                <a:cs typeface="Times New Roman" pitchFamily="18" charset="0"/>
              </a:rPr>
              <a:t>i</a:t>
            </a:r>
          </a:p>
          <a:p>
            <a:endParaRPr lang="cs-CZ" sz="4000" b="1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000" b="1" dirty="0" smtClean="0">
                <a:ln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</a:t>
            </a:r>
            <a:endParaRPr lang="cs-CZ" sz="4000" b="1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000" b="1" dirty="0" smtClean="0">
                <a:ln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000" b="1" dirty="0" smtClean="0">
                <a:ln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latin typeface="Times New Roman" pitchFamily="18" charset="0"/>
                <a:cs typeface="Times New Roman" pitchFamily="18" charset="0"/>
              </a:rPr>
              <a:t>i</a:t>
            </a:r>
          </a:p>
          <a:p>
            <a:pPr marL="0" indent="0">
              <a:buNone/>
            </a:pPr>
            <a:r>
              <a:rPr lang="cs-CZ" sz="4000" b="1" dirty="0" smtClean="0">
                <a:ln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   </a:t>
            </a:r>
          </a:p>
          <a:p>
            <a:endParaRPr lang="cs-CZ" b="1" dirty="0" smtClean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b="1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b="1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b="1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b="1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b="1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b="1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ln>
            <a:solidFill>
              <a:srgbClr val="FF0000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6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65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</a:p>
          <a:p>
            <a:pPr marL="0" indent="0">
              <a:buNone/>
            </a:pPr>
            <a:r>
              <a:rPr lang="cs-CZ" sz="6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nbk3\AppData\Local\Microsoft\Windows\Temporary Internet Files\Content.IE5\UYZQFEK4\MC9003323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6416" y="2060848"/>
            <a:ext cx="1829714" cy="1277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nbk3\AppData\Local\Microsoft\Windows\Temporary Internet Files\Content.IE5\06CW197J\MC90044128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861048"/>
            <a:ext cx="1828343" cy="1828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nbk3\AppData\Local\Microsoft\Windows\Temporary Internet Files\Content.IE5\O1ITFSCD\MP90031385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060848"/>
            <a:ext cx="1152128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ree"/>
          <p:cNvSpPr>
            <a:spLocks noEditPoints="1" noChangeArrowheads="1"/>
          </p:cNvSpPr>
          <p:nvPr/>
        </p:nvSpPr>
        <p:spPr bwMode="auto">
          <a:xfrm>
            <a:off x="6804248" y="4149080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60327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ln>
            <a:solidFill>
              <a:srgbClr val="C00000"/>
            </a:solidFill>
          </a:ln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cs-CZ" sz="6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í</a:t>
            </a:r>
          </a:p>
          <a:p>
            <a:pPr marL="0" indent="0">
              <a:buNone/>
            </a:pPr>
            <a:endParaRPr lang="cs-CZ" sz="60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6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i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ln>
            <a:solidFill>
              <a:srgbClr val="C00000"/>
            </a:solidFill>
          </a:ln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  </a:t>
            </a:r>
          </a:p>
          <a:p>
            <a:pPr marL="0" indent="0">
              <a:buNone/>
            </a:pPr>
            <a:endParaRPr lang="cs-CZ" sz="6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6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nbk3\AppData\Local\Microsoft\Windows\Temporary Internet Files\Content.IE5\UYZQFEK4\MP9003867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66476" y="2157984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nbk3\AppData\Local\Microsoft\Windows\Temporary Internet Files\Content.IE5\UYZQFEK4\MP9001788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80511" y="4005064"/>
            <a:ext cx="1114765" cy="16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nbk3\AppData\Local\Microsoft\Windows\Temporary Internet Files\Content.IE5\O1ITFSCD\MP90040687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890692"/>
            <a:ext cx="1423020" cy="2133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nbk3\AppData\Local\Microsoft\Windows\Temporary Internet Files\Content.IE5\GKESX8A2\MP90043315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27068" y="4725144"/>
            <a:ext cx="1688232" cy="1125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391836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/>
              <a:t> </a:t>
            </a:r>
            <a:r>
              <a:rPr lang="cs-CZ" sz="6000" dirty="0" smtClean="0">
                <a:solidFill>
                  <a:srgbClr val="00B0F0"/>
                </a:solidFill>
              </a:rPr>
              <a:t>i</a:t>
            </a:r>
            <a:endParaRPr lang="cs-CZ" sz="6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6000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60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6000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60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Í</a:t>
            </a:r>
          </a:p>
          <a:p>
            <a:pPr marL="0" indent="0">
              <a:buNone/>
            </a:pPr>
            <a:endParaRPr lang="cs-CZ" sz="60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60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C:\Users\nbk3\AppData\Local\Microsoft\Windows\Temporary Internet Files\Content.IE5\UYZQFEK4\MP9003996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628800"/>
            <a:ext cx="1680204" cy="210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nbk3\AppData\Local\Microsoft\Windows\Temporary Internet Files\Content.IE5\06CW197J\MC90043391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67024" y="4437112"/>
            <a:ext cx="1704975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nbk3\AppData\Local\Microsoft\Windows\Temporary Internet Files\Content.IE5\06CW197J\MC90044173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064327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293096"/>
            <a:ext cx="1557488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479144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4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Hledej obrázek s i, í .Ostatní škrtni.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C:\Users\nbk3\AppData\Local\Microsoft\Windows\Temporary Internet Files\Content.IE5\GKESX8A2\MC9001124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00808"/>
            <a:ext cx="1649491" cy="1103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nbk3\AppData\Local\Microsoft\Windows\Temporary Internet Files\Content.IE5\06CW197J\MP9004096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700808"/>
            <a:ext cx="1907704" cy="1272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nbk3\AppData\Local\Microsoft\Windows\Temporary Internet Files\Content.IE5\O1ITFSCD\MP9004053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700808"/>
            <a:ext cx="2210036" cy="1578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nbk3\AppData\Local\Microsoft\Windows\Temporary Internet Files\Content.IE5\GKESX8A2\MP90044480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299" y="3847937"/>
            <a:ext cx="1614752" cy="2118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nbk3\AppData\Local\Microsoft\Windows\Temporary Internet Files\Content.IE5\O1ITFSCD\MP90017545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41068" y="4496245"/>
            <a:ext cx="2188840" cy="1470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 flipH="1">
            <a:off x="1115616" y="1700808"/>
            <a:ext cx="576064" cy="1464247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827584" y="1988840"/>
            <a:ext cx="1224136" cy="1056772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395536" y="4293096"/>
            <a:ext cx="2232248" cy="115212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11560" y="3983916"/>
            <a:ext cx="2016224" cy="146130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2050" name="Picture 2" descr="C:\Users\nbk3\AppData\Local\Microsoft\Windows\Temporary Internet Files\Content.IE5\K0O7W0UI\MP90040291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293096"/>
            <a:ext cx="2267744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6084168" y="4293096"/>
            <a:ext cx="2267744" cy="170080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6084168" y="4293096"/>
            <a:ext cx="2267744" cy="170080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450095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 descr="C:\Users\nbk3\AppData\Local\Microsoft\Windows\Temporary Internet Files\Content.IE5\UYZQFEK4\MC900340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132856"/>
            <a:ext cx="1414577" cy="1416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nbk3\AppData\Local\Microsoft\Windows\Temporary Internet Files\Content.IE5\GKESX8A2\MC9004413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002859"/>
            <a:ext cx="179070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nbk3\AppData\Local\Microsoft\Windows\Temporary Internet Files\Content.IE5\UYZQFEK4\MC9001922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732220"/>
            <a:ext cx="1129265" cy="2217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nbk3\AppData\Local\Microsoft\Windows\Temporary Internet Files\Content.IE5\UYZQFEK4\MC90041088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965566"/>
            <a:ext cx="1538250" cy="1901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nbk3\AppData\Local\Microsoft\Windows\Temporary Internet Files\Content.IE5\06CW197J\MC9003264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34340" y="4350661"/>
            <a:ext cx="1857146" cy="151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 flipH="1">
            <a:off x="3203848" y="2132856"/>
            <a:ext cx="1800200" cy="1416406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203848" y="2276872"/>
            <a:ext cx="1944216" cy="115212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83568" y="3965566"/>
            <a:ext cx="1728192" cy="162367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539552" y="3965566"/>
            <a:ext cx="1682266" cy="176769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6516216" y="4197498"/>
            <a:ext cx="792088" cy="153575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234340" y="4350661"/>
            <a:ext cx="1722036" cy="1382595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1026" name="Picture 2" descr="C:\Users\nbk3\AppData\Local\Microsoft\Windows\Temporary Internet Files\Content.IE5\DE4CGPLA\MP90041402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014217"/>
            <a:ext cx="2047453" cy="2055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413713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</a:t>
            </a:r>
            <a:r>
              <a:rPr lang="cs-CZ" smtClean="0"/>
              <a:t>polohu </a:t>
            </a:r>
            <a:r>
              <a:rPr lang="cs-CZ" smtClean="0"/>
              <a:t>písmen, </a:t>
            </a:r>
            <a:r>
              <a:rPr lang="cs-CZ" dirty="0" smtClean="0"/>
              <a:t>které znáš: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xmlns="" val="2371777298"/>
              </p:ext>
            </p:extLst>
          </p:nvPr>
        </p:nvGraphicFramePr>
        <p:xfrm>
          <a:off x="457200" y="4221088"/>
          <a:ext cx="4038601" cy="194421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576943"/>
                <a:gridCol w="576943"/>
                <a:gridCol w="576943"/>
                <a:gridCol w="576943"/>
                <a:gridCol w="510884"/>
                <a:gridCol w="643002"/>
                <a:gridCol w="576943"/>
              </a:tblGrid>
              <a:tr h="194421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xmlns="" val="1788266761"/>
              </p:ext>
            </p:extLst>
          </p:nvPr>
        </p:nvGraphicFramePr>
        <p:xfrm>
          <a:off x="4860032" y="4221087"/>
          <a:ext cx="3894584" cy="1930393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973646"/>
                <a:gridCol w="970680"/>
                <a:gridCol w="976612"/>
                <a:gridCol w="973646"/>
              </a:tblGrid>
              <a:tr h="193039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194" name="Picture 2" descr="C:\Users\nbk3\AppData\Local\Microsoft\Windows\Temporary Internet Files\Content.IE5\O1ITFSCD\MP9003904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7" y="1844824"/>
            <a:ext cx="1602369" cy="2246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nbk3\AppData\Local\Microsoft\Windows\Temporary Internet Files\Content.IE5\GKESX8A2\MP9003878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036508"/>
            <a:ext cx="2880320" cy="2054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668096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228</Words>
  <Application>Microsoft Office PowerPoint</Application>
  <PresentationFormat>Předvádění na obrazovce (4:3)</PresentationFormat>
  <Paragraphs>52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I i</vt:lpstr>
      <vt:lpstr>Snímek 4</vt:lpstr>
      <vt:lpstr>Urči, jestli je nebo není  i, í slyšet               ve slově:</vt:lpstr>
      <vt:lpstr>Snímek 6</vt:lpstr>
      <vt:lpstr>Snímek 7</vt:lpstr>
      <vt:lpstr>Hledej obrázek s i, í .Ostatní škrtni.</vt:lpstr>
      <vt:lpstr>Snímek 9</vt:lpstr>
      <vt:lpstr>Doplň polohu písmen, které znáš: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 i</dc:title>
  <dc:creator>nbk3</dc:creator>
  <cp:lastModifiedBy>Dum</cp:lastModifiedBy>
  <cp:revision>26</cp:revision>
  <dcterms:created xsi:type="dcterms:W3CDTF">2011-10-12T18:23:30Z</dcterms:created>
  <dcterms:modified xsi:type="dcterms:W3CDTF">2013-01-08T11:52:38Z</dcterms:modified>
</cp:coreProperties>
</file>