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48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E05E04-05BB-471F-BDA0-F2C9ABD39DEB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1C1E0-0131-4438-AF4A-227828192C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34407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E05E04-05BB-471F-BDA0-F2C9ABD39DEB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1C1E0-0131-4438-AF4A-227828192C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976986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E05E04-05BB-471F-BDA0-F2C9ABD39DEB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1C1E0-0131-4438-AF4A-227828192C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41736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E05E04-05BB-471F-BDA0-F2C9ABD39DEB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1C1E0-0131-4438-AF4A-227828192C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804444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E05E04-05BB-471F-BDA0-F2C9ABD39DEB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1C1E0-0131-4438-AF4A-227828192C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9638266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E05E04-05BB-471F-BDA0-F2C9ABD39DEB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1C1E0-0131-4438-AF4A-227828192C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4910440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E05E04-05BB-471F-BDA0-F2C9ABD39DEB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1C1E0-0131-4438-AF4A-227828192C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239350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E05E04-05BB-471F-BDA0-F2C9ABD39DEB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1C1E0-0131-4438-AF4A-227828192C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9124901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E05E04-05BB-471F-BDA0-F2C9ABD39DEB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1C1E0-0131-4438-AF4A-227828192C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075508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E05E04-05BB-471F-BDA0-F2C9ABD39DEB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1C1E0-0131-4438-AF4A-227828192C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45213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E05E04-05BB-471F-BDA0-F2C9ABD39DEB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981C1E0-0131-4438-AF4A-227828192C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903208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E05E04-05BB-471F-BDA0-F2C9ABD39DEB}" type="datetimeFigureOut">
              <a:rPr lang="cs-CZ" smtClean="0"/>
              <a:pPr/>
              <a:t>8.1.2013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81C1E0-0131-4438-AF4A-227828192C1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0783895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7.wmf"/><Relationship Id="rId4" Type="http://schemas.openxmlformats.org/officeDocument/2006/relationships/image" Target="../media/image6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1.jpeg"/><Relationship Id="rId4" Type="http://schemas.openxmlformats.org/officeDocument/2006/relationships/image" Target="../media/image10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5.wmf"/><Relationship Id="rId4" Type="http://schemas.openxmlformats.org/officeDocument/2006/relationships/image" Target="../media/image1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" name="Obrázek 5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71550" y="2549207"/>
            <a:ext cx="7200900" cy="1759585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xmlns="" val="271489371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cs-CZ" dirty="0"/>
              <a:t>Označení materiálu:VY_32_INOVACE_ </a:t>
            </a:r>
            <a:r>
              <a:rPr lang="cs-CZ" dirty="0" smtClean="0"/>
              <a:t>11_Kosinová</a:t>
            </a:r>
            <a:endParaRPr lang="cs-CZ" dirty="0"/>
          </a:p>
          <a:p>
            <a:r>
              <a:rPr lang="cs-CZ" dirty="0" smtClean="0"/>
              <a:t>Název materiálu: Slabiky</a:t>
            </a:r>
            <a:endParaRPr lang="cs-CZ" dirty="0"/>
          </a:p>
          <a:p>
            <a:r>
              <a:rPr lang="cs-CZ" dirty="0" smtClean="0"/>
              <a:t>Název </a:t>
            </a:r>
            <a:r>
              <a:rPr lang="cs-CZ" dirty="0"/>
              <a:t>klíčové aktivity</a:t>
            </a:r>
            <a:r>
              <a:rPr lang="cs-CZ" dirty="0" smtClean="0"/>
              <a:t>: III/2-Inovace </a:t>
            </a:r>
            <a:r>
              <a:rPr lang="cs-CZ" dirty="0"/>
              <a:t>a zkvalitnění výuky prostřednictvím ICT</a:t>
            </a:r>
          </a:p>
          <a:p>
            <a:r>
              <a:rPr lang="cs-CZ" dirty="0" smtClean="0"/>
              <a:t>Tematická </a:t>
            </a:r>
            <a:r>
              <a:rPr lang="cs-CZ" dirty="0"/>
              <a:t>oblast: </a:t>
            </a:r>
            <a:r>
              <a:rPr lang="cs-CZ" dirty="0" smtClean="0"/>
              <a:t> </a:t>
            </a:r>
            <a:r>
              <a:rPr lang="cs-CZ" dirty="0"/>
              <a:t>Jazyk a jazyková komunikace</a:t>
            </a:r>
          </a:p>
          <a:p>
            <a:r>
              <a:rPr lang="cs-CZ" dirty="0" smtClean="0"/>
              <a:t>Anotace</a:t>
            </a:r>
            <a:r>
              <a:rPr lang="cs-CZ" dirty="0" smtClean="0"/>
              <a:t>: VM </a:t>
            </a:r>
            <a:r>
              <a:rPr lang="cs-CZ" dirty="0" smtClean="0"/>
              <a:t>byl vytvořen v programu Microsoft PowerPoint 2010 a slouží k </a:t>
            </a:r>
            <a:r>
              <a:rPr lang="cs-CZ" dirty="0"/>
              <a:t>p</a:t>
            </a:r>
            <a:r>
              <a:rPr lang="cs-CZ" dirty="0" smtClean="0"/>
              <a:t>rocvičování čtení slabik.</a:t>
            </a:r>
            <a:endParaRPr lang="cs-CZ" dirty="0"/>
          </a:p>
          <a:p>
            <a:r>
              <a:rPr lang="cs-CZ" dirty="0" smtClean="0"/>
              <a:t>Autor: Zlatuše Kosinová</a:t>
            </a:r>
            <a:endParaRPr lang="cs-CZ" dirty="0"/>
          </a:p>
          <a:p>
            <a:r>
              <a:rPr lang="cs-CZ" dirty="0"/>
              <a:t>Očekávaný </a:t>
            </a:r>
            <a:r>
              <a:rPr lang="cs-CZ" dirty="0" smtClean="0"/>
              <a:t>výstup: Plynulé čtení slabik </a:t>
            </a:r>
            <a:endParaRPr lang="cs-CZ" dirty="0"/>
          </a:p>
          <a:p>
            <a:r>
              <a:rPr lang="cs-CZ" dirty="0"/>
              <a:t>Pomůcky: </a:t>
            </a:r>
            <a:r>
              <a:rPr lang="cs-CZ" dirty="0" smtClean="0"/>
              <a:t>Interaktivní </a:t>
            </a:r>
            <a:r>
              <a:rPr lang="cs-CZ" dirty="0"/>
              <a:t>tabule</a:t>
            </a:r>
          </a:p>
          <a:p>
            <a:r>
              <a:rPr lang="cs-CZ" dirty="0"/>
              <a:t>Druh vzdělávacího materiálu: </a:t>
            </a:r>
            <a:r>
              <a:rPr lang="cs-CZ" dirty="0" smtClean="0"/>
              <a:t>Digitální </a:t>
            </a:r>
            <a:r>
              <a:rPr lang="cs-CZ" dirty="0"/>
              <a:t>vzdělávací materiál</a:t>
            </a:r>
          </a:p>
          <a:p>
            <a:r>
              <a:rPr lang="cs-CZ" dirty="0" smtClean="0"/>
              <a:t>Zdroje : </a:t>
            </a:r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  <a:p>
            <a:r>
              <a:rPr lang="cs-CZ" dirty="0"/>
              <a:t>Cílová skupina: Žák(1. postupný ročník)</a:t>
            </a:r>
          </a:p>
          <a:p>
            <a:r>
              <a:rPr lang="cs-CZ" dirty="0"/>
              <a:t>Stupeň a typ vzdělávání: Základní vzdělávání – první stupeň – první pololetí</a:t>
            </a:r>
          </a:p>
          <a:p>
            <a:r>
              <a:rPr lang="cs-CZ" dirty="0"/>
              <a:t>Datum </a:t>
            </a:r>
            <a:r>
              <a:rPr lang="cs-CZ" dirty="0" smtClean="0"/>
              <a:t>ověření:8.11.2011</a:t>
            </a:r>
            <a:endParaRPr lang="cs-CZ" dirty="0"/>
          </a:p>
          <a:p>
            <a:r>
              <a:rPr lang="cs-CZ" dirty="0"/>
              <a:t>Materiál ověřil: </a:t>
            </a:r>
            <a:r>
              <a:rPr lang="cs-CZ" dirty="0" smtClean="0"/>
              <a:t>Mgr. Zlatuše </a:t>
            </a:r>
            <a:r>
              <a:rPr lang="cs-CZ" dirty="0"/>
              <a:t>Kosinová</a:t>
            </a:r>
          </a:p>
          <a:p>
            <a:r>
              <a:rPr lang="cs-CZ" dirty="0"/>
              <a:t>Metodické </a:t>
            </a:r>
            <a:r>
              <a:rPr lang="cs-CZ" dirty="0" smtClean="0"/>
              <a:t>poznámky: Žáci </a:t>
            </a:r>
            <a:r>
              <a:rPr lang="cs-CZ" dirty="0" smtClean="0"/>
              <a:t>čtou postupně  se objevující se slabiky –společně</a:t>
            </a:r>
            <a:r>
              <a:rPr lang="cs-CZ" dirty="0" smtClean="0"/>
              <a:t>, jednotlivě </a:t>
            </a:r>
            <a:r>
              <a:rPr lang="cs-CZ" dirty="0" smtClean="0"/>
              <a:t>–mohou i soutěžit ve správném čtení. Přečtou slabiky a řeknou slovo začínající na slabiku – podle obrázku. Mohou číst společně nebo  ve skupině</a:t>
            </a:r>
            <a:r>
              <a:rPr lang="cs-CZ" dirty="0" smtClean="0"/>
              <a:t>. Pokyny </a:t>
            </a:r>
            <a:r>
              <a:rPr lang="cs-CZ" dirty="0" smtClean="0"/>
              <a:t>jsou u jednotlivých cvičení. VM je možno zařadit na začátku nebo konci hodiny</a:t>
            </a:r>
            <a:r>
              <a:rPr lang="cs-CZ" dirty="0" smtClean="0"/>
              <a:t>. Časová </a:t>
            </a:r>
            <a:r>
              <a:rPr lang="cs-CZ" dirty="0" smtClean="0"/>
              <a:t>dotace 10 min.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369605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prstTxWarp prst="textPlain">
              <a:avLst/>
            </a:prstTxWarp>
            <a:noAutofit/>
            <a:scene3d>
              <a:camera prst="isometricOffAxis1Right"/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96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  <a:latin typeface="Times New Roman" pitchFamily="18" charset="0"/>
                <a:cs typeface="Times New Roman" pitchFamily="18" charset="0"/>
              </a:rPr>
              <a:t>SLABIKY</a:t>
            </a:r>
            <a:endParaRPr lang="cs-CZ" sz="96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3314" name="Picture 2" descr="C:\Users\nbk3\AppData\Local\Microsoft\Windows\Temporary Internet Files\Content.IE5\06CW197J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411760" y="4182008"/>
            <a:ext cx="1827886" cy="1506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315" name="Picture 3" descr="C:\Users\nbk3\AppData\Local\Microsoft\Windows\Temporary Internet Files\Content.IE5\DE4CGPLA\MC9004379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80050" y="3789040"/>
            <a:ext cx="1816100" cy="1730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8814280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33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23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ČTI SLABIKY.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man Old Styl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solidFill>
            <a:srgbClr val="FFFF00"/>
          </a:solidFill>
          <a:ln w="57150">
            <a:solidFill>
              <a:srgbClr val="FFFF00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Pa</a:t>
            </a:r>
          </a:p>
          <a:p>
            <a:pPr marL="0" indent="0">
              <a:buNone/>
            </a:pP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mi</a:t>
            </a:r>
          </a:p>
          <a:p>
            <a:pPr marL="0" indent="0">
              <a:buNone/>
            </a:pP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Lí</a:t>
            </a:r>
            <a:endParaRPr lang="cs-CZ" sz="40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sa</a:t>
            </a:r>
            <a:endParaRPr lang="cs-CZ" sz="40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Mu</a:t>
            </a:r>
          </a:p>
          <a:p>
            <a:pPr marL="0" indent="0">
              <a:buNone/>
            </a:pP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Pá</a:t>
            </a:r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solidFill>
            <a:srgbClr val="FFFF00"/>
          </a:solidFill>
          <a:ln w="57150">
            <a:solidFill>
              <a:srgbClr val="FFFF00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li</a:t>
            </a:r>
            <a:endParaRPr lang="cs-CZ" sz="40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Ma</a:t>
            </a:r>
            <a:endParaRPr lang="cs-CZ" sz="40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má</a:t>
            </a:r>
          </a:p>
          <a:p>
            <a:pPr marL="0" indent="0">
              <a:buNone/>
            </a:pP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pů</a:t>
            </a:r>
            <a:endParaRPr lang="cs-CZ" sz="40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lé</a:t>
            </a:r>
            <a:endParaRPr lang="cs-CZ" sz="40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Mi</a:t>
            </a:r>
            <a:endParaRPr lang="cs-CZ" b="1" dirty="0"/>
          </a:p>
        </p:txBody>
      </p:sp>
      <p:pic>
        <p:nvPicPr>
          <p:cNvPr id="1026" name="Picture 2" descr="C:\Users\nbk3\AppData\Local\Microsoft\Windows\Temporary Internet Files\Content.IE5\S7687CZ2\MC900440424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48953" y="1782607"/>
            <a:ext cx="1827886" cy="1506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nbk3\AppData\Local\Microsoft\Windows\Temporary Internet Files\Content.IE5\S7687CZ2\MC9004379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806837"/>
            <a:ext cx="1816100" cy="1730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18611308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 animBg="1"/>
      <p:bldP spid="6" grpId="0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Čti slabiky. Říkej slova.</a:t>
            </a:r>
            <a:endParaRPr lang="cs-CZ" b="1" dirty="0">
              <a:solidFill>
                <a:srgbClr val="00B0F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noFill/>
          <a:ln w="57150">
            <a:noFill/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 pí </a:t>
            </a:r>
          </a:p>
          <a:p>
            <a:pPr marL="0" indent="0">
              <a:buNone/>
            </a:pPr>
            <a:endParaRPr lang="cs-CZ" sz="72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 mé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noFill/>
          <a:ln w="57150">
            <a:noFill/>
          </a:ln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7200" dirty="0" err="1" smtClean="0">
                <a:latin typeface="Times New Roman" pitchFamily="18" charset="0"/>
                <a:cs typeface="Times New Roman" pitchFamily="18" charset="0"/>
              </a:rPr>
              <a:t>pe</a:t>
            </a:r>
            <a:endParaRPr lang="cs-CZ" sz="72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72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7200" dirty="0" err="1" smtClean="0">
                <a:latin typeface="Times New Roman" pitchFamily="18" charset="0"/>
                <a:cs typeface="Times New Roman" pitchFamily="18" charset="0"/>
              </a:rPr>
              <a:t>mo</a:t>
            </a:r>
            <a:endParaRPr lang="cs-CZ" sz="72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72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7200" dirty="0" smtClean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146" name="Picture 2" descr="C:\Users\nbk3\AppData\Local\Microsoft\Windows\Temporary Internet Files\Content.IE5\O1ITFSCD\MC900441726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0616" y="1882552"/>
            <a:ext cx="1227584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nbk3\AppData\Local\Microsoft\Windows\Temporary Internet Files\Content.IE5\S7687CZ2\MC90044489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30616" y="5229200"/>
            <a:ext cx="792088" cy="1025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Users\nbk3\AppData\Local\Microsoft\Windows\Temporary Internet Files\Content.IE5\DE4CGPLA\MC900436378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551411" y="1882552"/>
            <a:ext cx="1008112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6149" name="Picture 5" descr="C:\Users\nbk3\AppData\Local\Microsoft\Windows\Temporary Internet Files\Content.IE5\K0O7W0UI\MC90029719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743926" y="5031987"/>
            <a:ext cx="753795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76533358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18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Čti slabiky. Říkej slova.</a:t>
            </a:r>
            <a:endParaRPr lang="cs-CZ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man Old Style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7200" b="1" dirty="0" smtClean="0">
                <a:latin typeface="Times New Roman" pitchFamily="18" charset="0"/>
                <a:cs typeface="Times New Roman" pitchFamily="18" charset="0"/>
              </a:rPr>
              <a:t>so</a:t>
            </a:r>
          </a:p>
          <a:p>
            <a:pPr marL="0" indent="0">
              <a:buNone/>
            </a:pPr>
            <a:endParaRPr lang="cs-CZ" sz="7200" b="1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/>
              <a:t> </a:t>
            </a:r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mí</a:t>
            </a:r>
            <a:endParaRPr lang="cs-CZ" sz="7200" b="1" dirty="0" smtClean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7200" dirty="0" err="1" smtClean="0">
                <a:latin typeface="Times New Roman" pitchFamily="18" charset="0"/>
                <a:cs typeface="Times New Roman" pitchFamily="18" charset="0"/>
              </a:rPr>
              <a:t>lí</a:t>
            </a:r>
            <a:endParaRPr lang="cs-CZ" sz="72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72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7200" dirty="0" err="1" smtClean="0">
                <a:latin typeface="Times New Roman" pitchFamily="18" charset="0"/>
                <a:cs typeface="Times New Roman" pitchFamily="18" charset="0"/>
              </a:rPr>
              <a:t>lo</a:t>
            </a:r>
            <a:endParaRPr lang="cs-CZ" sz="72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72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7171" name="Picture 3" descr="C:\Users\nbk3\AppData\Local\Microsoft\Windows\Temporary Internet Files\Content.IE5\O1ITFSCD\MC9002324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700808"/>
            <a:ext cx="810311" cy="11444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nbk3\AppData\Local\Microsoft\Windows\Temporary Internet Files\Content.IE5\UYZQFEK4\MP90040291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66120" y="5188365"/>
            <a:ext cx="1115616" cy="8367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C:\Users\nbk3\AppData\Local\Microsoft\Windows\Temporary Internet Files\Content.IE5\O1ITFSCD\MC900441419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761340" y="2636912"/>
            <a:ext cx="843277" cy="11283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nbk3\AppData\Local\Microsoft\Windows\Temporary Internet Files\Content.IE5\O1ITFSCD\MP900175453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452320" y="5231086"/>
            <a:ext cx="1361320" cy="9143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4711171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6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10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18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Čti slabiky. Říkej slova.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 po</a:t>
            </a:r>
          </a:p>
          <a:p>
            <a:pPr marL="0" indent="0">
              <a:buNone/>
            </a:pPr>
            <a:endParaRPr lang="cs-CZ" sz="72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7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7200" dirty="0" err="1" smtClean="0">
                <a:latin typeface="Times New Roman" pitchFamily="18" charset="0"/>
                <a:cs typeface="Times New Roman" pitchFamily="18" charset="0"/>
              </a:rPr>
              <a:t>su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 la</a:t>
            </a:r>
          </a:p>
          <a:p>
            <a:pPr marL="0" indent="0">
              <a:buNone/>
            </a:pPr>
            <a:endParaRPr lang="cs-CZ" sz="72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7200" dirty="0" smtClean="0">
                <a:latin typeface="Times New Roman" pitchFamily="18" charset="0"/>
                <a:cs typeface="Times New Roman" pitchFamily="18" charset="0"/>
              </a:rPr>
              <a:t> mu </a:t>
            </a:r>
            <a:endParaRPr lang="cs-CZ" sz="72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8194" name="Picture 2" descr="C:\Users\nbk3\AppData\Local\Microsoft\Windows\Temporary Internet Files\Content.IE5\K0O7W0UI\MM900323769[1].gif"/>
          <p:cNvPicPr>
            <a:picLocks noChangeAspect="1" noChangeArrowheads="1" noCrop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21165" y="2383265"/>
            <a:ext cx="876300" cy="7524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nbk3\AppData\Local\Microsoft\Windows\Temporary Internet Files\Content.IE5\O1ITFSCD\MC90029076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621165" y="5085184"/>
            <a:ext cx="886824" cy="875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C:\Users\nbk3\AppData\Local\Microsoft\Windows\Temporary Internet Files\Content.IE5\S7687CZ2\MP90038672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2276872"/>
            <a:ext cx="1095352" cy="15355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8197" name="Picture 5" descr="C:\Users\nbk3\AppData\Local\Microsoft\Windows\Temporary Internet Files\Content.IE5\GKESX8A2\MC900232238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668344" y="5388304"/>
            <a:ext cx="976932" cy="11005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32564096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6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1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14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7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067 0.04 C 0.081 0.049 0.102 0.054 0.124 0.054 C 0.149 0.054 0.169 0.049 0.183 0.04 L 0.25 0 E" pathEditMode="relative" ptsTypes="">
                                      <p:cBhvr>
                                        <p:cTn id="18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Čti slabiky.</a:t>
            </a:r>
            <a:endParaRPr lang="cs-CZ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accent1">
              <a:lumMod val="20000"/>
              <a:lumOff val="80000"/>
            </a:schemeClr>
          </a:solidFill>
          <a:ln w="57150">
            <a:solidFill>
              <a:srgbClr val="0070C0"/>
            </a:solidFill>
          </a:ln>
        </p:spPr>
        <p:txBody>
          <a:bodyPr>
            <a:normAutofit/>
          </a:bodyPr>
          <a:lstStyle/>
          <a:p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Sí</a:t>
            </a:r>
            <a:endParaRPr lang="cs-CZ" sz="40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Pů</a:t>
            </a:r>
            <a:endParaRPr lang="cs-CZ" sz="40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Mu</a:t>
            </a:r>
          </a:p>
          <a:p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Lu</a:t>
            </a:r>
            <a:endParaRPr lang="cs-CZ" sz="40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Sá</a:t>
            </a:r>
            <a:endParaRPr lang="cs-CZ" sz="40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La</a:t>
            </a:r>
          </a:p>
          <a:p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6">
              <a:lumMod val="40000"/>
              <a:lumOff val="60000"/>
            </a:schemeClr>
          </a:solidFill>
          <a:ln w="57150">
            <a:solidFill>
              <a:srgbClr val="FF0000"/>
            </a:solidFill>
          </a:ln>
        </p:spPr>
        <p:txBody>
          <a:bodyPr>
            <a:normAutofit/>
          </a:bodyPr>
          <a:lstStyle/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Pa</a:t>
            </a:r>
          </a:p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So</a:t>
            </a:r>
          </a:p>
          <a:p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Lá</a:t>
            </a:r>
            <a:endParaRPr lang="cs-CZ" sz="40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Mé</a:t>
            </a:r>
          </a:p>
          <a:p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Pe</a:t>
            </a:r>
            <a:endParaRPr lang="cs-CZ" sz="40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Le</a:t>
            </a:r>
            <a:endParaRPr lang="cs-CZ" sz="40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9218" name="Picture 2" descr="C:\Users\nbk3\AppData\Local\Microsoft\Windows\Temporary Internet Files\Content.IE5\06CW197J\MC900440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1772816"/>
            <a:ext cx="1827886" cy="15060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9219" name="Picture 3" descr="C:\Users\nbk3\AppData\Local\Microsoft\Windows\Temporary Internet Files\Content.IE5\DE4CGPLA\MC90043799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698624"/>
            <a:ext cx="1816100" cy="17303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4611504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5" dur="1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3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6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9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7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2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5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0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3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8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1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6" dur="1000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9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build="p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Bookman Old Style" pitchFamily="18" charset="0"/>
              </a:rPr>
              <a:t>Čti slabiky.</a:t>
            </a:r>
            <a:endParaRPr lang="cs-CZ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Bookman Old Style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accent3">
              <a:lumMod val="60000"/>
              <a:lumOff val="40000"/>
            </a:schemeClr>
          </a:solidFill>
          <a:ln w="57150">
            <a:solidFill>
              <a:srgbClr val="00B050"/>
            </a:solidFill>
          </a:ln>
        </p:spPr>
        <p:txBody>
          <a:bodyPr>
            <a:normAutofit/>
          </a:bodyPr>
          <a:lstStyle/>
          <a:p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ma</a:t>
            </a:r>
            <a:endParaRPr lang="cs-CZ" sz="40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Lo</a:t>
            </a:r>
            <a:endParaRPr lang="cs-CZ" sz="40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pu</a:t>
            </a:r>
            <a:endParaRPr lang="cs-CZ" sz="40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Sů</a:t>
            </a:r>
            <a:endParaRPr lang="cs-CZ" sz="40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á</a:t>
            </a:r>
          </a:p>
          <a:p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Mo</a:t>
            </a:r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chemeClr val="accent3">
              <a:lumMod val="60000"/>
              <a:lumOff val="40000"/>
            </a:schemeClr>
          </a:solidFill>
          <a:ln w="57150">
            <a:solidFill>
              <a:srgbClr val="00B050"/>
            </a:solidFill>
          </a:ln>
        </p:spPr>
        <p:txBody>
          <a:bodyPr>
            <a:normAutofit/>
          </a:bodyPr>
          <a:lstStyle/>
          <a:p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Pó</a:t>
            </a:r>
            <a:endParaRPr lang="cs-CZ" sz="40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se</a:t>
            </a:r>
          </a:p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Pí</a:t>
            </a:r>
          </a:p>
          <a:p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lů</a:t>
            </a:r>
            <a:endParaRPr lang="cs-CZ" sz="4000" b="1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000" b="1" dirty="0" smtClean="0">
                <a:latin typeface="Times New Roman" pitchFamily="18" charset="0"/>
                <a:cs typeface="Times New Roman" pitchFamily="18" charset="0"/>
              </a:rPr>
              <a:t>Mu</a:t>
            </a:r>
          </a:p>
          <a:p>
            <a:r>
              <a:rPr lang="cs-CZ" sz="4000" b="1" dirty="0" err="1" smtClean="0">
                <a:latin typeface="Times New Roman" pitchFamily="18" charset="0"/>
                <a:cs typeface="Times New Roman" pitchFamily="18" charset="0"/>
              </a:rPr>
              <a:t>sá</a:t>
            </a:r>
            <a:endParaRPr lang="cs-CZ" sz="40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4000" b="1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sz="4000" b="1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1270" name="Picture 6" descr="C:\Users\nbk3\AppData\Local\Microsoft\Windows\Temporary Internet Files\Content.IE5\DE4CGPLA\MC9004380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141844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1271" name="Picture 7" descr="C:\Users\nbk3\AppData\Local\Microsoft\Windows\Temporary Internet Files\Content.IE5\DE4CGPLA\MC9004380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988840"/>
            <a:ext cx="1863725" cy="127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94334263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7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12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127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12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animBg="1"/>
      <p:bldP spid="4" grpId="0" build="p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 anchor="ctr">
            <a:norm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marL="0" indent="0">
              <a:buNone/>
            </a:pPr>
            <a:r>
              <a:rPr lang="cs-CZ" sz="96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    KONEC</a:t>
            </a:r>
            <a:endParaRPr lang="cs-CZ" sz="9600" b="1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2290" name="Picture 2" descr="C:\Users\nbk3\AppData\Local\Microsoft\Windows\Temporary Internet Files\Content.IE5\DE4CGPLA\MC9004324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995468" y="1628800"/>
            <a:ext cx="1631950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402522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184</TotalTime>
  <Words>259</Words>
  <Application>Microsoft Office PowerPoint</Application>
  <PresentationFormat>Předvádění na obrazovce (4:3)</PresentationFormat>
  <Paragraphs>77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Snímek 1</vt:lpstr>
      <vt:lpstr>Snímek 2</vt:lpstr>
      <vt:lpstr>SLABIKY</vt:lpstr>
      <vt:lpstr>ČTI SLABIKY.</vt:lpstr>
      <vt:lpstr>Čti slabiky. Říkej slova.</vt:lpstr>
      <vt:lpstr>Čti slabiky. Říkej slova.</vt:lpstr>
      <vt:lpstr>Čti slabiky. Říkej slova.</vt:lpstr>
      <vt:lpstr>Čti slabiky.</vt:lpstr>
      <vt:lpstr>Čti slabiky.</vt:lpstr>
      <vt:lpstr>Snímek 10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nbk3</dc:creator>
  <cp:lastModifiedBy>Dum</cp:lastModifiedBy>
  <cp:revision>24</cp:revision>
  <dcterms:created xsi:type="dcterms:W3CDTF">2011-10-31T18:18:34Z</dcterms:created>
  <dcterms:modified xsi:type="dcterms:W3CDTF">2013-01-08T11:54:29Z</dcterms:modified>
</cp:coreProperties>
</file>