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2" r:id="rId3"/>
    <p:sldId id="258" r:id="rId4"/>
    <p:sldId id="260" r:id="rId5"/>
    <p:sldId id="257" r:id="rId6"/>
    <p:sldId id="259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8F377-7570-4D5D-8E4B-A0B516291955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8767E1E-3E63-4D6D-AD3A-769911F3FD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8F377-7570-4D5D-8E4B-A0B516291955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8767E1E-3E63-4D6D-AD3A-769911F3FD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8F377-7570-4D5D-8E4B-A0B516291955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67E1E-3E63-4D6D-AD3A-769911F3FDE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8F377-7570-4D5D-8E4B-A0B516291955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67E1E-3E63-4D6D-AD3A-769911F3FD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8F377-7570-4D5D-8E4B-A0B516291955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8767E1E-3E63-4D6D-AD3A-769911F3FDE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8F377-7570-4D5D-8E4B-A0B516291955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67E1E-3E63-4D6D-AD3A-769911F3FD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8F377-7570-4D5D-8E4B-A0B516291955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67E1E-3E63-4D6D-AD3A-769911F3FD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8F377-7570-4D5D-8E4B-A0B516291955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67E1E-3E63-4D6D-AD3A-769911F3FD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8F377-7570-4D5D-8E4B-A0B516291955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67E1E-3E63-4D6D-AD3A-769911F3FDE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8F377-7570-4D5D-8E4B-A0B516291955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67E1E-3E63-4D6D-AD3A-769911F3FD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8F377-7570-4D5D-8E4B-A0B516291955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67E1E-3E63-4D6D-AD3A-769911F3FD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8D8F377-7570-4D5D-8E4B-A0B516291955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8767E1E-3E63-4D6D-AD3A-769911F3FDE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duotone>
              <a:schemeClr val="bg2">
                <a:shade val="30000"/>
                <a:satMod val="455000"/>
              </a:schemeClr>
              <a:schemeClr val="bg2">
                <a:tint val="95000"/>
                <a:satMod val="120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404530"/>
            <a:ext cx="6058518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AUTOR: Mgr. Zdeněk Brabec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DATUM VYTVOŘENÍ: prosinec 2012  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VY_32_INOVACE_11_9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. ročník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VZDĚLÁVACÍ OBLAST: Člověk a společnost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TÉMA: Právní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vztahy</a:t>
            </a:r>
            <a:endParaRPr lang="cs-CZ" sz="1600" dirty="0" smtClean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ČÍSLO PROJEKTU: CZ.1.07/1.4.00/21.1427 </a:t>
            </a: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28054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duotone>
              <a:schemeClr val="bg2">
                <a:shade val="30000"/>
                <a:satMod val="455000"/>
              </a:schemeClr>
              <a:schemeClr val="bg2">
                <a:tint val="95000"/>
                <a:satMod val="120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588313"/>
            <a:ext cx="849694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</a:rPr>
              <a:t>ANOTACE:</a:t>
            </a:r>
          </a:p>
          <a:p>
            <a:endParaRPr lang="cs-CZ" sz="1600" dirty="0">
              <a:solidFill>
                <a:prstClr val="black"/>
              </a:solidFill>
            </a:endParaRPr>
          </a:p>
          <a:p>
            <a:r>
              <a:rPr lang="cs-CZ" sz="1600" dirty="0">
                <a:solidFill>
                  <a:prstClr val="black"/>
                </a:solidFill>
              </a:rPr>
              <a:t>Soubor je určen k výkladu a procvičení </a:t>
            </a:r>
            <a:r>
              <a:rPr lang="cs-CZ" sz="1600" dirty="0" smtClean="0">
                <a:solidFill>
                  <a:prstClr val="black"/>
                </a:solidFill>
              </a:rPr>
              <a:t>tématu Právní </a:t>
            </a:r>
            <a:r>
              <a:rPr lang="cs-CZ" sz="1600" dirty="0" smtClean="0">
                <a:solidFill>
                  <a:prstClr val="black"/>
                </a:solidFill>
              </a:rPr>
              <a:t>vztahy </a:t>
            </a:r>
            <a:r>
              <a:rPr lang="cs-CZ" sz="1600" dirty="0" smtClean="0">
                <a:solidFill>
                  <a:prstClr val="black"/>
                </a:solidFill>
              </a:rPr>
              <a:t>v 9. </a:t>
            </a:r>
            <a:r>
              <a:rPr lang="cs-CZ" sz="1600" dirty="0">
                <a:solidFill>
                  <a:prstClr val="black"/>
                </a:solidFill>
              </a:rPr>
              <a:t>ročníku.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Na str. </a:t>
            </a:r>
            <a:r>
              <a:rPr lang="cs-CZ" sz="1600" dirty="0" smtClean="0">
                <a:solidFill>
                  <a:prstClr val="black"/>
                </a:solidFill>
              </a:rPr>
              <a:t>3 a 6 mohou </a:t>
            </a:r>
            <a:r>
              <a:rPr lang="cs-CZ" sz="1600" dirty="0" smtClean="0">
                <a:solidFill>
                  <a:prstClr val="black"/>
                </a:solidFill>
              </a:rPr>
              <a:t>žáci </a:t>
            </a:r>
            <a:r>
              <a:rPr lang="cs-CZ" sz="1600" dirty="0" smtClean="0">
                <a:solidFill>
                  <a:prstClr val="black"/>
                </a:solidFill>
              </a:rPr>
              <a:t>ve dvojicích hledat příklady uvedených tvrzení.</a:t>
            </a:r>
            <a:endParaRPr lang="cs-CZ" sz="1600" dirty="0">
              <a:solidFill>
                <a:prstClr val="black"/>
              </a:solidFill>
            </a:endParaRPr>
          </a:p>
          <a:p>
            <a:r>
              <a:rPr lang="cs-CZ" sz="1600" dirty="0" smtClean="0">
                <a:solidFill>
                  <a:prstClr val="black"/>
                </a:solidFill>
              </a:rPr>
              <a:t>Na str. </a:t>
            </a:r>
            <a:r>
              <a:rPr lang="cs-CZ" sz="1600" dirty="0" smtClean="0">
                <a:solidFill>
                  <a:prstClr val="black"/>
                </a:solidFill>
              </a:rPr>
              <a:t>4 nejprve odpovězte ve dvojicích (skupinách) na uvedené otázky. Poté zakroužkováním příslušnou barvou přiřaďte pojmy ve spodní části k příslušným aktivitám zvýrazněným v otázkách</a:t>
            </a:r>
            <a:r>
              <a:rPr lang="cs-CZ" sz="1600" dirty="0">
                <a:solidFill>
                  <a:prstClr val="black"/>
                </a:solidFill>
              </a:rPr>
              <a:t>. Správnost ověřte kliknutím na </a:t>
            </a:r>
            <a:r>
              <a:rPr lang="cs-CZ" sz="1600" dirty="0" smtClean="0">
                <a:solidFill>
                  <a:prstClr val="black"/>
                </a:solidFill>
              </a:rPr>
              <a:t>pojmy.</a:t>
            </a:r>
            <a:endParaRPr lang="cs-CZ" sz="1600" dirty="0" smtClean="0">
              <a:solidFill>
                <a:prstClr val="black"/>
              </a:solidFill>
            </a:endParaRPr>
          </a:p>
          <a:p>
            <a:r>
              <a:rPr lang="cs-CZ" sz="1600" dirty="0" smtClean="0">
                <a:solidFill>
                  <a:prstClr val="black"/>
                </a:solidFill>
              </a:rPr>
              <a:t>Na str. 5 přiřaďte (spojte perem) příklady právních vztahů v pravé části s právními odvětvími v levém sloupci. Správnost ověřte kliknutím na šedé pojmy.</a:t>
            </a:r>
          </a:p>
        </p:txBody>
      </p:sp>
    </p:spTree>
    <p:extLst>
      <p:ext uri="{BB962C8B-B14F-4D97-AF65-F5344CB8AC3E}">
        <p14:creationId xmlns:p14="http://schemas.microsoft.com/office/powerpoint/2010/main" val="4274072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duotone>
              <a:schemeClr val="bg2">
                <a:shade val="30000"/>
                <a:satMod val="455000"/>
              </a:schemeClr>
              <a:schemeClr val="bg2">
                <a:tint val="95000"/>
                <a:satMod val="120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908720"/>
            <a:ext cx="741126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accent6"/>
                </a:solidFill>
              </a:rPr>
              <a:t>společenské vztahy upravené právními předpisy</a:t>
            </a:r>
            <a:endParaRPr lang="cs-CZ" sz="2800" b="1" dirty="0">
              <a:solidFill>
                <a:schemeClr val="accent6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71600" y="4725144"/>
            <a:ext cx="459657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neznalost zákona neomlouvá</a:t>
            </a:r>
            <a:endParaRPr lang="cs-CZ" sz="28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84464" y="2132856"/>
            <a:ext cx="78101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neustále vstupujeme do různých právních vztahů</a:t>
            </a:r>
            <a:endParaRPr lang="cs-CZ" sz="28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64798" y="3428302"/>
            <a:ext cx="765427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accent6"/>
                </a:solidFill>
              </a:rPr>
              <a:t>z účasti v nich vyplývají různá práva a povinnosti</a:t>
            </a:r>
            <a:endParaRPr lang="cs-CZ" sz="2800" b="1" dirty="0">
              <a:solidFill>
                <a:schemeClr val="accent6"/>
              </a:solidFill>
            </a:endParaRPr>
          </a:p>
        </p:txBody>
      </p:sp>
      <p:pic>
        <p:nvPicPr>
          <p:cNvPr id="1032" name="Picture 8" descr="C:\Users\brab\AppData\Local\Microsoft\Windows\Temporary Internet Files\Content.IE5\N9QIKSYT\MC9003871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" y="764703"/>
            <a:ext cx="1043580" cy="928985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effectLst>
            <a:softEdge rad="304800"/>
          </a:effectLst>
        </p:spPr>
      </p:pic>
      <p:sp>
        <p:nvSpPr>
          <p:cNvPr id="11" name="Obdélník 10"/>
          <p:cNvSpPr/>
          <p:nvPr/>
        </p:nvSpPr>
        <p:spPr>
          <a:xfrm>
            <a:off x="2915816" y="102880"/>
            <a:ext cx="347960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u="sng" dirty="0">
                <a:solidFill>
                  <a:schemeClr val="accent1">
                    <a:lumMod val="50000"/>
                  </a:schemeClr>
                </a:solidFill>
              </a:rPr>
              <a:t>PRÁVNÍ VZTAHY</a:t>
            </a:r>
          </a:p>
        </p:txBody>
      </p:sp>
      <p:pic>
        <p:nvPicPr>
          <p:cNvPr id="20" name="Picture 8" descr="C:\Users\brab\AppData\Local\Microsoft\Windows\Temporary Internet Files\Content.IE5\N9QIKSYT\MC9003871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012" y="3212976"/>
            <a:ext cx="1043580" cy="928985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effectLst>
            <a:softEdge rad="304800"/>
          </a:effectLst>
        </p:spPr>
      </p:pic>
      <p:pic>
        <p:nvPicPr>
          <p:cNvPr id="21" name="Picture 8" descr="C:\Users\brab\AppData\Local\Microsoft\Windows\Temporary Internet Files\Content.IE5\N9QIKSYT\MC9003871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" y="1995547"/>
            <a:ext cx="1043580" cy="928985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effectLst>
            <a:softEdge rad="304800"/>
          </a:effectLst>
        </p:spPr>
      </p:pic>
      <p:pic>
        <p:nvPicPr>
          <p:cNvPr id="22" name="Picture 8" descr="C:\Users\brab\AppData\Local\Microsoft\Windows\Temporary Internet Files\Content.IE5\N9QIKSYT\MC9003871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054" y="4522261"/>
            <a:ext cx="1043580" cy="928985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effectLst>
            <a:softEdge rad="304800"/>
          </a:effectLst>
        </p:spPr>
      </p:pic>
    </p:spTree>
    <p:extLst>
      <p:ext uri="{BB962C8B-B14F-4D97-AF65-F5344CB8AC3E}">
        <p14:creationId xmlns:p14="http://schemas.microsoft.com/office/powerpoint/2010/main" val="101565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duotone>
              <a:schemeClr val="bg2">
                <a:shade val="30000"/>
                <a:satMod val="455000"/>
              </a:schemeClr>
              <a:schemeClr val="bg2">
                <a:tint val="95000"/>
                <a:satMod val="120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908720"/>
            <a:ext cx="724839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accent6"/>
                </a:solidFill>
              </a:rPr>
              <a:t>Co by měl znát člověk, který (si) </a:t>
            </a:r>
            <a:r>
              <a:rPr lang="cs-CZ" sz="2800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pronajímá byt</a:t>
            </a:r>
            <a:r>
              <a:rPr lang="cs-CZ" sz="2800" b="1" dirty="0" smtClean="0">
                <a:solidFill>
                  <a:schemeClr val="accent6"/>
                </a:solidFill>
              </a:rPr>
              <a:t>?</a:t>
            </a:r>
            <a:endParaRPr lang="cs-CZ" sz="2800" b="1" dirty="0">
              <a:solidFill>
                <a:schemeClr val="accent6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84464" y="2132856"/>
            <a:ext cx="677018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Co by měl znát člověk, který </a:t>
            </a:r>
            <a:r>
              <a:rPr lang="cs-CZ" sz="2800" b="1" i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chce podnikat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?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64798" y="3428302"/>
            <a:ext cx="5743880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accent6"/>
                </a:solidFill>
              </a:rPr>
              <a:t>Co by měl znát člověk, který </a:t>
            </a:r>
            <a:r>
              <a:rPr lang="cs-CZ" sz="2800" b="1" i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vstupuje</a:t>
            </a:r>
          </a:p>
          <a:p>
            <a:r>
              <a:rPr lang="cs-CZ" sz="2800" b="1" i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pracovního poměru</a:t>
            </a:r>
            <a:r>
              <a:rPr lang="cs-CZ" sz="2800" b="1" dirty="0" smtClean="0">
                <a:solidFill>
                  <a:schemeClr val="accent6"/>
                </a:solidFill>
              </a:rPr>
              <a:t>?</a:t>
            </a:r>
            <a:endParaRPr lang="cs-CZ" sz="2800" b="1" dirty="0">
              <a:solidFill>
                <a:schemeClr val="accent6"/>
              </a:solidFill>
            </a:endParaRPr>
          </a:p>
        </p:txBody>
      </p:sp>
      <p:pic>
        <p:nvPicPr>
          <p:cNvPr id="1032" name="Picture 8" descr="C:\Users\brab\AppData\Local\Microsoft\Windows\Temporary Internet Files\Content.IE5\N9QIKSYT\MC9003871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" y="764703"/>
            <a:ext cx="1043580" cy="928985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effectLst>
            <a:softEdge rad="304800"/>
          </a:effectLst>
        </p:spPr>
      </p:pic>
      <p:sp>
        <p:nvSpPr>
          <p:cNvPr id="11" name="Obdélník 10"/>
          <p:cNvSpPr/>
          <p:nvPr/>
        </p:nvSpPr>
        <p:spPr>
          <a:xfrm>
            <a:off x="2915816" y="102880"/>
            <a:ext cx="347960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u="sng" dirty="0">
                <a:solidFill>
                  <a:schemeClr val="accent1">
                    <a:lumMod val="50000"/>
                  </a:schemeClr>
                </a:solidFill>
              </a:rPr>
              <a:t>PRÁVNÍ VZTAHY</a:t>
            </a:r>
          </a:p>
        </p:txBody>
      </p:sp>
      <p:pic>
        <p:nvPicPr>
          <p:cNvPr id="20" name="Picture 8" descr="C:\Users\brab\AppData\Local\Microsoft\Windows\Temporary Internet Files\Content.IE5\N9QIKSYT\MC9003871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012" y="3212976"/>
            <a:ext cx="1043580" cy="928985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effectLst>
            <a:softEdge rad="304800"/>
          </a:effectLst>
        </p:spPr>
      </p:pic>
      <p:pic>
        <p:nvPicPr>
          <p:cNvPr id="21" name="Picture 8" descr="C:\Users\brab\AppData\Local\Microsoft\Windows\Temporary Internet Files\Content.IE5\N9QIKSYT\MC9003871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" y="1995547"/>
            <a:ext cx="1043580" cy="928985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effectLst>
            <a:softEdge rad="304800"/>
          </a:effectLst>
        </p:spPr>
      </p:pic>
      <p:sp>
        <p:nvSpPr>
          <p:cNvPr id="6" name="Obdélník 5"/>
          <p:cNvSpPr/>
          <p:nvPr/>
        </p:nvSpPr>
        <p:spPr>
          <a:xfrm>
            <a:off x="3851920" y="4997157"/>
            <a:ext cx="148149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vlastnictví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420234" y="6241838"/>
            <a:ext cx="240020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nájemní smlouva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877033" y="5012863"/>
            <a:ext cx="132279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nájemné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7007762" y="6233834"/>
            <a:ext cx="122982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řemeslo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3412043" y="5612921"/>
            <a:ext cx="236750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živnostenský list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3872307" y="6237312"/>
            <a:ext cx="136287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dovolená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6588224" y="5618857"/>
            <a:ext cx="206890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zaměstnavatel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7281875" y="5012863"/>
            <a:ext cx="68159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zisk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505778" y="5612922"/>
            <a:ext cx="206530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zkušební doba</a:t>
            </a:r>
            <a:endParaRPr lang="cs-CZ" sz="24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-36512" y="4997157"/>
            <a:ext cx="9180512" cy="0"/>
          </a:xfrm>
          <a:prstGeom prst="line">
            <a:avLst/>
          </a:prstGeom>
          <a:ln cmpd="thickThin"/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4868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67268E-7 L -0.28924 -0.50335 " pathEditMode="relative" rAng="0" ptsTypes="AA">
                                      <p:cBhvr>
                                        <p:cTn id="9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62" y="-251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92713E-6 L 0.55902 -0.68471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951" y="-342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2.74115E-6 L 0.29236 -0.50566 " pathEditMode="relative" rAng="0" ptsTypes="AA">
                                      <p:cBhvr>
                                        <p:cTn id="10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618" y="-252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33333E-6 L -0.61702 -0.31713 " pathEditMode="relative" rAng="0" ptsTypes="AA">
                                      <p:cBhvr>
                                        <p:cTn id="10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851" y="-158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22222E-6 L -0.60122 -0.18472 " pathEditMode="relative" rAng="0" ptsTypes="AA">
                                      <p:cBhvr>
                                        <p:cTn id="11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069" y="-92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2.59259E-6 L -0.3257 -0.49514 " pathEditMode="relative" rAng="0" ptsTypes="AA">
                                      <p:cBhvr>
                                        <p:cTn id="1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285" y="-247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33333E-6 L 0.4026 -0.18402 " pathEditMode="relative" rAng="0" ptsTypes="AA">
                                      <p:cBhvr>
                                        <p:cTn id="12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122" y="-92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33333E-6 L 0.29671 -0.40463 " pathEditMode="relative" rAng="0" ptsTypes="AA">
                                      <p:cBhvr>
                                        <p:cTn id="1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826" y="-20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44444E-6 L 0.325 -0.275 " pathEditMode="relative" rAng="0" ptsTypes="AA">
                                      <p:cBhvr>
                                        <p:cTn id="13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250" y="-137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6" grpId="1"/>
      <p:bldP spid="12" grpId="0"/>
      <p:bldP spid="12" grpId="1"/>
      <p:bldP spid="13" grpId="0"/>
      <p:bldP spid="13" grpId="1"/>
      <p:bldP spid="14" grpId="0"/>
      <p:bldP spid="14" grpId="1"/>
      <p:bldP spid="15" grpId="0"/>
      <p:bldP spid="15" grpId="1"/>
      <p:bldP spid="16" grpId="0"/>
      <p:bldP spid="16" grpId="1"/>
      <p:bldP spid="17" grpId="0"/>
      <p:bldP spid="17" grpId="1"/>
      <p:bldP spid="18" grpId="0"/>
      <p:bldP spid="18" grpId="1"/>
      <p:bldP spid="19" grpId="0"/>
      <p:bldP spid="19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duotone>
              <a:schemeClr val="bg2">
                <a:shade val="30000"/>
                <a:satMod val="455000"/>
              </a:schemeClr>
              <a:schemeClr val="bg2">
                <a:tint val="95000"/>
                <a:satMod val="120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908720"/>
            <a:ext cx="240161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accent6"/>
                </a:solidFill>
              </a:rPr>
              <a:t>pracovní právo</a:t>
            </a:r>
          </a:p>
        </p:txBody>
      </p:sp>
      <p:sp>
        <p:nvSpPr>
          <p:cNvPr id="3" name="Obdélník 2"/>
          <p:cNvSpPr/>
          <p:nvPr/>
        </p:nvSpPr>
        <p:spPr>
          <a:xfrm>
            <a:off x="971600" y="4725144"/>
            <a:ext cx="257929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accent6"/>
                </a:solidFill>
              </a:rPr>
              <a:t>občanské právo</a:t>
            </a:r>
          </a:p>
        </p:txBody>
      </p:sp>
      <p:sp>
        <p:nvSpPr>
          <p:cNvPr id="4" name="Obdélník 3"/>
          <p:cNvSpPr/>
          <p:nvPr/>
        </p:nvSpPr>
        <p:spPr>
          <a:xfrm>
            <a:off x="984464" y="2132856"/>
            <a:ext cx="226664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accent6"/>
                </a:solidFill>
              </a:rPr>
              <a:t>rodinné právo</a:t>
            </a:r>
          </a:p>
        </p:txBody>
      </p:sp>
      <p:sp>
        <p:nvSpPr>
          <p:cNvPr id="5" name="Obdélník 4"/>
          <p:cNvSpPr/>
          <p:nvPr/>
        </p:nvSpPr>
        <p:spPr>
          <a:xfrm>
            <a:off x="964798" y="3428302"/>
            <a:ext cx="232813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accent6"/>
                </a:solidFill>
              </a:rPr>
              <a:t>finanční právo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75856" y="2175247"/>
            <a:ext cx="568585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vztahy mezi zaměstnavateli a zaměstnanci</a:t>
            </a:r>
          </a:p>
        </p:txBody>
      </p:sp>
      <p:sp>
        <p:nvSpPr>
          <p:cNvPr id="8" name="Obdélník 7"/>
          <p:cNvSpPr/>
          <p:nvPr/>
        </p:nvSpPr>
        <p:spPr>
          <a:xfrm>
            <a:off x="3851920" y="4797152"/>
            <a:ext cx="506722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manželství, vztahy mezi rodiči a dětmi</a:t>
            </a:r>
          </a:p>
        </p:txBody>
      </p:sp>
      <p:sp>
        <p:nvSpPr>
          <p:cNvPr id="9" name="Obdélník 8"/>
          <p:cNvSpPr/>
          <p:nvPr/>
        </p:nvSpPr>
        <p:spPr>
          <a:xfrm>
            <a:off x="5605748" y="951111"/>
            <a:ext cx="335874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daňové vztahy vůči státu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095068" y="3501008"/>
            <a:ext cx="47974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vlastnictví a spoluvlastnictví, dědění majetku, </a:t>
            </a:r>
            <a:r>
              <a:rPr lang="cs-CZ" sz="2400" b="1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smlouvy </a:t>
            </a:r>
            <a:r>
              <a:rPr lang="cs-CZ" sz="2400" b="1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kupní, nájemní, pojistné, </a:t>
            </a:r>
            <a:r>
              <a:rPr lang="cs-CZ" sz="2400" b="1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smlouvy o </a:t>
            </a:r>
            <a:r>
              <a:rPr lang="cs-CZ" sz="2400" b="1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půjčce a pod.</a:t>
            </a:r>
          </a:p>
        </p:txBody>
      </p:sp>
      <p:pic>
        <p:nvPicPr>
          <p:cNvPr id="1032" name="Picture 8" descr="C:\Users\brab\AppData\Local\Microsoft\Windows\Temporary Internet Files\Content.IE5\N9QIKSYT\MC9003871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" y="764703"/>
            <a:ext cx="1043580" cy="928985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effectLst>
            <a:softEdge rad="304800"/>
          </a:effectLst>
        </p:spPr>
      </p:pic>
      <p:sp>
        <p:nvSpPr>
          <p:cNvPr id="11" name="Obdélník 10"/>
          <p:cNvSpPr/>
          <p:nvPr/>
        </p:nvSpPr>
        <p:spPr>
          <a:xfrm>
            <a:off x="2915816" y="102880"/>
            <a:ext cx="347960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u="sng" dirty="0">
                <a:solidFill>
                  <a:schemeClr val="accent1">
                    <a:lumMod val="50000"/>
                  </a:schemeClr>
                </a:solidFill>
              </a:rPr>
              <a:t>PRÁVNÍ VZTAHY</a:t>
            </a:r>
          </a:p>
        </p:txBody>
      </p:sp>
      <p:pic>
        <p:nvPicPr>
          <p:cNvPr id="20" name="Picture 8" descr="C:\Users\brab\AppData\Local\Microsoft\Windows\Temporary Internet Files\Content.IE5\N9QIKSYT\MC9003871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012" y="3212976"/>
            <a:ext cx="1043580" cy="928985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effectLst>
            <a:softEdge rad="304800"/>
          </a:effectLst>
        </p:spPr>
      </p:pic>
      <p:pic>
        <p:nvPicPr>
          <p:cNvPr id="21" name="Picture 8" descr="C:\Users\brab\AppData\Local\Microsoft\Windows\Temporary Internet Files\Content.IE5\N9QIKSYT\MC9003871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" y="1995547"/>
            <a:ext cx="1043580" cy="928985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effectLst>
            <a:softEdge rad="304800"/>
          </a:effectLst>
        </p:spPr>
      </p:pic>
      <p:pic>
        <p:nvPicPr>
          <p:cNvPr id="22" name="Picture 8" descr="C:\Users\brab\AppData\Local\Microsoft\Windows\Temporary Internet Files\Content.IE5\N9QIKSYT\MC9003871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054" y="4522261"/>
            <a:ext cx="1043580" cy="928985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effectLst>
            <a:softEdge rad="304800"/>
          </a:effectLst>
        </p:spPr>
      </p:pic>
    </p:spTree>
    <p:extLst>
      <p:ext uri="{BB962C8B-B14F-4D97-AF65-F5344CB8AC3E}">
        <p14:creationId xmlns:p14="http://schemas.microsoft.com/office/powerpoint/2010/main" val="2779339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99 -1.7858E-6 L -0.34132 -0.28522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465" y="-142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452E-7 L -0.28055 -0.09183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028" y="-46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1.38561E-6 L -0.52743 0.45362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72" y="226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54846E-6 L -0.36354 0.25977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177" y="129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2" grpId="0" build="p"/>
      <p:bldP spid="3" grpId="0" build="p"/>
      <p:bldP spid="4" grpId="0" build="p"/>
      <p:bldP spid="5" grpId="0" build="p"/>
      <p:bldP spid="6" grpId="0" build="p"/>
      <p:bldP spid="6" grpId="1" build="allAtOnce"/>
      <p:bldP spid="8" grpId="0" build="p"/>
      <p:bldP spid="8" grpId="1" build="allAtOnce"/>
      <p:bldP spid="9" grpId="0" build="p"/>
      <p:bldP spid="9" grpId="1" build="allAtOnce"/>
      <p:bldP spid="10" grpId="0" build="p"/>
      <p:bldP spid="10" grpId="1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duotone>
              <a:schemeClr val="bg2">
                <a:shade val="30000"/>
                <a:satMod val="455000"/>
              </a:schemeClr>
              <a:schemeClr val="bg2">
                <a:tint val="95000"/>
                <a:satMod val="120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908720"/>
            <a:ext cx="8220520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i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účastníky</a:t>
            </a:r>
            <a:r>
              <a:rPr lang="cs-CZ" sz="28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6"/>
                </a:solidFill>
              </a:rPr>
              <a:t>jsou fyzické (lidé) a právnické osoby (firmy, </a:t>
            </a:r>
          </a:p>
          <a:p>
            <a:r>
              <a:rPr lang="cs-CZ" sz="2800" b="1" dirty="0" smtClean="0">
                <a:solidFill>
                  <a:schemeClr val="accent6"/>
                </a:solidFill>
              </a:rPr>
              <a:t>banky, obchodní společnosti, družstva, … )</a:t>
            </a:r>
            <a:endParaRPr lang="cs-CZ" sz="2800" b="1" dirty="0">
              <a:solidFill>
                <a:schemeClr val="accent6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84464" y="2474893"/>
            <a:ext cx="6720045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i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obsahem</a:t>
            </a:r>
            <a:r>
              <a:rPr lang="cs-CZ" sz="2800" b="1" dirty="0" smtClean="0">
                <a:solidFill>
                  <a:schemeClr val="accent6"/>
                </a:solidFill>
              </a:rPr>
              <a:t> jsou vzájemná práva a povinnosti</a:t>
            </a:r>
          </a:p>
          <a:p>
            <a:r>
              <a:rPr lang="cs-CZ" sz="2800" b="1" dirty="0" smtClean="0">
                <a:solidFill>
                  <a:schemeClr val="accent6"/>
                </a:solidFill>
              </a:rPr>
              <a:t>účastníků</a:t>
            </a:r>
            <a:endParaRPr lang="cs-CZ" sz="2800" b="1" dirty="0">
              <a:solidFill>
                <a:schemeClr val="accent6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44437" y="4057908"/>
            <a:ext cx="806406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i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předmětem</a:t>
            </a:r>
            <a:r>
              <a:rPr lang="cs-CZ" sz="2800" b="1" dirty="0" smtClean="0">
                <a:solidFill>
                  <a:schemeClr val="accent6"/>
                </a:solidFill>
              </a:rPr>
              <a:t> je cíl, ke kterému právní vztah směřuje</a:t>
            </a:r>
            <a:endParaRPr lang="cs-CZ" sz="2800" b="1" dirty="0">
              <a:solidFill>
                <a:schemeClr val="accent6"/>
              </a:solidFill>
            </a:endParaRPr>
          </a:p>
        </p:txBody>
      </p:sp>
      <p:pic>
        <p:nvPicPr>
          <p:cNvPr id="1032" name="Picture 8" descr="C:\Users\brab\AppData\Local\Microsoft\Windows\Temporary Internet Files\Content.IE5\N9QIKSYT\MC9003871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" y="764703"/>
            <a:ext cx="1043580" cy="928985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effectLst>
            <a:softEdge rad="304800"/>
          </a:effectLst>
        </p:spPr>
      </p:pic>
      <p:sp>
        <p:nvSpPr>
          <p:cNvPr id="11" name="Obdélník 10"/>
          <p:cNvSpPr/>
          <p:nvPr/>
        </p:nvSpPr>
        <p:spPr>
          <a:xfrm>
            <a:off x="2915816" y="102880"/>
            <a:ext cx="347960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u="sng" dirty="0">
                <a:solidFill>
                  <a:schemeClr val="accent1">
                    <a:lumMod val="50000"/>
                  </a:schemeClr>
                </a:solidFill>
              </a:rPr>
              <a:t>PRÁVNÍ VZTAHY</a:t>
            </a:r>
          </a:p>
        </p:txBody>
      </p:sp>
      <p:pic>
        <p:nvPicPr>
          <p:cNvPr id="20" name="Picture 8" descr="C:\Users\brab\AppData\Local\Microsoft\Windows\Temporary Internet Files\Content.IE5\N9QIKSYT\MC9003871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012" y="3868167"/>
            <a:ext cx="1043580" cy="928985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effectLst>
            <a:softEdge rad="304800"/>
          </a:effectLst>
        </p:spPr>
      </p:pic>
      <p:pic>
        <p:nvPicPr>
          <p:cNvPr id="21" name="Picture 8" descr="C:\Users\brab\AppData\Local\Microsoft\Windows\Temporary Internet Files\Content.IE5\N9QIKSYT\MC9003871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" y="2355999"/>
            <a:ext cx="1043580" cy="928985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effectLst>
            <a:softEdge rad="304800"/>
          </a:effectLst>
        </p:spPr>
      </p:pic>
    </p:spTree>
    <p:extLst>
      <p:ext uri="{BB962C8B-B14F-4D97-AF65-F5344CB8AC3E}">
        <p14:creationId xmlns:p14="http://schemas.microsoft.com/office/powerpoint/2010/main" val="1495352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duotone>
              <a:schemeClr val="bg2">
                <a:shade val="30000"/>
                <a:satMod val="455000"/>
              </a:schemeClr>
              <a:schemeClr val="bg2">
                <a:tint val="95000"/>
                <a:satMod val="120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2008" y="620688"/>
            <a:ext cx="8964488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</a:rPr>
              <a:t>Zdroje:</a:t>
            </a:r>
            <a:endParaRPr lang="cs-CZ" sz="1600" dirty="0">
              <a:solidFill>
                <a:prstClr val="black"/>
              </a:solidFill>
            </a:endParaRPr>
          </a:p>
          <a:p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Kolektiv </a:t>
            </a:r>
            <a:r>
              <a:rPr lang="cs-CZ" sz="1600" dirty="0"/>
              <a:t>autorů, </a:t>
            </a:r>
            <a:r>
              <a:rPr lang="cs-CZ" sz="1600" i="1" dirty="0"/>
              <a:t>Občanská výchova </a:t>
            </a:r>
            <a:r>
              <a:rPr lang="cs-CZ" sz="1600" i="1" dirty="0" smtClean="0"/>
              <a:t>9.</a:t>
            </a:r>
            <a:r>
              <a:rPr lang="cs-CZ" sz="1600" dirty="0" smtClean="0"/>
              <a:t>, </a:t>
            </a:r>
            <a:r>
              <a:rPr lang="cs-CZ" sz="1600" dirty="0"/>
              <a:t>Nakladatelství Fraus, Plzeň </a:t>
            </a:r>
            <a:r>
              <a:rPr lang="cs-CZ" sz="1600" dirty="0" smtClean="0"/>
              <a:t>2006 </a:t>
            </a:r>
            <a:r>
              <a:rPr lang="cs-CZ" sz="1600" dirty="0"/>
              <a:t>ISBN </a:t>
            </a:r>
            <a:r>
              <a:rPr lang="cs-CZ" sz="1600" dirty="0" smtClean="0"/>
              <a:t>80-7238-528-3</a:t>
            </a:r>
            <a:r>
              <a:rPr lang="cs-CZ" sz="1600" dirty="0" smtClean="0"/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Kolektiv autorů, PRÁVO PRO KAŽDÉHO, učebnice programu Právo pro každý den – Street </a:t>
            </a:r>
            <a:r>
              <a:rPr lang="cs-CZ" sz="1600" dirty="0" err="1" smtClean="0"/>
              <a:t>Law</a:t>
            </a:r>
            <a:r>
              <a:rPr lang="cs-CZ" sz="1600" dirty="0" smtClean="0"/>
              <a:t>, </a:t>
            </a:r>
            <a:r>
              <a:rPr lang="pl-PL" sz="1600" dirty="0"/>
              <a:t>Partners Czech, Praha 2001, Praha </a:t>
            </a:r>
            <a:r>
              <a:rPr lang="pl-PL" sz="1600" dirty="0" smtClean="0"/>
              <a:t>2006 </a:t>
            </a:r>
            <a:r>
              <a:rPr lang="cs-CZ" sz="1600" dirty="0"/>
              <a:t>ISBN </a:t>
            </a:r>
            <a:r>
              <a:rPr lang="cs-CZ" sz="1600" dirty="0" smtClean="0"/>
              <a:t>8O-238-7914-6.</a:t>
            </a:r>
            <a:endParaRPr lang="cs-CZ" sz="16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i="1" dirty="0"/>
              <a:t>Ilustrace: www.office.microsoft.com</a:t>
            </a:r>
          </a:p>
          <a:p>
            <a:endParaRPr lang="cs-CZ" sz="1600" dirty="0">
              <a:solidFill>
                <a:prstClr val="black"/>
              </a:solidFill>
            </a:endParaRPr>
          </a:p>
          <a:p>
            <a:r>
              <a:rPr lang="cs-CZ" sz="1600" dirty="0">
                <a:solidFill>
                  <a:prstClr val="black"/>
                </a:solidFill>
              </a:rPr>
              <a:t>Software:</a:t>
            </a:r>
          </a:p>
          <a:p>
            <a:r>
              <a:rPr lang="cs-CZ" sz="1600" dirty="0">
                <a:solidFill>
                  <a:prstClr val="black"/>
                </a:solidFill>
              </a:rPr>
              <a:t>Microsoft PowerPoint 2010</a:t>
            </a:r>
          </a:p>
          <a:p>
            <a:r>
              <a:rPr lang="cs-CZ" sz="1600" dirty="0">
                <a:solidFill>
                  <a:prstClr val="black"/>
                </a:solidFill>
              </a:rPr>
              <a:t>držitel licence 2. základní škola, Rakovník, Husovo náměstí 3</a:t>
            </a:r>
          </a:p>
        </p:txBody>
      </p:sp>
    </p:spTree>
    <p:extLst>
      <p:ext uri="{BB962C8B-B14F-4D97-AF65-F5344CB8AC3E}">
        <p14:creationId xmlns:p14="http://schemas.microsoft.com/office/powerpoint/2010/main" val="635697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437</TotalTime>
  <Words>365</Words>
  <Application>Microsoft Office PowerPoint</Application>
  <PresentationFormat>Předvádění na obrazovce (4:3)</PresentationFormat>
  <Paragraphs>66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brab</dc:creator>
  <cp:lastModifiedBy>brab</cp:lastModifiedBy>
  <cp:revision>32</cp:revision>
  <dcterms:created xsi:type="dcterms:W3CDTF">2013-01-07T13:56:34Z</dcterms:created>
  <dcterms:modified xsi:type="dcterms:W3CDTF">2013-01-08T12:13:54Z</dcterms:modified>
</cp:coreProperties>
</file>