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81" r:id="rId3"/>
    <p:sldId id="277" r:id="rId4"/>
    <p:sldId id="278" r:id="rId5"/>
    <p:sldId id="282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57" r:id="rId14"/>
    <p:sldId id="274" r:id="rId15"/>
    <p:sldId id="283" r:id="rId16"/>
    <p:sldId id="275" r:id="rId17"/>
    <p:sldId id="279" r:id="rId18"/>
    <p:sldId id="28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2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2400" b="1" i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673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5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7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503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1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4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2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85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594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2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2400" b="1" i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5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673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5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781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5033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184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480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26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85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5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7427652-CEE1-47E5-839C-3FD87AD244C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4CCE6BD-56E1-4AEF-AC83-C0342CCA4A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8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Technické prostředky v požární ochraně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Přilba </a:t>
            </a:r>
            <a:r>
              <a:rPr lang="cs-CZ" dirty="0" smtClean="0"/>
              <a:t>pro hasiče </a:t>
            </a:r>
            <a:endParaRPr lang="cs-CZ" dirty="0"/>
          </a:p>
        </p:txBody>
      </p:sp>
      <p:pic>
        <p:nvPicPr>
          <p:cNvPr id="512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33375"/>
            <a:ext cx="61436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Volný tvar 3"/>
          <p:cNvSpPr>
            <a:spLocks/>
          </p:cNvSpPr>
          <p:nvPr/>
        </p:nvSpPr>
        <p:spPr bwMode="auto">
          <a:xfrm>
            <a:off x="334963" y="4357688"/>
            <a:ext cx="8534400" cy="1281112"/>
          </a:xfrm>
          <a:custGeom>
            <a:avLst/>
            <a:gdLst>
              <a:gd name="T0" fmla="*/ 975360 w 8534400"/>
              <a:gd name="T1" fmla="*/ 1734 h 1281903"/>
              <a:gd name="T2" fmla="*/ 426720 w 8534400"/>
              <a:gd name="T3" fmla="*/ 32043 h 1281903"/>
              <a:gd name="T4" fmla="*/ 381000 w 8534400"/>
              <a:gd name="T5" fmla="*/ 47202 h 1281903"/>
              <a:gd name="T6" fmla="*/ 335280 w 8534400"/>
              <a:gd name="T7" fmla="*/ 77511 h 1281903"/>
              <a:gd name="T8" fmla="*/ 243840 w 8534400"/>
              <a:gd name="T9" fmla="*/ 107820 h 1281903"/>
              <a:gd name="T10" fmla="*/ 198120 w 8534400"/>
              <a:gd name="T11" fmla="*/ 122979 h 1281903"/>
              <a:gd name="T12" fmla="*/ 152400 w 8534400"/>
              <a:gd name="T13" fmla="*/ 138134 h 1281903"/>
              <a:gd name="T14" fmla="*/ 60960 w 8534400"/>
              <a:gd name="T15" fmla="*/ 213912 h 1281903"/>
              <a:gd name="T16" fmla="*/ 30480 w 8534400"/>
              <a:gd name="T17" fmla="*/ 304845 h 1281903"/>
              <a:gd name="T18" fmla="*/ 15240 w 8534400"/>
              <a:gd name="T19" fmla="*/ 350312 h 1281903"/>
              <a:gd name="T20" fmla="*/ 0 w 8534400"/>
              <a:gd name="T21" fmla="*/ 486711 h 1281903"/>
              <a:gd name="T22" fmla="*/ 15240 w 8534400"/>
              <a:gd name="T23" fmla="*/ 911067 h 1281903"/>
              <a:gd name="T24" fmla="*/ 45720 w 8534400"/>
              <a:gd name="T25" fmla="*/ 1017157 h 1281903"/>
              <a:gd name="T26" fmla="*/ 91440 w 8534400"/>
              <a:gd name="T27" fmla="*/ 1032312 h 1281903"/>
              <a:gd name="T28" fmla="*/ 411480 w 8534400"/>
              <a:gd name="T29" fmla="*/ 1047467 h 1281903"/>
              <a:gd name="T30" fmla="*/ 548640 w 8534400"/>
              <a:gd name="T31" fmla="*/ 1077779 h 1281903"/>
              <a:gd name="T32" fmla="*/ 670560 w 8534400"/>
              <a:gd name="T33" fmla="*/ 1108090 h 1281903"/>
              <a:gd name="T34" fmla="*/ 883920 w 8534400"/>
              <a:gd name="T35" fmla="*/ 1138402 h 1281903"/>
              <a:gd name="T36" fmla="*/ 1097280 w 8534400"/>
              <a:gd name="T37" fmla="*/ 1183868 h 1281903"/>
              <a:gd name="T38" fmla="*/ 1371600 w 8534400"/>
              <a:gd name="T39" fmla="*/ 1244491 h 1281903"/>
              <a:gd name="T40" fmla="*/ 1630680 w 8534400"/>
              <a:gd name="T41" fmla="*/ 1274800 h 1281903"/>
              <a:gd name="T42" fmla="*/ 4754880 w 8534400"/>
              <a:gd name="T43" fmla="*/ 1244491 h 1281903"/>
              <a:gd name="T44" fmla="*/ 4998720 w 8534400"/>
              <a:gd name="T45" fmla="*/ 1183868 h 1281903"/>
              <a:gd name="T46" fmla="*/ 5486400 w 8534400"/>
              <a:gd name="T47" fmla="*/ 1123245 h 1281903"/>
              <a:gd name="T48" fmla="*/ 5699760 w 8534400"/>
              <a:gd name="T49" fmla="*/ 1092935 h 1281903"/>
              <a:gd name="T50" fmla="*/ 5913120 w 8534400"/>
              <a:gd name="T51" fmla="*/ 1032312 h 1281903"/>
              <a:gd name="T52" fmla="*/ 6096000 w 8534400"/>
              <a:gd name="T53" fmla="*/ 1002001 h 1281903"/>
              <a:gd name="T54" fmla="*/ 6675120 w 8534400"/>
              <a:gd name="T55" fmla="*/ 941379 h 1281903"/>
              <a:gd name="T56" fmla="*/ 7802880 w 8534400"/>
              <a:gd name="T57" fmla="*/ 895911 h 1281903"/>
              <a:gd name="T58" fmla="*/ 7924800 w 8534400"/>
              <a:gd name="T59" fmla="*/ 865602 h 1281903"/>
              <a:gd name="T60" fmla="*/ 8534400 w 8534400"/>
              <a:gd name="T61" fmla="*/ 850446 h 1281903"/>
              <a:gd name="T62" fmla="*/ 8488680 w 8534400"/>
              <a:gd name="T63" fmla="*/ 320000 h 1281903"/>
              <a:gd name="T64" fmla="*/ 8458200 w 8534400"/>
              <a:gd name="T65" fmla="*/ 229066 h 1281903"/>
              <a:gd name="T66" fmla="*/ 8382000 w 8534400"/>
              <a:gd name="T67" fmla="*/ 138134 h 1281903"/>
              <a:gd name="T68" fmla="*/ 8305800 w 8534400"/>
              <a:gd name="T69" fmla="*/ 62353 h 1281903"/>
              <a:gd name="T70" fmla="*/ 8122920 w 8534400"/>
              <a:gd name="T71" fmla="*/ 1734 h 1281903"/>
              <a:gd name="T72" fmla="*/ 3596640 w 8534400"/>
              <a:gd name="T73" fmla="*/ 32043 h 1281903"/>
              <a:gd name="T74" fmla="*/ 3078480 w 8534400"/>
              <a:gd name="T75" fmla="*/ 122979 h 1281903"/>
              <a:gd name="T76" fmla="*/ 2773680 w 8534400"/>
              <a:gd name="T77" fmla="*/ 153288 h 1281903"/>
              <a:gd name="T78" fmla="*/ 2529840 w 8534400"/>
              <a:gd name="T79" fmla="*/ 183600 h 1281903"/>
              <a:gd name="T80" fmla="*/ 2438400 w 8534400"/>
              <a:gd name="T81" fmla="*/ 198756 h 1281903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0" t="0" r="r" b="b"/>
            <a:pathLst>
              <a:path w="8534400" h="1281903">
                <a:moveTo>
                  <a:pt x="975360" y="1743"/>
                </a:moveTo>
                <a:cubicBezTo>
                  <a:pt x="705135" y="10188"/>
                  <a:pt x="614763" y="-21503"/>
                  <a:pt x="426720" y="32223"/>
                </a:cubicBezTo>
                <a:cubicBezTo>
                  <a:pt x="411274" y="36636"/>
                  <a:pt x="395368" y="40279"/>
                  <a:pt x="381000" y="47463"/>
                </a:cubicBezTo>
                <a:cubicBezTo>
                  <a:pt x="364617" y="55654"/>
                  <a:pt x="352018" y="70504"/>
                  <a:pt x="335280" y="77943"/>
                </a:cubicBezTo>
                <a:cubicBezTo>
                  <a:pt x="305920" y="90992"/>
                  <a:pt x="274320" y="98263"/>
                  <a:pt x="243840" y="108423"/>
                </a:cubicBezTo>
                <a:lnTo>
                  <a:pt x="198120" y="123663"/>
                </a:lnTo>
                <a:cubicBezTo>
                  <a:pt x="182880" y="128743"/>
                  <a:pt x="165766" y="129992"/>
                  <a:pt x="152400" y="138903"/>
                </a:cubicBezTo>
                <a:cubicBezTo>
                  <a:pt x="88747" y="181338"/>
                  <a:pt x="119632" y="156431"/>
                  <a:pt x="60960" y="215103"/>
                </a:cubicBezTo>
                <a:lnTo>
                  <a:pt x="30480" y="306543"/>
                </a:lnTo>
                <a:lnTo>
                  <a:pt x="15240" y="352263"/>
                </a:lnTo>
                <a:cubicBezTo>
                  <a:pt x="10160" y="397983"/>
                  <a:pt x="0" y="443422"/>
                  <a:pt x="0" y="489423"/>
                </a:cubicBezTo>
                <a:cubicBezTo>
                  <a:pt x="0" y="631754"/>
                  <a:pt x="6362" y="774089"/>
                  <a:pt x="15240" y="916143"/>
                </a:cubicBezTo>
                <a:cubicBezTo>
                  <a:pt x="15266" y="916565"/>
                  <a:pt x="38513" y="1015616"/>
                  <a:pt x="45720" y="1022823"/>
                </a:cubicBezTo>
                <a:cubicBezTo>
                  <a:pt x="57079" y="1034182"/>
                  <a:pt x="75431" y="1036729"/>
                  <a:pt x="91440" y="1038063"/>
                </a:cubicBezTo>
                <a:cubicBezTo>
                  <a:pt x="197872" y="1046932"/>
                  <a:pt x="304800" y="1048223"/>
                  <a:pt x="411480" y="1053303"/>
                </a:cubicBezTo>
                <a:lnTo>
                  <a:pt x="548640" y="1083783"/>
                </a:lnTo>
                <a:cubicBezTo>
                  <a:pt x="589417" y="1093378"/>
                  <a:pt x="629345" y="1106769"/>
                  <a:pt x="670560" y="1114263"/>
                </a:cubicBezTo>
                <a:cubicBezTo>
                  <a:pt x="741243" y="1127114"/>
                  <a:pt x="813197" y="1132114"/>
                  <a:pt x="883920" y="1144743"/>
                </a:cubicBezTo>
                <a:cubicBezTo>
                  <a:pt x="955522" y="1157529"/>
                  <a:pt x="1026277" y="1174685"/>
                  <a:pt x="1097280" y="1190463"/>
                </a:cubicBezTo>
                <a:cubicBezTo>
                  <a:pt x="1188720" y="1210783"/>
                  <a:pt x="1278571" y="1240478"/>
                  <a:pt x="1371600" y="1251423"/>
                </a:cubicBezTo>
                <a:lnTo>
                  <a:pt x="1630680" y="1281903"/>
                </a:lnTo>
                <a:lnTo>
                  <a:pt x="4754880" y="1251423"/>
                </a:lnTo>
                <a:cubicBezTo>
                  <a:pt x="4838631" y="1249149"/>
                  <a:pt x="4916078" y="1204237"/>
                  <a:pt x="4998720" y="1190463"/>
                </a:cubicBezTo>
                <a:cubicBezTo>
                  <a:pt x="5160316" y="1163530"/>
                  <a:pt x="5324221" y="1152671"/>
                  <a:pt x="5486400" y="1129503"/>
                </a:cubicBezTo>
                <a:cubicBezTo>
                  <a:pt x="5557520" y="1119343"/>
                  <a:pt x="5629513" y="1114076"/>
                  <a:pt x="5699760" y="1099023"/>
                </a:cubicBezTo>
                <a:cubicBezTo>
                  <a:pt x="5772084" y="1083525"/>
                  <a:pt x="5841048" y="1054695"/>
                  <a:pt x="5913120" y="1038063"/>
                </a:cubicBezTo>
                <a:cubicBezTo>
                  <a:pt x="5973338" y="1024166"/>
                  <a:pt x="6034820" y="1016323"/>
                  <a:pt x="6096000" y="1007583"/>
                </a:cubicBezTo>
                <a:cubicBezTo>
                  <a:pt x="6329096" y="974284"/>
                  <a:pt x="6425539" y="969312"/>
                  <a:pt x="6675120" y="946623"/>
                </a:cubicBezTo>
                <a:cubicBezTo>
                  <a:pt x="7138212" y="830850"/>
                  <a:pt x="6628157" y="948527"/>
                  <a:pt x="7802880" y="900903"/>
                </a:cubicBezTo>
                <a:cubicBezTo>
                  <a:pt x="7844736" y="899206"/>
                  <a:pt x="7882991" y="873036"/>
                  <a:pt x="7924800" y="870423"/>
                </a:cubicBezTo>
                <a:cubicBezTo>
                  <a:pt x="8127668" y="857744"/>
                  <a:pt x="8331200" y="860263"/>
                  <a:pt x="8534400" y="855183"/>
                </a:cubicBezTo>
                <a:cubicBezTo>
                  <a:pt x="8529447" y="731362"/>
                  <a:pt x="8539050" y="472892"/>
                  <a:pt x="8488680" y="321783"/>
                </a:cubicBezTo>
                <a:cubicBezTo>
                  <a:pt x="8478520" y="291303"/>
                  <a:pt x="8474389" y="258095"/>
                  <a:pt x="8458200" y="230343"/>
                </a:cubicBezTo>
                <a:cubicBezTo>
                  <a:pt x="8438208" y="196072"/>
                  <a:pt x="8407400" y="169383"/>
                  <a:pt x="8382000" y="138903"/>
                </a:cubicBezTo>
                <a:cubicBezTo>
                  <a:pt x="8362112" y="79240"/>
                  <a:pt x="8377541" y="89606"/>
                  <a:pt x="8305800" y="62703"/>
                </a:cubicBezTo>
                <a:cubicBezTo>
                  <a:pt x="8245634" y="40141"/>
                  <a:pt x="8122920" y="1743"/>
                  <a:pt x="8122920" y="1743"/>
                </a:cubicBezTo>
                <a:lnTo>
                  <a:pt x="3596640" y="32223"/>
                </a:lnTo>
                <a:cubicBezTo>
                  <a:pt x="3013672" y="39626"/>
                  <a:pt x="3616815" y="69830"/>
                  <a:pt x="3078480" y="123663"/>
                </a:cubicBezTo>
                <a:lnTo>
                  <a:pt x="2773680" y="154143"/>
                </a:lnTo>
                <a:cubicBezTo>
                  <a:pt x="2692268" y="163189"/>
                  <a:pt x="2610929" y="173039"/>
                  <a:pt x="2529840" y="184623"/>
                </a:cubicBezTo>
                <a:cubicBezTo>
                  <a:pt x="2416186" y="200859"/>
                  <a:pt x="2485911" y="199863"/>
                  <a:pt x="2438400" y="199863"/>
                </a:cubicBez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493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1313" y="1557338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08_01_32_INOVACE_08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05692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>
              <a:lnSpc>
                <a:spcPct val="140000"/>
              </a:lnSpc>
              <a:spcBef>
                <a:spcPct val="0"/>
              </a:spcBef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</a:t>
            </a:r>
            <a:r>
              <a:rPr lang="cs-CZ" sz="20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Technické prostředky v požární ochraně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1.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Ing. Jaromír Šindler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Jaromír Šindler </a:t>
            </a:r>
            <a:endParaRPr lang="cs-CZ" sz="1400" i="1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Financováno 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25438" y="3573016"/>
            <a:ext cx="8350250" cy="273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: Prezentace popisuje stavbu hasičské přílby, účel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a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vlastnosti jednotlivých částí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přilby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ochranné schopnosti hasičských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přileb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Skořepina, náhlavní vložka, podbradní pásek,  zátylník, obličejový štít, upínací systém kandahar, integrovaný držák svítilny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Přilba pro hasiče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4620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Přilba </a:t>
            </a:r>
            <a:r>
              <a:rPr lang="cs-CZ" dirty="0" smtClean="0"/>
              <a:t>pro hasiče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zásahové osobní ochranné prostředky.</a:t>
            </a:r>
          </a:p>
          <a:p>
            <a:r>
              <a:rPr lang="cs-CZ" dirty="0" smtClean="0"/>
              <a:t>Slouží k ochraně hlavy, očí  a obličeje hasiče při zdolávání požárů a jiných mimořádných událostí.</a:t>
            </a:r>
          </a:p>
          <a:p>
            <a:r>
              <a:rPr lang="cs-CZ" dirty="0" smtClean="0"/>
              <a:t>U některých zásahů se používají jiné </a:t>
            </a:r>
            <a:r>
              <a:rPr lang="cs-CZ" dirty="0" smtClean="0"/>
              <a:t>přilby</a:t>
            </a:r>
            <a:r>
              <a:rPr lang="cs-CZ" dirty="0" smtClean="0"/>
              <a:t>. Například </a:t>
            </a:r>
            <a:r>
              <a:rPr lang="cs-CZ" dirty="0" smtClean="0"/>
              <a:t>                     pro </a:t>
            </a:r>
            <a:r>
              <a:rPr lang="cs-CZ" dirty="0" smtClean="0"/>
              <a:t>práci na vodě a ve výškách a nad volnou hloubkou </a:t>
            </a:r>
            <a:r>
              <a:rPr lang="cs-CZ" dirty="0" smtClean="0"/>
              <a:t>              se </a:t>
            </a:r>
            <a:r>
              <a:rPr lang="cs-CZ" dirty="0" smtClean="0"/>
              <a:t>používají některé druhy </a:t>
            </a:r>
            <a:r>
              <a:rPr lang="cs-CZ" dirty="0" smtClean="0"/>
              <a:t>přileb </a:t>
            </a:r>
            <a:r>
              <a:rPr lang="cs-CZ" dirty="0" smtClean="0"/>
              <a:t>horolezeckých nebo </a:t>
            </a:r>
            <a:r>
              <a:rPr lang="cs-CZ" dirty="0" smtClean="0"/>
              <a:t>                     pro </a:t>
            </a:r>
            <a:r>
              <a:rPr lang="cs-CZ" dirty="0" smtClean="0"/>
              <a:t>vodní záchranáře.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454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Ochranná funkce </a:t>
            </a:r>
            <a:r>
              <a:rPr lang="cs-CZ" dirty="0" smtClean="0"/>
              <a:t>přilby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Mechanické vlivy (pád předmětu)</a:t>
            </a:r>
          </a:p>
          <a:p>
            <a:r>
              <a:rPr lang="cs-CZ" dirty="0" smtClean="0"/>
              <a:t>Tepelné vlivy (sálavé teplo, </a:t>
            </a:r>
            <a:r>
              <a:rPr lang="cs-CZ" dirty="0" smtClean="0"/>
              <a:t>šlehání </a:t>
            </a:r>
            <a:r>
              <a:rPr lang="cs-CZ" dirty="0" smtClean="0"/>
              <a:t>plamenů</a:t>
            </a:r>
            <a:r>
              <a:rPr lang="cs-CZ" dirty="0" smtClean="0"/>
              <a:t>, horká </a:t>
            </a:r>
            <a:r>
              <a:rPr lang="cs-CZ" dirty="0" smtClean="0"/>
              <a:t>pára)</a:t>
            </a:r>
          </a:p>
          <a:p>
            <a:r>
              <a:rPr lang="cs-CZ" dirty="0" smtClean="0"/>
              <a:t>Chemické vlivy (žíraviny, ropné látky)</a:t>
            </a:r>
          </a:p>
          <a:p>
            <a:r>
              <a:rPr lang="cs-CZ" dirty="0" smtClean="0"/>
              <a:t>Povětrnostní vlivy (sníh, déšť, studený vítr)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</a:t>
            </a:r>
            <a:r>
              <a:rPr lang="cs-CZ" dirty="0" smtClean="0"/>
              <a:t>přilby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Skořepina</a:t>
            </a:r>
          </a:p>
          <a:p>
            <a:r>
              <a:rPr lang="cs-CZ" dirty="0" smtClean="0"/>
              <a:t>Náhlavní vložka</a:t>
            </a:r>
          </a:p>
          <a:p>
            <a:r>
              <a:rPr lang="cs-CZ" dirty="0" smtClean="0"/>
              <a:t>Podbradní pásek</a:t>
            </a:r>
          </a:p>
          <a:p>
            <a:r>
              <a:rPr lang="cs-CZ" dirty="0" smtClean="0"/>
              <a:t>Ochranná šíje (zátylník) – pokovený materiál, </a:t>
            </a:r>
            <a:r>
              <a:rPr lang="cs-CZ" dirty="0" smtClean="0"/>
              <a:t>NOMEX                   /</a:t>
            </a:r>
            <a:r>
              <a:rPr lang="cs-CZ" dirty="0" smtClean="0"/>
              <a:t>u starších </a:t>
            </a:r>
            <a:r>
              <a:rPr lang="cs-CZ" dirty="0" smtClean="0"/>
              <a:t>přileb </a:t>
            </a:r>
            <a:r>
              <a:rPr lang="cs-CZ" dirty="0" smtClean="0"/>
              <a:t>kůže/</a:t>
            </a:r>
          </a:p>
          <a:p>
            <a:r>
              <a:rPr lang="cs-CZ" dirty="0" smtClean="0"/>
              <a:t>Oční nebo obličejový štít</a:t>
            </a:r>
          </a:p>
          <a:p>
            <a:r>
              <a:rPr lang="cs-CZ" dirty="0" smtClean="0"/>
              <a:t>Ochranné brýle</a:t>
            </a:r>
          </a:p>
          <a:p>
            <a:r>
              <a:rPr lang="cs-CZ" dirty="0" smtClean="0"/>
              <a:t>Upínací systém </a:t>
            </a:r>
            <a:r>
              <a:rPr lang="cs-CZ" dirty="0" err="1" smtClean="0"/>
              <a:t>kandahar</a:t>
            </a:r>
            <a:r>
              <a:rPr lang="cs-CZ" dirty="0" smtClean="0"/>
              <a:t> (</a:t>
            </a:r>
            <a:r>
              <a:rPr lang="cs-CZ" dirty="0" smtClean="0"/>
              <a:t>maska)</a:t>
            </a:r>
          </a:p>
          <a:p>
            <a:r>
              <a:rPr lang="cs-CZ" dirty="0" smtClean="0"/>
              <a:t>Integrovaný </a:t>
            </a:r>
            <a:r>
              <a:rPr lang="cs-CZ" dirty="0" smtClean="0"/>
              <a:t>držák na svítilnu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Skořepina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Dává přilbě základní tvar a může být připojeno různé příslušenství</a:t>
            </a:r>
          </a:p>
          <a:p>
            <a:r>
              <a:rPr lang="cs-CZ" smtClean="0"/>
              <a:t>Je odolná proti :</a:t>
            </a:r>
          </a:p>
          <a:p>
            <a:pPr lvl="1"/>
            <a:r>
              <a:rPr lang="cs-CZ" smtClean="0"/>
              <a:t>Nárazům</a:t>
            </a:r>
          </a:p>
          <a:p>
            <a:pPr lvl="1"/>
            <a:r>
              <a:rPr lang="cs-CZ" smtClean="0"/>
              <a:t>Průrazu</a:t>
            </a:r>
          </a:p>
          <a:p>
            <a:pPr lvl="1"/>
            <a:r>
              <a:rPr lang="cs-CZ" smtClean="0"/>
              <a:t>Deformaci</a:t>
            </a:r>
          </a:p>
          <a:p>
            <a:pPr lvl="1"/>
            <a:r>
              <a:rPr lang="cs-CZ" smtClean="0"/>
              <a:t>Plamenům</a:t>
            </a:r>
          </a:p>
          <a:p>
            <a:pPr lvl="1"/>
            <a:r>
              <a:rPr lang="cs-CZ" smtClean="0"/>
              <a:t>Elektrickému proudu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36859"/>
            <a:ext cx="3302000" cy="226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067673">
            <a:off x="6226445" y="2836961"/>
            <a:ext cx="2590800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92487" y="5626568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Náhlavní vložka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Vytváří pružný ochranný systém, který je ve styku s horní části hlavy</a:t>
            </a:r>
          </a:p>
          <a:p>
            <a:r>
              <a:rPr lang="cs-CZ" smtClean="0"/>
              <a:t>Zabraňuje přímému styku skořepiny s hlavou</a:t>
            </a:r>
          </a:p>
          <a:p>
            <a:r>
              <a:rPr lang="cs-CZ" smtClean="0"/>
              <a:t>Úkol ochrany hlavy</a:t>
            </a:r>
          </a:p>
          <a:p>
            <a:r>
              <a:rPr lang="cs-CZ" smtClean="0"/>
              <a:t>Pomocí různých upínacích systémů ji lze přizpůsobit velikosti hlavy uživatele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57550"/>
            <a:ext cx="2880320" cy="216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648" y="4368057"/>
            <a:ext cx="25908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776463" y="585379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Podbradní pásek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Zajišťuje přilbu nositele proti pádu z hlavy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68960"/>
            <a:ext cx="4032448" cy="3162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9241">
            <a:off x="4525662" y="3057087"/>
            <a:ext cx="1395280" cy="1017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67544" y="5878560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Zátylník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Chrání část krku před:</a:t>
            </a:r>
          </a:p>
          <a:p>
            <a:pPr lvl="1"/>
            <a:r>
              <a:rPr lang="cs-CZ" smtClean="0"/>
              <a:t>Kapalinami</a:t>
            </a:r>
          </a:p>
          <a:p>
            <a:pPr lvl="1"/>
            <a:r>
              <a:rPr lang="cs-CZ" smtClean="0"/>
              <a:t>Žhavými materiály </a:t>
            </a:r>
          </a:p>
          <a:p>
            <a:pPr lvl="1"/>
            <a:r>
              <a:rPr lang="cs-CZ" smtClean="0"/>
              <a:t>Sálavým teplem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5527" y="3699686"/>
            <a:ext cx="31623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890299">
            <a:off x="3936358" y="4681554"/>
            <a:ext cx="2590800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47982" y="5858053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Oční nebo obličejový štít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netříštivého a proti sálavému teplu odolného materiálu</a:t>
            </a:r>
          </a:p>
          <a:p>
            <a:r>
              <a:rPr lang="cs-CZ" dirty="0" smtClean="0"/>
              <a:t>Chrání obličej hasiče proti sálavému teplu, vodní páře, postříkání chemickými látkami, jiskrami a jiným částicím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26495"/>
            <a:ext cx="2463800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13176"/>
            <a:ext cx="2590800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064495" y="5981139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r>
              <a:rPr lang="cs-CZ" dirty="0" smtClean="0"/>
              <a:t>přilby</a:t>
            </a:r>
            <a:r>
              <a:rPr lang="cs-CZ" dirty="0" smtClean="0"/>
              <a:t>: MSA Gallet F1SF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988840"/>
            <a:ext cx="4464496" cy="3493008"/>
          </a:xfrm>
        </p:spPr>
        <p:txBody>
          <a:bodyPr/>
          <a:lstStyle/>
          <a:p>
            <a:r>
              <a:rPr lang="cs-CZ" sz="1800" dirty="0" smtClean="0"/>
              <a:t>Dva integrované držáky svítilny </a:t>
            </a:r>
          </a:p>
          <a:p>
            <a:r>
              <a:rPr lang="cs-CZ" sz="1800" dirty="0" smtClean="0"/>
              <a:t>Barva fluorescenční</a:t>
            </a:r>
          </a:p>
          <a:p>
            <a:r>
              <a:rPr lang="cs-CZ" sz="1800" dirty="0" smtClean="0"/>
              <a:t>Pozlacený obličejový štít </a:t>
            </a:r>
          </a:p>
          <a:p>
            <a:r>
              <a:rPr lang="cs-CZ" sz="1800" dirty="0" smtClean="0"/>
              <a:t>Vnitřní brýle</a:t>
            </a:r>
          </a:p>
          <a:p>
            <a:r>
              <a:rPr lang="cs-CZ" sz="1800" dirty="0" smtClean="0"/>
              <a:t>Rychle nastavitelný vnitřní systém </a:t>
            </a:r>
          </a:p>
          <a:p>
            <a:r>
              <a:rPr lang="cs-CZ" sz="1800" dirty="0" smtClean="0"/>
              <a:t>Kitfix - posuvné upevnění masky </a:t>
            </a:r>
            <a:r>
              <a:rPr lang="cs-CZ" sz="1800" dirty="0" smtClean="0"/>
              <a:t>                na </a:t>
            </a:r>
            <a:r>
              <a:rPr lang="cs-CZ" sz="1800" dirty="0" smtClean="0"/>
              <a:t>přilbě  </a:t>
            </a:r>
          </a:p>
          <a:p>
            <a:r>
              <a:rPr lang="cs-CZ" sz="1800" dirty="0" smtClean="0"/>
              <a:t>Standardní upínání</a:t>
            </a:r>
          </a:p>
          <a:p>
            <a:pPr lvl="1"/>
            <a:r>
              <a:rPr lang="cs-CZ" sz="1800" dirty="0" smtClean="0"/>
              <a:t>3 bodový podbradník + zátylník, kandahárový úchyt  </a:t>
            </a:r>
          </a:p>
          <a:p>
            <a:r>
              <a:rPr lang="cs-CZ" sz="1800" dirty="0" smtClean="0"/>
              <a:t>Různé barevné variace </a:t>
            </a:r>
          </a:p>
          <a:p>
            <a:r>
              <a:rPr lang="cs-CZ" sz="1800" dirty="0" smtClean="0"/>
              <a:t>Vylepšené větrání a vysoký komfort nošení</a:t>
            </a:r>
          </a:p>
          <a:p>
            <a:r>
              <a:rPr lang="cs-CZ" sz="1800" dirty="0" smtClean="0"/>
              <a:t>Hmotnost 1450 g</a:t>
            </a:r>
            <a:endParaRPr lang="cs-CZ" sz="18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0039" y="4005064"/>
            <a:ext cx="323584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552494" y="615601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389" y="692695"/>
            <a:ext cx="7999412" cy="1152129"/>
          </a:xfrm>
        </p:spPr>
        <p:txBody>
          <a:bodyPr/>
          <a:lstStyle/>
          <a:p>
            <a:r>
              <a:rPr lang="cs-CZ" dirty="0" smtClean="0"/>
              <a:t>Starší typy </a:t>
            </a:r>
            <a:r>
              <a:rPr lang="cs-CZ" dirty="0" smtClean="0"/>
              <a:t>přileb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Přilba </a:t>
            </a:r>
            <a:r>
              <a:rPr lang="cs-CZ" dirty="0" smtClean="0"/>
              <a:t>PZ 12 a PZ 11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8920"/>
            <a:ext cx="3096344" cy="3052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16016" y="2708920"/>
            <a:ext cx="30963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Vyrábí Ergon Praha</a:t>
            </a:r>
          </a:p>
          <a:p>
            <a:r>
              <a:rPr lang="cs-CZ" dirty="0" smtClean="0"/>
              <a:t>Životnost 20 let</a:t>
            </a:r>
          </a:p>
          <a:p>
            <a:r>
              <a:rPr lang="cs-CZ" dirty="0" smtClean="0"/>
              <a:t>Přílba PZ 11 je </a:t>
            </a:r>
            <a:r>
              <a:rPr lang="cs-CZ" dirty="0" smtClean="0"/>
              <a:t>stejná,               </a:t>
            </a:r>
            <a:r>
              <a:rPr lang="cs-CZ" dirty="0" smtClean="0"/>
              <a:t>ale nemá plexisklový obličejový štít</a:t>
            </a:r>
            <a:endParaRPr lang="cs-CZ" dirty="0"/>
          </a:p>
        </p:txBody>
      </p:sp>
      <p:sp>
        <p:nvSpPr>
          <p:cNvPr id="9" name="TextBox 8"/>
          <p:cNvSpPr txBox="1"/>
          <p:nvPr/>
        </p:nvSpPr>
        <p:spPr>
          <a:xfrm>
            <a:off x="1187624" y="5767165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Lezecká přílba Galet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90700"/>
            <a:ext cx="2887663" cy="221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5664" y="3566422"/>
            <a:ext cx="1961209" cy="2238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66422"/>
            <a:ext cx="1976054" cy="2238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27584" y="2276872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Odlehčená přílba vhodná pro práce ve výškách </a:t>
            </a:r>
            <a:r>
              <a:rPr lang="cs-CZ" dirty="0" smtClean="0"/>
              <a:t>a </a:t>
            </a:r>
            <a:r>
              <a:rPr lang="cs-CZ" dirty="0" smtClean="0"/>
              <a:t>nad volnou hloubkou. Přílba není určena pro jiné typy zásahů.</a:t>
            </a:r>
            <a:endParaRPr lang="cs-CZ" dirty="0"/>
          </a:p>
        </p:txBody>
      </p:sp>
      <p:sp>
        <p:nvSpPr>
          <p:cNvPr id="8" name="TextBox 7"/>
          <p:cNvSpPr txBox="1"/>
          <p:nvPr/>
        </p:nvSpPr>
        <p:spPr>
          <a:xfrm>
            <a:off x="683568" y="5805263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9" name="TextBox 8"/>
          <p:cNvSpPr txBox="1"/>
          <p:nvPr/>
        </p:nvSpPr>
        <p:spPr>
          <a:xfrm>
            <a:off x="3977743" y="5805263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10" name="TextBox 9"/>
          <p:cNvSpPr txBox="1"/>
          <p:nvPr/>
        </p:nvSpPr>
        <p:spPr>
          <a:xfrm>
            <a:off x="6355664" y="5805263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26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Přilbu z provozu </a:t>
            </a:r>
            <a:r>
              <a:rPr lang="cs-CZ" dirty="0" smtClean="0"/>
              <a:t>vyřadíme, </a:t>
            </a:r>
            <a:r>
              <a:rPr lang="cs-CZ" dirty="0" smtClean="0"/>
              <a:t>pokud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628800"/>
            <a:ext cx="7634040" cy="4861160"/>
          </a:xfrm>
        </p:spPr>
        <p:txBody>
          <a:bodyPr/>
          <a:lstStyle/>
          <a:p>
            <a:r>
              <a:rPr lang="cs-CZ" dirty="0" smtClean="0"/>
              <a:t>j</a:t>
            </a:r>
            <a:r>
              <a:rPr lang="cs-CZ" dirty="0" smtClean="0"/>
              <a:t>e z</a:t>
            </a:r>
            <a:r>
              <a:rPr lang="cs-CZ" dirty="0" smtClean="0"/>
              <a:t>jevně </a:t>
            </a:r>
            <a:r>
              <a:rPr lang="cs-CZ" dirty="0" smtClean="0"/>
              <a:t>poškozena jakákoliv součást zajišťující ochranu</a:t>
            </a:r>
          </a:p>
          <a:p>
            <a:r>
              <a:rPr lang="cs-CZ" dirty="0" smtClean="0"/>
              <a:t>b</a:t>
            </a:r>
            <a:r>
              <a:rPr lang="cs-CZ" dirty="0" smtClean="0"/>
              <a:t>yla vystavena </a:t>
            </a:r>
            <a:r>
              <a:rPr lang="cs-CZ" dirty="0" smtClean="0"/>
              <a:t>nárazu předmětem a energii větší než 45J</a:t>
            </a:r>
          </a:p>
          <a:p>
            <a:r>
              <a:rPr lang="cs-CZ" dirty="0" smtClean="0"/>
              <a:t>byla </a:t>
            </a:r>
            <a:r>
              <a:rPr lang="cs-CZ" dirty="0" smtClean="0"/>
              <a:t>skořepina zasažena chemickou látkou nebo látkou,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která polyamid poškozuje</a:t>
            </a:r>
          </a:p>
          <a:p>
            <a:r>
              <a:rPr lang="cs-CZ" dirty="0" smtClean="0"/>
              <a:t>byla </a:t>
            </a:r>
            <a:r>
              <a:rPr lang="cs-CZ" dirty="0" smtClean="0"/>
              <a:t>překročena doba životnosti </a:t>
            </a:r>
            <a:r>
              <a:rPr lang="cs-CZ" dirty="0" smtClean="0"/>
              <a:t>přilby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Ing. Jaromír Šindler </a:t>
            </a:r>
            <a:endParaRPr lang="cs-CZ" sz="1400" i="1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042988" y="2276475"/>
            <a:ext cx="6442075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 smtClean="0"/>
              <a:t>Text:</a:t>
            </a:r>
          </a:p>
          <a:p>
            <a:r>
              <a:rPr lang="cs-CZ" dirty="0" smtClean="0"/>
              <a:t>Vlastní</a:t>
            </a:r>
          </a:p>
          <a:p>
            <a:endParaRPr lang="cs-CZ" dirty="0"/>
          </a:p>
          <a:p>
            <a:r>
              <a:rPr lang="cs-CZ" b="1" dirty="0" smtClean="0"/>
              <a:t>Obrázky:</a:t>
            </a:r>
          </a:p>
          <a:p>
            <a:r>
              <a:rPr lang="cs-CZ" dirty="0" smtClean="0"/>
              <a:t>Obr. 1 – Obr. 10: Fotoarchiv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416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cs-CZ" sz="3600" smtClean="0"/>
              <a:t>Konec prezentace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108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Theme111</Template>
  <TotalTime>306</TotalTime>
  <Words>550</Words>
  <Application>Microsoft Office PowerPoint</Application>
  <PresentationFormat>Předvádění na obrazovce (4:3)</PresentationFormat>
  <Paragraphs>109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Theme111</vt:lpstr>
      <vt:lpstr>1_Theme111</vt:lpstr>
      <vt:lpstr>Technické prostředky v požární ochraně</vt:lpstr>
      <vt:lpstr>Výukový materiál</vt:lpstr>
      <vt:lpstr>Snímek 3</vt:lpstr>
      <vt:lpstr>Přilba pro hasiče</vt:lpstr>
      <vt:lpstr>Ochranná funkce přilby:</vt:lpstr>
      <vt:lpstr>Konstrukce přilby</vt:lpstr>
      <vt:lpstr>Skořepina</vt:lpstr>
      <vt:lpstr>Náhlavní vložka</vt:lpstr>
      <vt:lpstr>Podbradní pásek</vt:lpstr>
      <vt:lpstr>Zátylník</vt:lpstr>
      <vt:lpstr>Oční nebo obličejový štít</vt:lpstr>
      <vt:lpstr>Příklad přilby: MSA Gallet F1SF</vt:lpstr>
      <vt:lpstr>Starší typy přileb Přilba PZ 12 a PZ 11</vt:lpstr>
      <vt:lpstr>Lezecká přílba Galet</vt:lpstr>
      <vt:lpstr>Přilbu z provozu vyřadíme, pokud</vt:lpstr>
      <vt:lpstr>Použité zdroje</vt:lpstr>
      <vt:lpstr>Konec prezentace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Hasické přil</dc:title>
  <dc:creator>Jarda</dc:creator>
  <cp:lastModifiedBy>Dum</cp:lastModifiedBy>
  <cp:revision>60</cp:revision>
  <dcterms:created xsi:type="dcterms:W3CDTF">2011-12-16T12:29:12Z</dcterms:created>
  <dcterms:modified xsi:type="dcterms:W3CDTF">2013-01-08T14:50:27Z</dcterms:modified>
</cp:coreProperties>
</file>