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D50967-186E-4290-B75D-46D735024CBE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17DB5-9FDA-4C30-AE51-19714CEA57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7966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C0337F-07CE-4FF7-8E56-2ADA02CDEF9B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22B44C-F226-4BFA-8131-EF8CB7E7E7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6924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4989E1-42DE-4138-A17F-A1B661B46827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5659AD-9776-482A-98B3-907147DD67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1867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C4B48-6613-40AD-9DAD-F71E8630CB5B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22E0ED-2272-4E9C-A4B9-C721705C4E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7667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81D8DF-EFBF-40D4-858E-71A2F2312812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5900B-FB96-4086-B5D5-A931E320D5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3400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9EE8FB-C82F-4145-BB9C-417D70C22D98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B4BDC-1EEA-4880-A863-C23CBDB567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2888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304BCA-5682-4AEF-A268-D766940F84F6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3736A7-FA5F-4B07-85B6-1FD458FD54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1961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5EC497-0777-4A10-85B1-12E01321408D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BED23-62DE-4E8C-8079-1139D8918B7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3386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3D6CF-1E74-46C3-99A8-7D0BB2069C5D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C1E5CC-FDA3-4884-A5B7-2398363865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7937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C8B0D-3771-4CA5-94EE-1BE966EB3686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B6863-8385-4974-9263-8F3C56A8AD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8070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932430-2E60-474D-B9E3-2D92C2E08C70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83790D-5410-4F3A-89CB-20EDCEFB11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9381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F47CB8A-FB4A-4DA5-9CBB-BBADE9B666B7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2F3D1A0-C3BA-4B8C-B4D0-74CFB42AAD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4/47/Blue_droplets.jp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upload.wikimedia.org/wikipedia/commons/e/eb/Prameny.png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8.jpeg"/><Relationship Id="rId2" Type="http://schemas.openxmlformats.org/officeDocument/2006/relationships/hyperlink" Target="http://www.enviwiki.cz/wiki/Soubor:Kcov-koberov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P%C3%ADskov%C3%A9_rychlofiltry_od%C5%BEelezovny_v_K%C3%A1ran%C3%A9m_v_klidu.jpg" TargetMode="External"/><Relationship Id="rId5" Type="http://schemas.openxmlformats.org/officeDocument/2006/relationships/image" Target="../media/image7.jpeg"/><Relationship Id="rId4" Type="http://schemas.openxmlformats.org/officeDocument/2006/relationships/hyperlink" Target="http://cs.wikipedia.org/wiki/Soubor:Wonga_wetlands_sewage_plant.jpg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760413" y="3068960"/>
            <a:ext cx="7772400" cy="1470025"/>
          </a:xfrm>
        </p:spPr>
        <p:txBody>
          <a:bodyPr/>
          <a:lstStyle/>
          <a:p>
            <a:pPr eaLnBrk="1" hangingPunct="1"/>
            <a:r>
              <a:rPr lang="cs-CZ" sz="3200" b="1" dirty="0" smtClean="0"/>
              <a:t>VY_52_INOVACE_Hydrosféra-učební text</a:t>
            </a:r>
            <a:endParaRPr lang="cs-CZ" dirty="0" smtClean="0"/>
          </a:p>
        </p:txBody>
      </p:sp>
      <p:sp>
        <p:nvSpPr>
          <p:cNvPr id="2051" name="Obdélník 3"/>
          <p:cNvSpPr>
            <a:spLocks noChangeArrowheads="1"/>
          </p:cNvSpPr>
          <p:nvPr/>
        </p:nvSpPr>
        <p:spPr bwMode="auto">
          <a:xfrm>
            <a:off x="409719" y="2132856"/>
            <a:ext cx="81375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sz="2400" dirty="0"/>
              <a:t>Základní škola a Mateřská škola Choustník, okres Tábor</a:t>
            </a:r>
            <a:endParaRPr lang="cs-CZ" sz="2400" dirty="0">
              <a:latin typeface="Calibri" pitchFamily="34" charset="0"/>
            </a:endParaRPr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982" y="5157192"/>
            <a:ext cx="5715000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2800" b="1" u="sng" smtClean="0"/>
              <a:t>OPAKOVÁNÍ ZNALOSTÍ O VODĚ:</a:t>
            </a:r>
          </a:p>
        </p:txBody>
      </p:sp>
      <p:sp>
        <p:nvSpPr>
          <p:cNvPr id="3075" name="TextovéPole 3"/>
          <p:cNvSpPr txBox="1">
            <a:spLocks noChangeArrowheads="1"/>
          </p:cNvSpPr>
          <p:nvPr/>
        </p:nvSpPr>
        <p:spPr bwMode="auto">
          <a:xfrm>
            <a:off x="900113" y="1989138"/>
            <a:ext cx="7654925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800" b="1">
                <a:latin typeface="Calibri" pitchFamily="34" charset="0"/>
              </a:rPr>
              <a:t>VLASTNOSTI VODY- </a:t>
            </a:r>
            <a:r>
              <a:rPr lang="cs-CZ" sz="2800" b="1" u="sng">
                <a:latin typeface="Calibri" pitchFamily="34" charset="0"/>
              </a:rPr>
              <a:t> </a:t>
            </a:r>
            <a:r>
              <a:rPr lang="cs-CZ" sz="2800" u="sng">
                <a:latin typeface="Calibri" pitchFamily="34" charset="0"/>
              </a:rPr>
              <a:t>fyzikální-</a:t>
            </a:r>
            <a:r>
              <a:rPr lang="cs-CZ" sz="2800">
                <a:latin typeface="Calibri" pitchFamily="34" charset="0"/>
              </a:rPr>
              <a:t> skupenství, hustota</a:t>
            </a:r>
          </a:p>
          <a:p>
            <a:pPr eaLnBrk="1" hangingPunct="1"/>
            <a:r>
              <a:rPr lang="cs-CZ" sz="2800">
                <a:latin typeface="Calibri" pitchFamily="34" charset="0"/>
              </a:rPr>
              <a:t>  sublimace, povrchové napětí</a:t>
            </a:r>
          </a:p>
          <a:p>
            <a:pPr eaLnBrk="1" hangingPunct="1"/>
            <a:r>
              <a:rPr lang="cs-CZ" sz="2800">
                <a:latin typeface="Calibri" pitchFamily="34" charset="0"/>
              </a:rPr>
              <a:t>		             - </a:t>
            </a:r>
            <a:r>
              <a:rPr lang="cs-CZ" sz="2800" u="sng">
                <a:latin typeface="Calibri" pitchFamily="34" charset="0"/>
              </a:rPr>
              <a:t>chemické</a:t>
            </a:r>
            <a:r>
              <a:rPr lang="cs-CZ" sz="2800">
                <a:latin typeface="Calibri" pitchFamily="34" charset="0"/>
              </a:rPr>
              <a:t>- rozpouštědlo</a:t>
            </a:r>
          </a:p>
          <a:p>
            <a:pPr eaLnBrk="1" hangingPunct="1"/>
            <a:r>
              <a:rPr lang="cs-CZ" sz="2800">
                <a:latin typeface="Calibri" pitchFamily="34" charset="0"/>
              </a:rPr>
              <a:t>KOLOBĚH VODY-</a:t>
            </a:r>
          </a:p>
          <a:p>
            <a:pPr eaLnBrk="1" hangingPunct="1"/>
            <a:r>
              <a:rPr lang="cs-CZ" sz="2800">
                <a:latin typeface="Calibri" pitchFamily="34" charset="0"/>
              </a:rPr>
              <a:t>MNOŽSTVÍ VODY NA PLANETĚ , VE VESMÍRU</a:t>
            </a:r>
          </a:p>
          <a:p>
            <a:pPr eaLnBrk="1" hangingPunct="1"/>
            <a:r>
              <a:rPr lang="cs-CZ" sz="2800">
                <a:latin typeface="Calibri" pitchFamily="34" charset="0"/>
              </a:rPr>
              <a:t> ZNEČIŠTĚNÍ PITNÉ VODY</a:t>
            </a:r>
          </a:p>
          <a:p>
            <a:pPr eaLnBrk="1" hangingPunct="1"/>
            <a:r>
              <a:rPr lang="cs-CZ" sz="2800">
                <a:latin typeface="Calibri" pitchFamily="34" charset="0"/>
              </a:rPr>
              <a:t>Ekosystémy zpomalující a zadržující sladkou vodu</a:t>
            </a:r>
          </a:p>
          <a:p>
            <a:pPr eaLnBrk="1" hangingPunct="1"/>
            <a:r>
              <a:rPr lang="cs-CZ" sz="2800">
                <a:latin typeface="Calibri" pitchFamily="34" charset="0"/>
              </a:rPr>
              <a:t>Podmínky pro odpar, vsakování, rychlost toku</a:t>
            </a:r>
          </a:p>
          <a:p>
            <a:pPr eaLnBrk="1" hangingPunct="1"/>
            <a:r>
              <a:rPr lang="cs-CZ" sz="2800">
                <a:latin typeface="Calibri" pitchFamily="34" charset="0"/>
              </a:rPr>
              <a:t>Povodí, úmoří</a:t>
            </a:r>
          </a:p>
          <a:p>
            <a:pPr eaLnBrk="1" hangingPunct="1"/>
            <a:endParaRPr lang="cs-CZ" sz="28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pPr eaLnBrk="1" hangingPunct="1"/>
            <a:r>
              <a:rPr lang="cs-CZ" b="1" u="sng" smtClean="0"/>
              <a:t>Voda na Zemi:</a:t>
            </a:r>
          </a:p>
        </p:txBody>
      </p:sp>
      <p:sp>
        <p:nvSpPr>
          <p:cNvPr id="4099" name="TextovéPole 2"/>
          <p:cNvSpPr txBox="1">
            <a:spLocks noChangeArrowheads="1"/>
          </p:cNvSpPr>
          <p:nvPr/>
        </p:nvSpPr>
        <p:spPr bwMode="auto">
          <a:xfrm>
            <a:off x="395288" y="1125538"/>
            <a:ext cx="8748712" cy="424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800"/>
              <a:t>97% slaná= oceány + slaná jezera</a:t>
            </a:r>
          </a:p>
          <a:p>
            <a:pPr eaLnBrk="1" hangingPunct="1"/>
            <a:r>
              <a:rPr lang="cs-CZ" sz="2800"/>
              <a:t>3% sladká= 2,1% zmrzlá, 0,6% podzemní,0,009%              	řeky a jezera</a:t>
            </a:r>
          </a:p>
          <a:p>
            <a:pPr eaLnBrk="1" hangingPunct="1"/>
            <a:endParaRPr lang="cs-CZ" sz="2800"/>
          </a:p>
          <a:p>
            <a:pPr eaLnBrk="1" hangingPunct="1"/>
            <a:r>
              <a:rPr lang="cs-CZ" sz="2800" b="1"/>
              <a:t>VODA- NOSITEL ŽIVOTA</a:t>
            </a:r>
          </a:p>
          <a:p>
            <a:pPr eaLnBrk="1" hangingPunct="1"/>
            <a:r>
              <a:rPr lang="cs-CZ" sz="2800"/>
              <a:t>	-rozpouštědlo minerálů</a:t>
            </a:r>
          </a:p>
          <a:p>
            <a:pPr eaLnBrk="1" hangingPunct="1"/>
            <a:r>
              <a:rPr lang="cs-CZ" sz="2800"/>
              <a:t>	-účastník chemických jevů- fotosyntézy, rozvod 		živin, odvod odpadů, dýchání</a:t>
            </a:r>
          </a:p>
          <a:p>
            <a:pPr eaLnBrk="1" hangingPunct="1"/>
            <a:r>
              <a:rPr lang="cs-CZ" sz="2800"/>
              <a:t>	- přežití ryb v mrazech</a:t>
            </a:r>
          </a:p>
          <a:p>
            <a:pPr eaLnBrk="1" hangingPunct="1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Obrázek 1" descr="440px-Watercycleczechhighkolobě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190625"/>
            <a:ext cx="8150225" cy="566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ovéPole 2"/>
          <p:cNvSpPr txBox="1">
            <a:spLocks noChangeArrowheads="1"/>
          </p:cNvSpPr>
          <p:nvPr/>
        </p:nvSpPr>
        <p:spPr bwMode="auto">
          <a:xfrm>
            <a:off x="468313" y="333375"/>
            <a:ext cx="86756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800" b="1"/>
              <a:t>Srážky- povrchová voda- odpar- vsak- stékání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Obrázek 2" descr="vl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6163" y="692150"/>
            <a:ext cx="4287837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ovéPole 3"/>
          <p:cNvSpPr txBox="1">
            <a:spLocks noChangeArrowheads="1"/>
          </p:cNvSpPr>
          <p:nvPr/>
        </p:nvSpPr>
        <p:spPr bwMode="auto">
          <a:xfrm>
            <a:off x="611188" y="692150"/>
            <a:ext cx="36004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 b="1"/>
              <a:t>Kapka, vločka</a:t>
            </a:r>
          </a:p>
        </p:txBody>
      </p:sp>
      <p:pic>
        <p:nvPicPr>
          <p:cNvPr id="6148" name="Picture 6" descr="Soubor:Blue droplets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700213"/>
            <a:ext cx="3998913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TextovéPole 5"/>
          <p:cNvSpPr txBox="1">
            <a:spLocks noChangeArrowheads="1"/>
          </p:cNvSpPr>
          <p:nvPr/>
        </p:nvSpPr>
        <p:spPr bwMode="auto">
          <a:xfrm>
            <a:off x="4643438" y="6453188"/>
            <a:ext cx="3960812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Obr.2		obr.3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468313" y="333375"/>
            <a:ext cx="8229600" cy="633413"/>
          </a:xfrm>
        </p:spPr>
        <p:txBody>
          <a:bodyPr/>
          <a:lstStyle/>
          <a:p>
            <a:pPr eaLnBrk="1" hangingPunct="1"/>
            <a:r>
              <a:rPr lang="cs-CZ" sz="3200" b="1" u="sng" smtClean="0"/>
              <a:t>Podzemní voda: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68313" y="1412875"/>
            <a:ext cx="8280400" cy="3970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514350" indent="-514350">
              <a:buFontTx/>
              <a:buAutoNum type="arabicPeriod"/>
              <a:defRPr/>
            </a:pPr>
            <a:r>
              <a:rPr lang="cs-CZ" sz="2800" b="1" dirty="0"/>
              <a:t>Vsak</a:t>
            </a:r>
            <a:r>
              <a:rPr lang="cs-CZ" sz="2800" dirty="0"/>
              <a:t>- vyplní </a:t>
            </a:r>
            <a:r>
              <a:rPr lang="cs-CZ" sz="2800" dirty="0"/>
              <a:t>pórovité horniny, mezery </a:t>
            </a:r>
          </a:p>
          <a:p>
            <a:pPr marL="514350" indent="-514350">
              <a:defRPr/>
            </a:pPr>
            <a:r>
              <a:rPr lang="cs-CZ" sz="2800" dirty="0"/>
              <a:t>			nezpevněných písků a štěrků</a:t>
            </a:r>
          </a:p>
          <a:p>
            <a:pPr>
              <a:defRPr/>
            </a:pPr>
            <a:r>
              <a:rPr lang="cs-CZ" sz="2800" b="1" dirty="0"/>
              <a:t>2.  Propustné horniny- </a:t>
            </a:r>
            <a:r>
              <a:rPr lang="cs-CZ" sz="2800" dirty="0"/>
              <a:t>štěrky a písky</a:t>
            </a:r>
          </a:p>
          <a:p>
            <a:pPr marL="514350" indent="-514350">
              <a:buFontTx/>
              <a:buAutoNum type="arabicPeriod" startAt="3"/>
              <a:defRPr/>
            </a:pPr>
            <a:r>
              <a:rPr lang="cs-CZ" sz="2800" b="1" dirty="0"/>
              <a:t>Nepropustné horniny- </a:t>
            </a:r>
            <a:r>
              <a:rPr lang="cs-CZ" sz="2800" dirty="0"/>
              <a:t>jíly a vyvřelé horniny</a:t>
            </a:r>
          </a:p>
          <a:p>
            <a:pPr marL="514350" indent="-514350">
              <a:defRPr/>
            </a:pPr>
            <a:endParaRPr lang="cs-CZ" sz="2800" dirty="0"/>
          </a:p>
          <a:p>
            <a:pPr>
              <a:defRPr/>
            </a:pPr>
            <a:r>
              <a:rPr lang="cs-CZ" sz="2800" b="1" dirty="0"/>
              <a:t>Hladina</a:t>
            </a:r>
            <a:r>
              <a:rPr lang="cs-CZ" sz="2800" dirty="0"/>
              <a:t> podzemní vody klesá a stoupá podle čerpání, </a:t>
            </a:r>
            <a:r>
              <a:rPr lang="cs-CZ" sz="2800" dirty="0"/>
              <a:t>srážek</a:t>
            </a:r>
            <a:endParaRPr lang="cs-CZ" sz="2800" dirty="0"/>
          </a:p>
          <a:p>
            <a:pPr>
              <a:defRPr/>
            </a:pPr>
            <a:endParaRPr lang="cs-CZ" sz="2800" dirty="0"/>
          </a:p>
          <a:p>
            <a:pPr>
              <a:defRPr/>
            </a:pP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ovéPole 2"/>
          <p:cNvSpPr txBox="1">
            <a:spLocks noChangeArrowheads="1"/>
          </p:cNvSpPr>
          <p:nvPr/>
        </p:nvSpPr>
        <p:spPr bwMode="auto">
          <a:xfrm>
            <a:off x="6156325" y="5805488"/>
            <a:ext cx="16557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Obr.4</a:t>
            </a:r>
          </a:p>
        </p:txBody>
      </p:sp>
      <p:pic>
        <p:nvPicPr>
          <p:cNvPr id="8195" name="Picture 5" descr="Soubor:Prameny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52400"/>
            <a:ext cx="4343400" cy="670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TextovéPole 5"/>
          <p:cNvSpPr txBox="1">
            <a:spLocks noChangeArrowheads="1"/>
          </p:cNvSpPr>
          <p:nvPr/>
        </p:nvSpPr>
        <p:spPr bwMode="auto">
          <a:xfrm>
            <a:off x="1619250" y="0"/>
            <a:ext cx="3097213" cy="4619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400" b="1"/>
              <a:t>Typy pramenů: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ovéPole 1"/>
          <p:cNvSpPr txBox="1">
            <a:spLocks noChangeArrowheads="1"/>
          </p:cNvSpPr>
          <p:nvPr/>
        </p:nvSpPr>
        <p:spPr bwMode="auto">
          <a:xfrm flipH="1">
            <a:off x="395288" y="404813"/>
            <a:ext cx="8748712" cy="569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800" b="1"/>
              <a:t>Prameny</a:t>
            </a:r>
            <a:r>
              <a:rPr lang="cs-CZ" sz="2800"/>
              <a:t>- místa vývěru – svahy, údolí</a:t>
            </a:r>
          </a:p>
          <a:p>
            <a:pPr eaLnBrk="1" hangingPunct="1"/>
            <a:r>
              <a:rPr lang="cs-CZ" sz="2800" b="1"/>
              <a:t>Studny, vrty</a:t>
            </a:r>
            <a:r>
              <a:rPr lang="cs-CZ" sz="2800"/>
              <a:t>- způsob čerpání</a:t>
            </a:r>
          </a:p>
          <a:p>
            <a:pPr eaLnBrk="1" hangingPunct="1"/>
            <a:r>
              <a:rPr lang="cs-CZ" sz="2800" b="1"/>
              <a:t>Čištění vody- </a:t>
            </a:r>
            <a:r>
              <a:rPr lang="cs-CZ" sz="2800"/>
              <a:t>filtrace přes štěrky</a:t>
            </a:r>
          </a:p>
          <a:p>
            <a:pPr eaLnBrk="1" hangingPunct="1"/>
            <a:r>
              <a:rPr lang="cs-CZ" sz="2800" b="1"/>
              <a:t>Mineralizace- </a:t>
            </a:r>
            <a:r>
              <a:rPr lang="cs-CZ" sz="2800"/>
              <a:t>rozpouštění hornin- uhličitany, sírany</a:t>
            </a:r>
          </a:p>
          <a:p>
            <a:pPr eaLnBrk="1" hangingPunct="1"/>
            <a:r>
              <a:rPr lang="cs-CZ" sz="2800" b="1"/>
              <a:t>Tvrdost</a:t>
            </a:r>
            <a:r>
              <a:rPr lang="cs-CZ" sz="2800"/>
              <a:t>- zvyšuje vápník a hořčík (praní, vodní 		kámen)</a:t>
            </a:r>
          </a:p>
          <a:p>
            <a:pPr eaLnBrk="1" hangingPunct="1"/>
            <a:r>
              <a:rPr lang="cs-CZ" sz="2800" b="1"/>
              <a:t>Minerální vody- </a:t>
            </a:r>
            <a:r>
              <a:rPr lang="cs-CZ" sz="2800"/>
              <a:t>od 1g na 1 l vody- obsah oxidu 	křemíku</a:t>
            </a:r>
          </a:p>
          <a:p>
            <a:pPr eaLnBrk="1" hangingPunct="1"/>
            <a:r>
              <a:rPr lang="cs-CZ" sz="2800" b="1"/>
              <a:t>Znečištění podzemní vody: </a:t>
            </a:r>
            <a:r>
              <a:rPr lang="cs-CZ" sz="2800"/>
              <a:t>hnojiva, pesticidy, ropa, 	chemikálie</a:t>
            </a:r>
          </a:p>
          <a:p>
            <a:pPr eaLnBrk="1" hangingPunct="1"/>
            <a:r>
              <a:rPr lang="cs-CZ" sz="2800" b="1"/>
              <a:t>Čistírny odpadních vod</a:t>
            </a:r>
          </a:p>
          <a:p>
            <a:pPr eaLnBrk="1" hangingPunct="1"/>
            <a:r>
              <a:rPr lang="cs-CZ" sz="2800" b="1"/>
              <a:t>Vodárny a úpravny pitné vody</a:t>
            </a:r>
          </a:p>
          <a:p>
            <a:pPr eaLnBrk="1" hangingPunct="1">
              <a:buFont typeface="Arial" charset="0"/>
              <a:buChar char="•"/>
            </a:pPr>
            <a:endParaRPr lang="cs-CZ" sz="28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ovéPole 4"/>
          <p:cNvSpPr txBox="1">
            <a:spLocks noChangeArrowheads="1"/>
          </p:cNvSpPr>
          <p:nvPr/>
        </p:nvSpPr>
        <p:spPr bwMode="auto">
          <a:xfrm flipH="1">
            <a:off x="4643438" y="3573463"/>
            <a:ext cx="38481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/>
              <a:t>DÚ: nakresli obr. 58 str.33</a:t>
            </a:r>
          </a:p>
        </p:txBody>
      </p:sp>
      <p:sp>
        <p:nvSpPr>
          <p:cNvPr id="10243" name="TextovéPole 5"/>
          <p:cNvSpPr txBox="1">
            <a:spLocks noChangeArrowheads="1"/>
          </p:cNvSpPr>
          <p:nvPr/>
        </p:nvSpPr>
        <p:spPr bwMode="auto">
          <a:xfrm>
            <a:off x="2339975" y="3141663"/>
            <a:ext cx="33115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Obr.5		obr.6</a:t>
            </a:r>
          </a:p>
        </p:txBody>
      </p:sp>
      <p:pic>
        <p:nvPicPr>
          <p:cNvPr id="10244" name="Picture 7" descr="http://www.enviwiki.cz/w/images/5/54/Kcov-koberov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196975"/>
            <a:ext cx="2828925" cy="187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9" descr="http://upload.wikimedia.org/wikipedia/commons/thumb/6/63/Wonga_wetlands_sewage_plant.jpg/250px-Wonga_wetlands_sewage_plant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981075"/>
            <a:ext cx="3179762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11" descr="http://upload.wikimedia.org/wikipedia/commons/thumb/6/66/P%C3%ADskov%C3%A9_rychlofiltry_od%C5%BEelezovny_v_K%C3%A1ran%C3%A9m_v_klidu.jpg/220px-P%C3%ADskov%C3%A9_rychlofiltry_od%C5%BEelezovny_v_K%C3%A1ran%C3%A9m_v_klidu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716338"/>
            <a:ext cx="3663950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TextovéPole 9"/>
          <p:cNvSpPr txBox="1">
            <a:spLocks noChangeArrowheads="1"/>
          </p:cNvSpPr>
          <p:nvPr/>
        </p:nvSpPr>
        <p:spPr bwMode="auto">
          <a:xfrm>
            <a:off x="3492500" y="6453188"/>
            <a:ext cx="187166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Obr.7</a:t>
            </a:r>
          </a:p>
        </p:txBody>
      </p:sp>
      <p:sp>
        <p:nvSpPr>
          <p:cNvPr id="10248" name="TextovéPole 10"/>
          <p:cNvSpPr txBox="1">
            <a:spLocks noChangeArrowheads="1"/>
          </p:cNvSpPr>
          <p:nvPr/>
        </p:nvSpPr>
        <p:spPr bwMode="auto">
          <a:xfrm>
            <a:off x="1116013" y="404813"/>
            <a:ext cx="78486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400" b="1"/>
              <a:t>Kořenová čistírna 	</a:t>
            </a:r>
            <a:r>
              <a:rPr lang="cs-CZ"/>
              <a:t>	</a:t>
            </a:r>
            <a:r>
              <a:rPr lang="cs-CZ" sz="2400" b="1"/>
              <a:t>Enzymatická čistírna odpadních vod</a:t>
            </a:r>
          </a:p>
        </p:txBody>
      </p:sp>
      <p:sp>
        <p:nvSpPr>
          <p:cNvPr id="10249" name="TextovéPole 11"/>
          <p:cNvSpPr txBox="1">
            <a:spLocks noChangeArrowheads="1"/>
          </p:cNvSpPr>
          <p:nvPr/>
        </p:nvSpPr>
        <p:spPr bwMode="auto">
          <a:xfrm>
            <a:off x="4572000" y="6021388"/>
            <a:ext cx="48958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400" b="1"/>
              <a:t>Vodárna- výroba pitné vody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ovéPole 1"/>
          <p:cNvSpPr txBox="1">
            <a:spLocks noChangeArrowheads="1"/>
          </p:cNvSpPr>
          <p:nvPr/>
        </p:nvSpPr>
        <p:spPr bwMode="auto">
          <a:xfrm>
            <a:off x="0" y="549275"/>
            <a:ext cx="9144000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 u="sng"/>
              <a:t>Zdroje obrázků:</a:t>
            </a:r>
          </a:p>
          <a:p>
            <a:pPr eaLnBrk="1" hangingPunct="1"/>
            <a:r>
              <a:rPr lang="cs-CZ" sz="1200"/>
              <a:t>Obr.1-http://upload.wikimedia.org/wikipedia/commons/4/42/Watercycleczechhigh.jpg</a:t>
            </a:r>
          </a:p>
          <a:p>
            <a:pPr eaLnBrk="1" hangingPunct="1"/>
            <a:r>
              <a:rPr lang="cs-CZ" sz="1200"/>
              <a:t>Obr.2-http://cs.wikipedia.org/wiki/Soubor:Blue_droplets.jpg</a:t>
            </a:r>
          </a:p>
          <a:p>
            <a:pPr eaLnBrk="1" hangingPunct="1"/>
            <a:r>
              <a:rPr lang="cs-CZ" sz="1200"/>
              <a:t>Obr.3-http://cs.wikipedia.org/wiki/Soubor:SnowflakesWilsonBentley.jpg</a:t>
            </a:r>
          </a:p>
          <a:p>
            <a:pPr eaLnBrk="1" hangingPunct="1"/>
            <a:r>
              <a:rPr lang="cs-CZ" sz="1200"/>
              <a:t>Obr.4-http://cs.wikipedia.org/wiki/Soubor:Prameny.png</a:t>
            </a:r>
          </a:p>
          <a:p>
            <a:pPr eaLnBrk="1" hangingPunct="1"/>
            <a:r>
              <a:rPr lang="cs-CZ" sz="1200"/>
              <a:t>Obr.5-http://www.enviwiki.cz/wiki/Ko%C5%99enov%C3%A1_%C4%8Dist%C3%ADrna_odpadn%C3%ADch_vod</a:t>
            </a:r>
          </a:p>
          <a:p>
            <a:pPr eaLnBrk="1" hangingPunct="1"/>
            <a:r>
              <a:rPr lang="cs-CZ" sz="1200"/>
              <a:t>Obr.6-http://cs.wikipedia.org/wiki/Soubor:Wonga_wetlands_sewage_plant.jpg</a:t>
            </a:r>
          </a:p>
          <a:p>
            <a:pPr eaLnBrk="1" hangingPunct="1"/>
            <a:r>
              <a:rPr lang="cs-CZ" sz="1200"/>
              <a:t>Obr.7-http://cs.wikipedia.org/wiki/Soubor:P%C3%ADskov%C3%A9_rychlofiltry_od%C5%BEelezovny_v_K%C3%A1ran%C3%A9m_v_klidu.jpg</a:t>
            </a:r>
          </a:p>
          <a:p>
            <a:pPr eaLnBrk="1" hangingPunct="1"/>
            <a:endParaRPr lang="cs-CZ" sz="12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147</Words>
  <Application>Microsoft Office PowerPoint</Application>
  <PresentationFormat>Předvádění na obrazovce (4:3)</PresentationFormat>
  <Paragraphs>54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Arial</vt:lpstr>
      <vt:lpstr>Calibri</vt:lpstr>
      <vt:lpstr>Motiv sady Office</vt:lpstr>
      <vt:lpstr>VY_52_INOVACE_Hydrosféra-učební text</vt:lpstr>
      <vt:lpstr>OPAKOVÁNÍ ZNALOSTÍ O VODĚ:</vt:lpstr>
      <vt:lpstr>Voda na Zemi:</vt:lpstr>
      <vt:lpstr>Prezentace aplikace PowerPoint</vt:lpstr>
      <vt:lpstr>Prezentace aplikace PowerPoint</vt:lpstr>
      <vt:lpstr>Podzemní voda: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EU-04.02.15</dc:title>
  <dc:creator>Hercík</dc:creator>
  <cp:lastModifiedBy>Hercíková</cp:lastModifiedBy>
  <cp:revision>24</cp:revision>
  <dcterms:created xsi:type="dcterms:W3CDTF">2011-01-09T15:02:55Z</dcterms:created>
  <dcterms:modified xsi:type="dcterms:W3CDTF">2011-06-29T10:49:48Z</dcterms:modified>
</cp:coreProperties>
</file>