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9" r:id="rId2"/>
    <p:sldId id="280" r:id="rId3"/>
    <p:sldId id="281" r:id="rId4"/>
    <p:sldId id="272" r:id="rId5"/>
    <p:sldId id="273" r:id="rId6"/>
    <p:sldId id="274" r:id="rId7"/>
    <p:sldId id="275" r:id="rId8"/>
    <p:sldId id="276" r:id="rId9"/>
    <p:sldId id="277" r:id="rId10"/>
    <p:sldId id="264" r:id="rId11"/>
    <p:sldId id="282" r:id="rId12"/>
    <p:sldId id="28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1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15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16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25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24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2400" b="1" i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84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7992888" cy="648072"/>
          </a:xfrm>
        </p:spPr>
        <p:txBody>
          <a:bodyPr/>
          <a:lstStyle>
            <a:lvl1pPr>
              <a:defRPr sz="3600" b="1" i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60848"/>
            <a:ext cx="8064896" cy="4464496"/>
          </a:xfrm>
        </p:spPr>
        <p:txBody>
          <a:bodyPr/>
          <a:lstStyle>
            <a:lvl1pPr marL="342900" indent="-273050">
              <a:buFont typeface="Arial" pitchFamily="34" charset="0"/>
              <a:buChar char="•"/>
              <a:defRPr sz="2000" baseline="0"/>
            </a:lvl1pPr>
            <a:lvl2pPr marL="639763" indent="-273050">
              <a:buFont typeface="Arial" pitchFamily="34" charset="0"/>
              <a:buChar char="•"/>
              <a:defRPr sz="2000" baseline="0"/>
            </a:lvl2pPr>
            <a:lvl3pPr marL="914400" indent="-228600">
              <a:buFont typeface="Arial" pitchFamily="34" charset="0"/>
              <a:buChar char="•"/>
              <a:defRPr sz="2000" baseline="0"/>
            </a:lvl3pPr>
            <a:lvl4pPr marL="1123950" indent="-228600">
              <a:buFont typeface="Arial" pitchFamily="34" charset="0"/>
              <a:buChar char="•"/>
              <a:defRPr sz="2000" baseline="0"/>
            </a:lvl4pPr>
            <a:lvl5pPr marL="1325563" indent="-228600">
              <a:buFont typeface="Arial" pitchFamily="34" charset="0"/>
              <a:buChar char="•"/>
              <a:defRPr sz="2000" baseline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25466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5673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85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1778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503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618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48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426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6385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359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687389" y="677863"/>
            <a:ext cx="7999412" cy="685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33158" y="2021899"/>
            <a:ext cx="8053642" cy="4497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3C3122B-A37B-4ACB-B046-01A4B257848A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69C6A935-8680-453A-B794-265C75510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 i="0" kern="1200" baseline="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Arial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4733925" y="2708275"/>
            <a:ext cx="3313113" cy="1701800"/>
          </a:xfrm>
        </p:spPr>
        <p:txBody>
          <a:bodyPr/>
          <a:lstStyle/>
          <a:p>
            <a:pPr eaLnBrk="1" hangingPunct="1"/>
            <a:r>
              <a:rPr lang="cs-CZ" smtClean="0"/>
              <a:t>Technické prostředky v požární ochraně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cs-CZ" dirty="0" smtClean="0"/>
              <a:t>Svítílny používané v PO</a:t>
            </a:r>
            <a:endParaRPr lang="cs-CZ" dirty="0"/>
          </a:p>
        </p:txBody>
      </p:sp>
      <p:pic>
        <p:nvPicPr>
          <p:cNvPr id="6148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33375"/>
            <a:ext cx="61436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Volný tvar 3"/>
          <p:cNvSpPr>
            <a:spLocks/>
          </p:cNvSpPr>
          <p:nvPr/>
        </p:nvSpPr>
        <p:spPr bwMode="auto">
          <a:xfrm>
            <a:off x="334963" y="4357688"/>
            <a:ext cx="8534400" cy="1281112"/>
          </a:xfrm>
          <a:custGeom>
            <a:avLst/>
            <a:gdLst>
              <a:gd name="T0" fmla="*/ 975360 w 8534400"/>
              <a:gd name="T1" fmla="*/ 1735 h 1281903"/>
              <a:gd name="T2" fmla="*/ 426720 w 8534400"/>
              <a:gd name="T3" fmla="*/ 32063 h 1281903"/>
              <a:gd name="T4" fmla="*/ 381000 w 8534400"/>
              <a:gd name="T5" fmla="*/ 47231 h 1281903"/>
              <a:gd name="T6" fmla="*/ 335280 w 8534400"/>
              <a:gd name="T7" fmla="*/ 77559 h 1281903"/>
              <a:gd name="T8" fmla="*/ 243840 w 8534400"/>
              <a:gd name="T9" fmla="*/ 107887 h 1281903"/>
              <a:gd name="T10" fmla="*/ 198120 w 8534400"/>
              <a:gd name="T11" fmla="*/ 123055 h 1281903"/>
              <a:gd name="T12" fmla="*/ 152400 w 8534400"/>
              <a:gd name="T13" fmla="*/ 138219 h 1281903"/>
              <a:gd name="T14" fmla="*/ 60960 w 8534400"/>
              <a:gd name="T15" fmla="*/ 214044 h 1281903"/>
              <a:gd name="T16" fmla="*/ 30480 w 8534400"/>
              <a:gd name="T17" fmla="*/ 305033 h 1281903"/>
              <a:gd name="T18" fmla="*/ 15240 w 8534400"/>
              <a:gd name="T19" fmla="*/ 350528 h 1281903"/>
              <a:gd name="T20" fmla="*/ 0 w 8534400"/>
              <a:gd name="T21" fmla="*/ 487012 h 1281903"/>
              <a:gd name="T22" fmla="*/ 15240 w 8534400"/>
              <a:gd name="T23" fmla="*/ 911630 h 1281903"/>
              <a:gd name="T24" fmla="*/ 45720 w 8534400"/>
              <a:gd name="T25" fmla="*/ 1017785 h 1281903"/>
              <a:gd name="T26" fmla="*/ 91440 w 8534400"/>
              <a:gd name="T27" fmla="*/ 1032949 h 1281903"/>
              <a:gd name="T28" fmla="*/ 411480 w 8534400"/>
              <a:gd name="T29" fmla="*/ 1048114 h 1281903"/>
              <a:gd name="T30" fmla="*/ 548640 w 8534400"/>
              <a:gd name="T31" fmla="*/ 1078444 h 1281903"/>
              <a:gd name="T32" fmla="*/ 670560 w 8534400"/>
              <a:gd name="T33" fmla="*/ 1108774 h 1281903"/>
              <a:gd name="T34" fmla="*/ 883920 w 8534400"/>
              <a:gd name="T35" fmla="*/ 1139105 h 1281903"/>
              <a:gd name="T36" fmla="*/ 1097280 w 8534400"/>
              <a:gd name="T37" fmla="*/ 1184599 h 1281903"/>
              <a:gd name="T38" fmla="*/ 1371600 w 8534400"/>
              <a:gd name="T39" fmla="*/ 1245259 h 1281903"/>
              <a:gd name="T40" fmla="*/ 1630680 w 8534400"/>
              <a:gd name="T41" fmla="*/ 1275587 h 1281903"/>
              <a:gd name="T42" fmla="*/ 4754880 w 8534400"/>
              <a:gd name="T43" fmla="*/ 1245259 h 1281903"/>
              <a:gd name="T44" fmla="*/ 4998720 w 8534400"/>
              <a:gd name="T45" fmla="*/ 1184599 h 1281903"/>
              <a:gd name="T46" fmla="*/ 5486400 w 8534400"/>
              <a:gd name="T47" fmla="*/ 1123939 h 1281903"/>
              <a:gd name="T48" fmla="*/ 5699760 w 8534400"/>
              <a:gd name="T49" fmla="*/ 1093610 h 1281903"/>
              <a:gd name="T50" fmla="*/ 5913120 w 8534400"/>
              <a:gd name="T51" fmla="*/ 1032949 h 1281903"/>
              <a:gd name="T52" fmla="*/ 6096000 w 8534400"/>
              <a:gd name="T53" fmla="*/ 1002620 h 1281903"/>
              <a:gd name="T54" fmla="*/ 6675120 w 8534400"/>
              <a:gd name="T55" fmla="*/ 941960 h 1281903"/>
              <a:gd name="T56" fmla="*/ 7802880 w 8534400"/>
              <a:gd name="T57" fmla="*/ 896464 h 1281903"/>
              <a:gd name="T58" fmla="*/ 7924800 w 8534400"/>
              <a:gd name="T59" fmla="*/ 866136 h 1281903"/>
              <a:gd name="T60" fmla="*/ 8534400 w 8534400"/>
              <a:gd name="T61" fmla="*/ 850971 h 1281903"/>
              <a:gd name="T62" fmla="*/ 8488680 w 8534400"/>
              <a:gd name="T63" fmla="*/ 320198 h 1281903"/>
              <a:gd name="T64" fmla="*/ 8458200 w 8534400"/>
              <a:gd name="T65" fmla="*/ 229207 h 1281903"/>
              <a:gd name="T66" fmla="*/ 8382000 w 8534400"/>
              <a:gd name="T67" fmla="*/ 138219 h 1281903"/>
              <a:gd name="T68" fmla="*/ 8305800 w 8534400"/>
              <a:gd name="T69" fmla="*/ 62391 h 1281903"/>
              <a:gd name="T70" fmla="*/ 8122920 w 8534400"/>
              <a:gd name="T71" fmla="*/ 1735 h 1281903"/>
              <a:gd name="T72" fmla="*/ 3596640 w 8534400"/>
              <a:gd name="T73" fmla="*/ 32063 h 1281903"/>
              <a:gd name="T74" fmla="*/ 3078480 w 8534400"/>
              <a:gd name="T75" fmla="*/ 123055 h 1281903"/>
              <a:gd name="T76" fmla="*/ 2773680 w 8534400"/>
              <a:gd name="T77" fmla="*/ 153383 h 1281903"/>
              <a:gd name="T78" fmla="*/ 2529840 w 8534400"/>
              <a:gd name="T79" fmla="*/ 183713 h 1281903"/>
              <a:gd name="T80" fmla="*/ 2438400 w 8534400"/>
              <a:gd name="T81" fmla="*/ 198879 h 1281903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8534400" h="1281903">
                <a:moveTo>
                  <a:pt x="975360" y="1743"/>
                </a:moveTo>
                <a:cubicBezTo>
                  <a:pt x="705135" y="10188"/>
                  <a:pt x="614763" y="-21503"/>
                  <a:pt x="426720" y="32223"/>
                </a:cubicBezTo>
                <a:cubicBezTo>
                  <a:pt x="411274" y="36636"/>
                  <a:pt x="395368" y="40279"/>
                  <a:pt x="381000" y="47463"/>
                </a:cubicBezTo>
                <a:cubicBezTo>
                  <a:pt x="364617" y="55654"/>
                  <a:pt x="352018" y="70504"/>
                  <a:pt x="335280" y="77943"/>
                </a:cubicBezTo>
                <a:cubicBezTo>
                  <a:pt x="305920" y="90992"/>
                  <a:pt x="274320" y="98263"/>
                  <a:pt x="243840" y="108423"/>
                </a:cubicBezTo>
                <a:lnTo>
                  <a:pt x="198120" y="123663"/>
                </a:lnTo>
                <a:cubicBezTo>
                  <a:pt x="182880" y="128743"/>
                  <a:pt x="165766" y="129992"/>
                  <a:pt x="152400" y="138903"/>
                </a:cubicBezTo>
                <a:cubicBezTo>
                  <a:pt x="88747" y="181338"/>
                  <a:pt x="119632" y="156431"/>
                  <a:pt x="60960" y="215103"/>
                </a:cubicBezTo>
                <a:lnTo>
                  <a:pt x="30480" y="306543"/>
                </a:lnTo>
                <a:lnTo>
                  <a:pt x="15240" y="352263"/>
                </a:lnTo>
                <a:cubicBezTo>
                  <a:pt x="10160" y="397983"/>
                  <a:pt x="0" y="443422"/>
                  <a:pt x="0" y="489423"/>
                </a:cubicBezTo>
                <a:cubicBezTo>
                  <a:pt x="0" y="631754"/>
                  <a:pt x="6362" y="774089"/>
                  <a:pt x="15240" y="916143"/>
                </a:cubicBezTo>
                <a:cubicBezTo>
                  <a:pt x="15266" y="916565"/>
                  <a:pt x="38513" y="1015616"/>
                  <a:pt x="45720" y="1022823"/>
                </a:cubicBezTo>
                <a:cubicBezTo>
                  <a:pt x="57079" y="1034182"/>
                  <a:pt x="75431" y="1036729"/>
                  <a:pt x="91440" y="1038063"/>
                </a:cubicBezTo>
                <a:cubicBezTo>
                  <a:pt x="197872" y="1046932"/>
                  <a:pt x="304800" y="1048223"/>
                  <a:pt x="411480" y="1053303"/>
                </a:cubicBezTo>
                <a:lnTo>
                  <a:pt x="548640" y="1083783"/>
                </a:lnTo>
                <a:cubicBezTo>
                  <a:pt x="589417" y="1093378"/>
                  <a:pt x="629345" y="1106769"/>
                  <a:pt x="670560" y="1114263"/>
                </a:cubicBezTo>
                <a:cubicBezTo>
                  <a:pt x="741243" y="1127114"/>
                  <a:pt x="813197" y="1132114"/>
                  <a:pt x="883920" y="1144743"/>
                </a:cubicBezTo>
                <a:cubicBezTo>
                  <a:pt x="955522" y="1157529"/>
                  <a:pt x="1026277" y="1174685"/>
                  <a:pt x="1097280" y="1190463"/>
                </a:cubicBezTo>
                <a:cubicBezTo>
                  <a:pt x="1188720" y="1210783"/>
                  <a:pt x="1278571" y="1240478"/>
                  <a:pt x="1371600" y="1251423"/>
                </a:cubicBezTo>
                <a:lnTo>
                  <a:pt x="1630680" y="1281903"/>
                </a:lnTo>
                <a:lnTo>
                  <a:pt x="4754880" y="1251423"/>
                </a:lnTo>
                <a:cubicBezTo>
                  <a:pt x="4838631" y="1249149"/>
                  <a:pt x="4916078" y="1204237"/>
                  <a:pt x="4998720" y="1190463"/>
                </a:cubicBezTo>
                <a:cubicBezTo>
                  <a:pt x="5160316" y="1163530"/>
                  <a:pt x="5324221" y="1152671"/>
                  <a:pt x="5486400" y="1129503"/>
                </a:cubicBezTo>
                <a:cubicBezTo>
                  <a:pt x="5557520" y="1119343"/>
                  <a:pt x="5629513" y="1114076"/>
                  <a:pt x="5699760" y="1099023"/>
                </a:cubicBezTo>
                <a:cubicBezTo>
                  <a:pt x="5772084" y="1083525"/>
                  <a:pt x="5841048" y="1054695"/>
                  <a:pt x="5913120" y="1038063"/>
                </a:cubicBezTo>
                <a:cubicBezTo>
                  <a:pt x="5973338" y="1024166"/>
                  <a:pt x="6034820" y="1016323"/>
                  <a:pt x="6096000" y="1007583"/>
                </a:cubicBezTo>
                <a:cubicBezTo>
                  <a:pt x="6329096" y="974284"/>
                  <a:pt x="6425539" y="969312"/>
                  <a:pt x="6675120" y="946623"/>
                </a:cubicBezTo>
                <a:cubicBezTo>
                  <a:pt x="7138212" y="830850"/>
                  <a:pt x="6628157" y="948527"/>
                  <a:pt x="7802880" y="900903"/>
                </a:cubicBezTo>
                <a:cubicBezTo>
                  <a:pt x="7844736" y="899206"/>
                  <a:pt x="7882991" y="873036"/>
                  <a:pt x="7924800" y="870423"/>
                </a:cubicBezTo>
                <a:cubicBezTo>
                  <a:pt x="8127668" y="857744"/>
                  <a:pt x="8331200" y="860263"/>
                  <a:pt x="8534400" y="855183"/>
                </a:cubicBezTo>
                <a:cubicBezTo>
                  <a:pt x="8529447" y="731362"/>
                  <a:pt x="8539050" y="472892"/>
                  <a:pt x="8488680" y="321783"/>
                </a:cubicBezTo>
                <a:cubicBezTo>
                  <a:pt x="8478520" y="291303"/>
                  <a:pt x="8474389" y="258095"/>
                  <a:pt x="8458200" y="230343"/>
                </a:cubicBezTo>
                <a:cubicBezTo>
                  <a:pt x="8438208" y="196072"/>
                  <a:pt x="8407400" y="169383"/>
                  <a:pt x="8382000" y="138903"/>
                </a:cubicBezTo>
                <a:cubicBezTo>
                  <a:pt x="8362112" y="79240"/>
                  <a:pt x="8377541" y="89606"/>
                  <a:pt x="8305800" y="62703"/>
                </a:cubicBezTo>
                <a:cubicBezTo>
                  <a:pt x="8245634" y="40141"/>
                  <a:pt x="8122920" y="1743"/>
                  <a:pt x="8122920" y="1743"/>
                </a:cubicBezTo>
                <a:lnTo>
                  <a:pt x="3596640" y="32223"/>
                </a:lnTo>
                <a:cubicBezTo>
                  <a:pt x="3013672" y="39626"/>
                  <a:pt x="3616815" y="69830"/>
                  <a:pt x="3078480" y="123663"/>
                </a:cubicBezTo>
                <a:lnTo>
                  <a:pt x="2773680" y="154143"/>
                </a:lnTo>
                <a:cubicBezTo>
                  <a:pt x="2692268" y="163189"/>
                  <a:pt x="2610929" y="173039"/>
                  <a:pt x="2529840" y="184623"/>
                </a:cubicBezTo>
                <a:cubicBezTo>
                  <a:pt x="2416186" y="200859"/>
                  <a:pt x="2485911" y="199863"/>
                  <a:pt x="2438400" y="199863"/>
                </a:cubicBez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93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41313" y="1557338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CZ.1.07/1.5.00/34.0608</a:t>
            </a:r>
            <a:endParaRPr lang="cs-CZ" sz="2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ICT</a:t>
            </a:r>
            <a:endParaRPr lang="cs-CZ" sz="2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materiálu: 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08_02_32_INOVACE_08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717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2022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Předmět: </a:t>
            </a:r>
            <a:r>
              <a:rPr lang="cs-CZ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Technické prostředky v požární ochraně 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Ing. Jaromír Šindler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Ing. Jaromír Šindler</a:t>
            </a: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8196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73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Prezentace popisuje základní druhy svítilen používaných jednotkami požární ochrany</a:t>
            </a:r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slova: Svítilna ruční, svítilna na přílbu, chemické světlo, osvětlovací balón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dirty="0">
              <a:latin typeface="Franklin Gothic Book" pitchFamily="34" charset="0"/>
            </a:endParaRPr>
          </a:p>
        </p:txBody>
      </p:sp>
      <p:pic>
        <p:nvPicPr>
          <p:cNvPr id="8197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2"/>
          <p:cNvSpPr txBox="1"/>
          <p:nvPr/>
        </p:nvSpPr>
        <p:spPr>
          <a:xfrm>
            <a:off x="467544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anchorCtr="1"/>
          <a:lstStyle/>
          <a:p>
            <a:pPr algn="ctr">
              <a:defRPr/>
            </a:pPr>
            <a:r>
              <a:rPr lang="cs-CZ" sz="3200" dirty="0" smtClean="0">
                <a:effectLst>
                  <a:reflection blurRad="6350" stA="60000" endA="900" endPos="60000" dist="29997" dir="5400000" sy="-100000" algn="bl" rotWithShape="0"/>
                </a:effectLst>
              </a:rPr>
              <a:t>Svítilny používané v PO</a:t>
            </a:r>
            <a:endParaRPr lang="cs-CZ" sz="3200" dirty="0"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52716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Svítilny používané v PO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Použití</a:t>
            </a:r>
          </a:p>
          <a:p>
            <a:r>
              <a:rPr lang="cs-CZ" smtClean="0"/>
              <a:t>V noci v zásahu(vyhledávání osob ve tmě)</a:t>
            </a:r>
          </a:p>
          <a:p>
            <a:r>
              <a:rPr lang="cs-CZ" smtClean="0"/>
              <a:t>V uzavřených neosvětlených prostorách</a:t>
            </a:r>
          </a:p>
          <a:p>
            <a:r>
              <a:rPr lang="cs-CZ" smtClean="0"/>
              <a:t>Osvětlení místa události</a:t>
            </a:r>
          </a:p>
          <a:p>
            <a:r>
              <a:rPr lang="cs-CZ" smtClean="0"/>
              <a:t>V mlze</a:t>
            </a:r>
          </a:p>
          <a:p>
            <a:r>
              <a:rPr lang="cs-CZ" smtClean="0"/>
              <a:t>V zakouřeném prostoru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40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Ruční svítilny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Ansmann</a:t>
            </a:r>
          </a:p>
          <a:p>
            <a:r>
              <a:rPr lang="cs-CZ" dirty="0" smtClean="0"/>
              <a:t>zabudovaný akumulátor</a:t>
            </a:r>
          </a:p>
          <a:p>
            <a:r>
              <a:rPr lang="cs-CZ" dirty="0" smtClean="0"/>
              <a:t>halogenová žárovka</a:t>
            </a:r>
          </a:p>
          <a:p>
            <a:r>
              <a:rPr lang="cs-CZ" dirty="0" smtClean="0"/>
              <a:t>nabíjecí svítilna</a:t>
            </a:r>
          </a:p>
          <a:p>
            <a:r>
              <a:rPr lang="cs-CZ" dirty="0" smtClean="0"/>
              <a:t>akumulátorový ruční světlomet</a:t>
            </a:r>
          </a:p>
          <a:p>
            <a:r>
              <a:rPr lang="cs-CZ" dirty="0" smtClean="0"/>
              <a:t>2 zdroje světla(halogen+LED)</a:t>
            </a:r>
          </a:p>
          <a:p>
            <a:r>
              <a:rPr lang="cs-CZ" dirty="0" smtClean="0"/>
              <a:t>   velmi vysoká svítivost</a:t>
            </a:r>
          </a:p>
          <a:p>
            <a:pPr marL="69850" indent="0">
              <a:buNone/>
            </a:pPr>
            <a:endParaRPr lang="cs-CZ" dirty="0" smtClean="0"/>
          </a:p>
          <a:p>
            <a:r>
              <a:rPr lang="cs-CZ" dirty="0" smtClean="0"/>
              <a:t>   možnost změny ohniskové vzdálenosti</a:t>
            </a:r>
          </a:p>
          <a:p>
            <a:r>
              <a:rPr lang="cs-CZ" dirty="0" smtClean="0"/>
              <a:t>výdrž světla se 4 LED přibližně 120h,dosah 15-20m</a:t>
            </a:r>
          </a:p>
          <a:p>
            <a:r>
              <a:rPr lang="cs-CZ" dirty="0" smtClean="0"/>
              <a:t>výdrž světla s halogenovou žárovkou asi 3h,dosah 1200m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836712"/>
            <a:ext cx="2664296" cy="192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852936"/>
            <a:ext cx="2538338" cy="1910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71108" y="2387921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9" name="TextBox 8"/>
          <p:cNvSpPr txBox="1"/>
          <p:nvPr/>
        </p:nvSpPr>
        <p:spPr>
          <a:xfrm>
            <a:off x="4568551" y="4394280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935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Ruční svítilny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60848"/>
            <a:ext cx="4968552" cy="4464496"/>
          </a:xfrm>
        </p:spPr>
        <p:txBody>
          <a:bodyPr/>
          <a:lstStyle/>
          <a:p>
            <a:r>
              <a:rPr lang="cs-CZ" dirty="0" smtClean="0"/>
              <a:t>SURVIVOR LED</a:t>
            </a:r>
          </a:p>
          <a:p>
            <a:r>
              <a:rPr lang="cs-CZ" dirty="0" smtClean="0"/>
              <a:t>určená pro hasiče a záchranáře</a:t>
            </a:r>
          </a:p>
          <a:p>
            <a:r>
              <a:rPr lang="cs-CZ" dirty="0" smtClean="0"/>
              <a:t>používá se do výbušného prostředí</a:t>
            </a:r>
          </a:p>
          <a:p>
            <a:r>
              <a:rPr lang="cs-CZ" dirty="0" smtClean="0"/>
              <a:t>ideální jako periferní osvětlení do zakouřených prostor</a:t>
            </a:r>
          </a:p>
          <a:p>
            <a:r>
              <a:rPr lang="cs-CZ" dirty="0" smtClean="0"/>
              <a:t>dosvit 150m</a:t>
            </a:r>
          </a:p>
          <a:p>
            <a:r>
              <a:rPr lang="cs-CZ" dirty="0" smtClean="0"/>
              <a:t>tělo vyrobeno z odolného nylonu</a:t>
            </a:r>
          </a:p>
          <a:p>
            <a:r>
              <a:rPr lang="cs-CZ" dirty="0" smtClean="0"/>
              <a:t>zdrojem světla je LED dioda s životností 50000h</a:t>
            </a:r>
          </a:p>
          <a:p>
            <a:r>
              <a:rPr lang="cs-CZ" dirty="0" smtClean="0"/>
              <a:t>může pracovat ve třech režimech výkonu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61" y="1165820"/>
            <a:ext cx="2286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830330" y="5939988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128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Svítilny na přílbu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60848"/>
            <a:ext cx="8064896" cy="4464496"/>
          </a:xfrm>
        </p:spPr>
        <p:txBody>
          <a:bodyPr/>
          <a:lstStyle/>
          <a:p>
            <a:r>
              <a:rPr lang="cs-CZ" dirty="0" smtClean="0"/>
              <a:t> MINI MAGLITE</a:t>
            </a:r>
          </a:p>
          <a:p>
            <a:r>
              <a:rPr lang="cs-CZ" dirty="0" smtClean="0"/>
              <a:t>vyrobena z temperované hliníkové slitiny s povrchovou úpravou anodizací</a:t>
            </a:r>
          </a:p>
          <a:p>
            <a:r>
              <a:rPr lang="cs-CZ" dirty="0" smtClean="0"/>
              <a:t>v hlavici je zabudován reflektor s kryptonovou žárovkou</a:t>
            </a:r>
          </a:p>
          <a:p>
            <a:r>
              <a:rPr lang="cs-CZ" dirty="0" smtClean="0"/>
              <a:t>určena pro použítí v prostorech s nebezpečím požáru hořlavých hmot, prachů a kapalin</a:t>
            </a:r>
          </a:p>
          <a:p>
            <a:r>
              <a:rPr lang="cs-CZ" dirty="0" smtClean="0"/>
              <a:t>světelný paprsek lze nastavit otáčením hlavice na bod nebo rozptýlené světlo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481736"/>
            <a:ext cx="2996788" cy="2043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84575" y="6156012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463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Svítilny na přílbu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STEALTH LITE</a:t>
            </a:r>
          </a:p>
          <a:p>
            <a:r>
              <a:rPr lang="cs-CZ" smtClean="0"/>
              <a:t>xenonová svítilna</a:t>
            </a:r>
          </a:p>
          <a:p>
            <a:r>
              <a:rPr lang="cs-CZ" smtClean="0"/>
              <a:t>-všestranné použití</a:t>
            </a:r>
          </a:p>
          <a:p>
            <a:r>
              <a:rPr lang="cs-CZ" smtClean="0"/>
              <a:t>-vhodný design pro držení v ruce</a:t>
            </a:r>
          </a:p>
          <a:p>
            <a:r>
              <a:rPr lang="cs-CZ" smtClean="0"/>
              <a:t>-proniká kouřem,vodou a mlhou</a:t>
            </a:r>
          </a:p>
          <a:p>
            <a:r>
              <a:rPr lang="cs-CZ" smtClean="0"/>
              <a:t>-vhodná pro hasiče</a:t>
            </a:r>
          </a:p>
          <a:p>
            <a:endParaRPr lang="cs-CZ" smtClean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681" y="4221088"/>
            <a:ext cx="6792913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5536" y="5909156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06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Chemická světla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Chemická světla slouží jako náhradní zdroj osvětlení nebo jako výstražné světlo</a:t>
            </a:r>
          </a:p>
          <a:p>
            <a:r>
              <a:rPr lang="cs-CZ" smtClean="0"/>
              <a:t>Mají široké použití pro práci pod vodou a jsou použitelná ve výbušném prostředí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23828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53851" y="6011996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294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Osvětlovací balón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60848"/>
            <a:ext cx="4032448" cy="4464496"/>
          </a:xfrm>
        </p:spPr>
        <p:txBody>
          <a:bodyPr/>
          <a:lstStyle/>
          <a:p>
            <a:r>
              <a:rPr lang="cs-CZ" dirty="0" smtClean="0"/>
              <a:t>zdroj měkkého světla</a:t>
            </a:r>
          </a:p>
          <a:p>
            <a:r>
              <a:rPr lang="cs-CZ" dirty="0" smtClean="0"/>
              <a:t>nevytváří stíny na rozdíl od klasického osvětlení reflektory</a:t>
            </a:r>
          </a:p>
          <a:p>
            <a:r>
              <a:rPr lang="cs-CZ" dirty="0" smtClean="0"/>
              <a:t>rovnoměrně pokrývá osvětlenou plochu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00808"/>
            <a:ext cx="3384376" cy="452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119557" y="5832340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xfrm>
            <a:off x="684213" y="692150"/>
            <a:ext cx="7991475" cy="649288"/>
          </a:xfrm>
        </p:spPr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611188" y="2060575"/>
            <a:ext cx="8064500" cy="4464050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endParaRPr lang="cs-CZ" smtClean="0">
              <a:latin typeface="Franklin Gothic Book" pitchFamily="34" charset="0"/>
            </a:endParaRPr>
          </a:p>
          <a:p>
            <a:pPr eaLnBrk="1" hangingPunct="1">
              <a:buFont typeface="Arial" charset="0"/>
              <a:buChar char="•"/>
            </a:pPr>
            <a:endParaRPr lang="cs-CZ" smtClean="0">
              <a:latin typeface="Franklin Gothic Book" pitchFamily="34" charset="0"/>
            </a:endParaRPr>
          </a:p>
          <a:p>
            <a:pPr eaLnBrk="1" hangingPunct="1">
              <a:buFont typeface="Arial" charset="0"/>
              <a:buChar char="•"/>
            </a:pPr>
            <a:endParaRPr lang="cs-CZ" smtClean="0">
              <a:latin typeface="Franklin Gothic Book" pitchFamily="34" charset="0"/>
            </a:endParaRPr>
          </a:p>
          <a:p>
            <a:pPr eaLnBrk="1" hangingPunct="1">
              <a:buFont typeface="Arial" charset="0"/>
              <a:buChar char="•"/>
            </a:pPr>
            <a:endParaRPr lang="cs-CZ" smtClean="0">
              <a:latin typeface="Franklin Gothic Book" pitchFamily="34" charset="0"/>
            </a:endParaRPr>
          </a:p>
          <a:p>
            <a:pPr eaLnBrk="1" hangingPunct="1">
              <a:buFont typeface="Arial" charset="0"/>
              <a:buChar char="•"/>
            </a:pPr>
            <a:endParaRPr lang="cs-CZ" smtClean="0">
              <a:latin typeface="Franklin Gothic Book" pitchFamily="34" charset="0"/>
            </a:endParaRPr>
          </a:p>
          <a:p>
            <a:pPr eaLnBrk="1" hangingPunct="1">
              <a:buFont typeface="Arial" charset="0"/>
              <a:buChar char="•"/>
            </a:pPr>
            <a:endParaRPr lang="cs-CZ" smtClean="0">
              <a:latin typeface="Franklin Gothic Book" pitchFamily="34" charset="0"/>
            </a:endParaRPr>
          </a:p>
          <a:p>
            <a:pPr eaLnBrk="1" hangingPunct="1">
              <a:buFont typeface="Arial" charset="0"/>
              <a:buChar char="•"/>
            </a:pPr>
            <a:endParaRPr lang="cs-CZ" smtClean="0">
              <a:latin typeface="Franklin Gothic Book" pitchFamily="34" charset="0"/>
            </a:endParaRPr>
          </a:p>
          <a:p>
            <a:pPr eaLnBrk="1" hangingPunct="1">
              <a:buFont typeface="Arial" charset="0"/>
              <a:buChar char="•"/>
            </a:pPr>
            <a:endParaRPr lang="cs-CZ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Ing. Jaromír Šindler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293" name="Obdélník 4"/>
          <p:cNvSpPr>
            <a:spLocks noChangeArrowheads="1"/>
          </p:cNvSpPr>
          <p:nvPr/>
        </p:nvSpPr>
        <p:spPr bwMode="auto">
          <a:xfrm>
            <a:off x="1042988" y="2276475"/>
            <a:ext cx="69850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-273050">
              <a:defRPr/>
            </a:pPr>
            <a:r>
              <a:rPr lang="cs-CZ" b="1" dirty="0">
                <a:latin typeface="+mn-lt"/>
              </a:rPr>
              <a:t>Text</a:t>
            </a:r>
            <a:r>
              <a:rPr lang="cs-CZ" dirty="0">
                <a:latin typeface="+mn-lt"/>
              </a:rPr>
              <a:t>:</a:t>
            </a:r>
          </a:p>
          <a:p>
            <a:pPr indent="-273050">
              <a:defRPr/>
            </a:pPr>
            <a:r>
              <a:rPr lang="cs-CZ" dirty="0">
                <a:latin typeface="+mn-lt"/>
              </a:rPr>
              <a:t>Vlastní</a:t>
            </a:r>
          </a:p>
          <a:p>
            <a:pPr indent="-273050">
              <a:defRPr/>
            </a:pPr>
            <a:endParaRPr lang="cs-CZ" dirty="0">
              <a:latin typeface="+mn-lt"/>
            </a:endParaRPr>
          </a:p>
          <a:p>
            <a:pPr indent="-273050">
              <a:defRPr/>
            </a:pPr>
            <a:r>
              <a:rPr lang="cs-CZ" b="1" dirty="0">
                <a:latin typeface="+mn-lt"/>
              </a:rPr>
              <a:t>Obrázky</a:t>
            </a:r>
            <a:r>
              <a:rPr lang="cs-CZ" dirty="0">
                <a:latin typeface="+mn-lt"/>
              </a:rPr>
              <a:t>:</a:t>
            </a:r>
          </a:p>
          <a:p>
            <a:pPr indent="-273050">
              <a:defRPr/>
            </a:pPr>
            <a:r>
              <a:rPr lang="cs-CZ" dirty="0">
                <a:latin typeface="+mn-lt"/>
              </a:rPr>
              <a:t>Obr.1 – Obr. </a:t>
            </a:r>
            <a:r>
              <a:rPr lang="cs-CZ" dirty="0" smtClean="0">
                <a:latin typeface="+mn-lt"/>
              </a:rPr>
              <a:t>7: </a:t>
            </a:r>
            <a:r>
              <a:rPr lang="cs-CZ" dirty="0">
                <a:latin typeface="+mn-lt"/>
              </a:rPr>
              <a:t>Fotoarchiv autora</a:t>
            </a:r>
          </a:p>
        </p:txBody>
      </p:sp>
    </p:spTree>
    <p:extLst>
      <p:ext uri="{BB962C8B-B14F-4D97-AF65-F5344CB8AC3E}">
        <p14:creationId xmlns:p14="http://schemas.microsoft.com/office/powerpoint/2010/main" val="313161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733925" y="2708275"/>
            <a:ext cx="3313113" cy="1701800"/>
          </a:xfrm>
        </p:spPr>
        <p:txBody>
          <a:bodyPr/>
          <a:lstStyle/>
          <a:p>
            <a:pPr algn="ctr" eaLnBrk="1" hangingPunct="1"/>
            <a:r>
              <a:rPr lang="cs-CZ" sz="3600" smtClean="0"/>
              <a:t>Konec prezentace</a:t>
            </a:r>
          </a:p>
        </p:txBody>
      </p:sp>
    </p:spTree>
    <p:extLst>
      <p:ext uri="{BB962C8B-B14F-4D97-AF65-F5344CB8AC3E}">
        <p14:creationId xmlns:p14="http://schemas.microsoft.com/office/powerpoint/2010/main" val="311252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11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Theme111</Template>
  <TotalTime>218</TotalTime>
  <Words>376</Words>
  <Application>Microsoft Office PowerPoint</Application>
  <PresentationFormat>On-screen Show (4:3)</PresentationFormat>
  <Paragraphs>91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Theme111</vt:lpstr>
      <vt:lpstr>Technické prostředky v požární ochraně</vt:lpstr>
      <vt:lpstr>Výukový materiál</vt:lpstr>
      <vt:lpstr>PowerPoint Presentation</vt:lpstr>
      <vt:lpstr>Svítilny používané v PO</vt:lpstr>
      <vt:lpstr>Ruční svítilny</vt:lpstr>
      <vt:lpstr>Ruční svítilny</vt:lpstr>
      <vt:lpstr>Svítilny na přílbu</vt:lpstr>
      <vt:lpstr>Svítilny na přílbu</vt:lpstr>
      <vt:lpstr>Chemická světla</vt:lpstr>
      <vt:lpstr>Osvětlovací balón</vt:lpstr>
      <vt:lpstr>Použité zdroje</vt:lpstr>
      <vt:lpstr>Konec prezentace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Jarda</dc:creator>
  <cp:lastModifiedBy>Jarda</cp:lastModifiedBy>
  <cp:revision>27</cp:revision>
  <dcterms:created xsi:type="dcterms:W3CDTF">2012-01-17T19:20:03Z</dcterms:created>
  <dcterms:modified xsi:type="dcterms:W3CDTF">2013-01-02T06:40:06Z</dcterms:modified>
</cp:coreProperties>
</file>