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3" r:id="rId3"/>
    <p:sldId id="264" r:id="rId4"/>
    <p:sldId id="257" r:id="rId5"/>
    <p:sldId id="258" r:id="rId6"/>
    <p:sldId id="259" r:id="rId7"/>
    <p:sldId id="260" r:id="rId8"/>
    <p:sldId id="261" r:id="rId9"/>
    <p:sldId id="262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0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39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33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30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1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15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16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25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2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24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2400" b="1" i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fld id="{0F0CE47D-88C9-4BB4-A9F1-AA287994AD83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DC3846A-8BDF-465A-BB1D-42306ACC27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3845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7992888" cy="648072"/>
          </a:xfrm>
        </p:spPr>
        <p:txBody>
          <a:bodyPr/>
          <a:lstStyle>
            <a:lvl1pPr>
              <a:defRPr sz="3600" b="1" i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060848"/>
            <a:ext cx="8064896" cy="4464496"/>
          </a:xfrm>
        </p:spPr>
        <p:txBody>
          <a:bodyPr/>
          <a:lstStyle>
            <a:lvl1pPr marL="342900" indent="-273050">
              <a:buFont typeface="Arial" pitchFamily="34" charset="0"/>
              <a:buChar char="•"/>
              <a:defRPr sz="2000" baseline="0"/>
            </a:lvl1pPr>
            <a:lvl2pPr marL="639763" indent="-273050">
              <a:buFont typeface="Arial" pitchFamily="34" charset="0"/>
              <a:buChar char="•"/>
              <a:defRPr sz="2000" baseline="0"/>
            </a:lvl2pPr>
            <a:lvl3pPr marL="914400" indent="-228600">
              <a:buFont typeface="Arial" pitchFamily="34" charset="0"/>
              <a:buChar char="•"/>
              <a:defRPr sz="2000" baseline="0"/>
            </a:lvl3pPr>
            <a:lvl4pPr marL="1123950" indent="-228600">
              <a:buFont typeface="Arial" pitchFamily="34" charset="0"/>
              <a:buChar char="•"/>
              <a:defRPr sz="2000" baseline="0"/>
            </a:lvl4pPr>
            <a:lvl5pPr marL="1325563" indent="-228600">
              <a:buFont typeface="Arial" pitchFamily="34" charset="0"/>
              <a:buChar char="•"/>
              <a:defRPr sz="2000" baseline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0CE47D-88C9-4BB4-A9F1-AA287994AD83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3846A-8BDF-465A-BB1D-42306ACC27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25466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0CE47D-88C9-4BB4-A9F1-AA287994AD83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3846A-8BDF-465A-BB1D-42306ACC27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95673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0F0CE47D-88C9-4BB4-A9F1-AA287994AD83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8DC3846A-8BDF-465A-BB1D-42306ACC27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685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0CE47D-88C9-4BB4-A9F1-AA287994AD83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3846A-8BDF-465A-BB1D-42306ACC27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1778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0CE47D-88C9-4BB4-A9F1-AA287994AD83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3846A-8BDF-465A-BB1D-42306ACC27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4503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0CE47D-88C9-4BB4-A9F1-AA287994AD83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3846A-8BDF-465A-BB1D-42306ACC27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618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1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16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25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27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0CE47D-88C9-4BB4-A9F1-AA287994AD83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DC3846A-8BDF-465A-BB1D-42306ACC27F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548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1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16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25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27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0CE47D-88C9-4BB4-A9F1-AA287994AD83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3846A-8BDF-465A-BB1D-42306ACC27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6426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0CE47D-88C9-4BB4-A9F1-AA287994AD83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3846A-8BDF-465A-BB1D-42306ACC27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96385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0CE47D-88C9-4BB4-A9F1-AA287994AD83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3846A-8BDF-465A-BB1D-42306ACC27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49359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687389" y="677863"/>
            <a:ext cx="7999412" cy="685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33158" y="2021899"/>
            <a:ext cx="8053642" cy="4497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0F0CE47D-88C9-4BB4-A9F1-AA287994AD83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8DC3846A-8BDF-465A-BB1D-42306ACC27F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 i="0" kern="1200" baseline="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Arial" pitchFamily="34" charset="0"/>
        <a:buChar char="•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Arial" pitchFamily="34" charset="0"/>
        <a:buChar char="•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Arial" pitchFamily="34" charset="0"/>
        <a:buChar char="•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Arial" pitchFamily="34" charset="0"/>
        <a:buChar char="•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Arial" pitchFamily="34" charset="0"/>
        <a:buChar char="•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Chemická světla</a:t>
            </a:r>
            <a:endParaRPr lang="cs-CZ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Chemická světla - SNAPLIGHT</a:t>
            </a:r>
            <a:endParaRPr lang="cs-CZ" dirty="0"/>
          </a:p>
        </p:txBody>
      </p:sp>
      <p:pic>
        <p:nvPicPr>
          <p:cNvPr id="6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33375"/>
            <a:ext cx="61436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97960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Výukový materiál</a:t>
            </a:r>
            <a:endParaRPr lang="cs-CZ" sz="48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41313" y="1557338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fontAlgn="auto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projektu:</a:t>
            </a:r>
            <a:r>
              <a:rPr lang="cs-CZ" sz="2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CZ.1.07/1.5.00/34.0608</a:t>
            </a:r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cs-CZ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Šablona: </a:t>
            </a:r>
            <a:r>
              <a:rPr lang="cs-CZ" sz="2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 </a:t>
            </a:r>
            <a:endParaRPr lang="cs-CZ" sz="2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materiálu: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08_02_32_INOVACE_09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None/>
              <a:defRPr/>
            </a:pPr>
            <a:endParaRPr lang="cs-CZ" dirty="0" smtClean="0">
              <a:latin typeface="Franklin Gothic Book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</p:txBody>
      </p:sp>
      <p:pic>
        <p:nvPicPr>
          <p:cNvPr id="6148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795838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108424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1327150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fontAlgn="auto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cs-CZ" sz="22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Předmět: </a:t>
            </a:r>
            <a:r>
              <a:rPr lang="cs-CZ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Technické prostředky v požární ochraně 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fontAlgn="auto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cs-CZ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sz="2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2</a:t>
            </a:r>
          </a:p>
          <a:p>
            <a:pPr marL="0" indent="0" fontAlgn="auto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cs-CZ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Jméno autora: Ing. Jaromír Šindler</a:t>
            </a:r>
          </a:p>
          <a:p>
            <a:pPr marL="0" indent="0" fontAlgn="auto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cs-CZ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Škola:</a:t>
            </a:r>
            <a:r>
              <a:rPr lang="cs-CZ" sz="2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sz="2000" dirty="0" smtClean="0">
              <a:solidFill>
                <a:schemeClr val="tx1"/>
              </a:solidFill>
              <a:latin typeface="Franklin Gothic Book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dirty="0" smtClean="0">
              <a:solidFill>
                <a:schemeClr val="tx1"/>
              </a:solidFill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</a:t>
            </a:r>
            <a:r>
              <a:rPr lang="cs-CZ" sz="1400" i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Ing. Jaromír Šindler</a:t>
            </a:r>
            <a:endParaRPr lang="cs-CZ" sz="1400" i="1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7172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739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Anotace 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Učební materiál seznamuje žáky s možností použití chemických světel v požární ochraně </a:t>
            </a:r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Klíčová slova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Polyetylénová trubička, skleněná ampulka, doba svítivosti</a:t>
            </a:r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cs-CZ" dirty="0">
              <a:latin typeface="Franklin Gothic Book" pitchFamily="34" charset="0"/>
            </a:endParaRPr>
          </a:p>
        </p:txBody>
      </p:sp>
      <p:pic>
        <p:nvPicPr>
          <p:cNvPr id="7174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414463"/>
            <a:ext cx="1893888" cy="189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2"/>
          <p:cNvSpPr txBox="1"/>
          <p:nvPr/>
        </p:nvSpPr>
        <p:spPr>
          <a:xfrm>
            <a:off x="467544" y="404664"/>
            <a:ext cx="820814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anchorCtr="1"/>
          <a:lstStyle/>
          <a:p>
            <a:pPr algn="ctr">
              <a:defRPr/>
            </a:pPr>
            <a:r>
              <a:rPr lang="cs-CZ" sz="3200" dirty="0" smtClean="0">
                <a:effectLst>
                  <a:reflection blurRad="6350" stA="60000" endA="900" endPos="60000" dist="29997" dir="5400000" sy="-100000" algn="bl" rotWithShape="0"/>
                </a:effectLst>
              </a:rPr>
              <a:t>Chemická světla - SNAPLIGHT</a:t>
            </a:r>
            <a:endParaRPr lang="cs-CZ" sz="3200" dirty="0"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005293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Chemická světla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Chemická světla slouží jako náhradní zdroj osvětlení nebo jako výstražné světlo</a:t>
            </a:r>
          </a:p>
          <a:p>
            <a:r>
              <a:rPr lang="cs-CZ" dirty="0" smtClean="0"/>
              <a:t>Mají široké použití pro práci pod vodou a jsou použitelná </a:t>
            </a:r>
            <a:r>
              <a:rPr lang="cs-CZ" dirty="0" smtClean="0"/>
              <a:t>         ve </a:t>
            </a:r>
            <a:r>
              <a:rPr lang="cs-CZ" dirty="0" smtClean="0"/>
              <a:t>výbušném prostředí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18956" y="3501008"/>
            <a:ext cx="2857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828599" y="-9460432"/>
            <a:ext cx="3024336" cy="8784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818956" y="6133192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88750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Chemická světla - SNAPLIGHT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Tyčinka délky 150 mm</a:t>
            </a:r>
          </a:p>
          <a:p>
            <a:r>
              <a:rPr lang="cs-CZ" dirty="0" smtClean="0"/>
              <a:t>Nehořlavá</a:t>
            </a:r>
          </a:p>
          <a:p>
            <a:r>
              <a:rPr lang="cs-CZ" dirty="0" smtClean="0"/>
              <a:t>Vodotěsná</a:t>
            </a:r>
          </a:p>
          <a:p>
            <a:r>
              <a:rPr lang="cs-CZ" dirty="0" smtClean="0"/>
              <a:t>Použitelná ve výbušném prostředí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29636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Chemická světla - SNAPLIGHT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434408" y="2276872"/>
            <a:ext cx="3810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2204864"/>
            <a:ext cx="28803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Polyetylénová trubička, se skleněnou ampulkou.</a:t>
            </a:r>
          </a:p>
          <a:p>
            <a:endParaRPr lang="cs-CZ" dirty="0"/>
          </a:p>
          <a:p>
            <a:r>
              <a:rPr lang="cs-CZ" dirty="0" smtClean="0"/>
              <a:t>V trubičce a ampulce jsou rozdílné kapaliny</a:t>
            </a:r>
          </a:p>
          <a:p>
            <a:endParaRPr lang="cs-CZ" dirty="0"/>
          </a:p>
          <a:p>
            <a:r>
              <a:rPr lang="cs-CZ" dirty="0" smtClean="0"/>
              <a:t>Po zlomení ampulky prohnutím trubičky dojde ke smíchání kapalin</a:t>
            </a:r>
          </a:p>
          <a:p>
            <a:endParaRPr lang="cs-CZ" dirty="0"/>
          </a:p>
          <a:p>
            <a:r>
              <a:rPr lang="cs-CZ" dirty="0" smtClean="0"/>
              <a:t>Smícháním kapalin dojde k chemické reakci, za vývinu světla ale nevzniká teplo</a:t>
            </a:r>
            <a:endParaRPr lang="cs-CZ" dirty="0"/>
          </a:p>
        </p:txBody>
      </p:sp>
      <p:sp>
        <p:nvSpPr>
          <p:cNvPr id="5" name="TextBox 4"/>
          <p:cNvSpPr txBox="1"/>
          <p:nvPr/>
        </p:nvSpPr>
        <p:spPr>
          <a:xfrm>
            <a:off x="4431433" y="6082849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74548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Chemická světla - SNAPLIGHT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060848"/>
            <a:ext cx="4286250" cy="326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1700808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Tyčinka má háček </a:t>
            </a:r>
            <a:r>
              <a:rPr lang="cs-CZ" dirty="0" smtClean="0"/>
              <a:t>          a </a:t>
            </a:r>
            <a:r>
              <a:rPr lang="cs-CZ" dirty="0" smtClean="0"/>
              <a:t>otvor pro zavěšení</a:t>
            </a:r>
            <a:endParaRPr lang="cs-CZ" dirty="0"/>
          </a:p>
        </p:txBody>
      </p:sp>
      <p:sp>
        <p:nvSpPr>
          <p:cNvPr id="5" name="TextBox 4"/>
          <p:cNvSpPr txBox="1"/>
          <p:nvPr/>
        </p:nvSpPr>
        <p:spPr>
          <a:xfrm>
            <a:off x="3995936" y="5464270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80157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992888" cy="648072"/>
          </a:xfrm>
        </p:spPr>
        <p:txBody>
          <a:bodyPr>
            <a:normAutofit/>
          </a:bodyPr>
          <a:lstStyle/>
          <a:p>
            <a:r>
              <a:rPr lang="cs-CZ" dirty="0" smtClean="0"/>
              <a:t>Chemická světla - SNAPLIGHT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11560" y="1278997"/>
            <a:ext cx="7901101" cy="493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28800"/>
            <a:ext cx="4752528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83768" y="6093296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80748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urvival snap light 12h ma04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365119"/>
            <a:ext cx="4669110" cy="4669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Chemická světla - SNAPLIGHT</a:t>
            </a:r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827584" y="1628800"/>
            <a:ext cx="21602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Doba svítivosti:</a:t>
            </a:r>
          </a:p>
          <a:p>
            <a:r>
              <a:rPr lang="cs-CZ" dirty="0" smtClean="0"/>
              <a:t>5 min</a:t>
            </a:r>
          </a:p>
          <a:p>
            <a:r>
              <a:rPr lang="cs-CZ" dirty="0" smtClean="0"/>
              <a:t>30 min</a:t>
            </a:r>
          </a:p>
          <a:p>
            <a:r>
              <a:rPr lang="cs-CZ" dirty="0" smtClean="0"/>
              <a:t>6 hod</a:t>
            </a:r>
          </a:p>
          <a:p>
            <a:r>
              <a:rPr lang="cs-CZ" dirty="0" smtClean="0"/>
              <a:t>8 hod</a:t>
            </a:r>
          </a:p>
          <a:p>
            <a:r>
              <a:rPr lang="cs-CZ" dirty="0" smtClean="0"/>
              <a:t>12 hod</a:t>
            </a:r>
          </a:p>
          <a:p>
            <a:r>
              <a:rPr lang="cs-CZ" dirty="0" smtClean="0"/>
              <a:t>Vyznačena na obalu</a:t>
            </a:r>
            <a:endParaRPr lang="cs-CZ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2843808" y="2060848"/>
            <a:ext cx="3240360" cy="13681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2843808" y="2924944"/>
            <a:ext cx="4104456" cy="5040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419872" y="5833183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339677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</a:t>
            </a:r>
          </a:p>
        </p:txBody>
      </p:sp>
      <p:sp>
        <p:nvSpPr>
          <p:cNvPr id="4" name="Obdélník 3"/>
          <p:cNvSpPr/>
          <p:nvPr/>
        </p:nvSpPr>
        <p:spPr>
          <a:xfrm>
            <a:off x="415925" y="6180138"/>
            <a:ext cx="8281988" cy="576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</a:t>
            </a: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Ing. Jaromír Šindler </a:t>
            </a:r>
            <a:r>
              <a:rPr lang="cs-CZ" sz="1400" i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Financováno </a:t>
            </a: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 ESF a státního rozpočtu ČR. 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293" name="Obdélník 4"/>
          <p:cNvSpPr>
            <a:spLocks noChangeArrowheads="1"/>
          </p:cNvSpPr>
          <p:nvPr/>
        </p:nvSpPr>
        <p:spPr bwMode="auto">
          <a:xfrm>
            <a:off x="1042987" y="2276475"/>
            <a:ext cx="7654925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indent="-273050"/>
            <a:r>
              <a:rPr lang="cs-CZ" b="1" dirty="0" smtClean="0"/>
              <a:t>Text</a:t>
            </a:r>
            <a:r>
              <a:rPr lang="cs-CZ" dirty="0" smtClean="0"/>
              <a:t>:</a:t>
            </a:r>
          </a:p>
          <a:p>
            <a:pPr indent="-273050"/>
            <a:r>
              <a:rPr lang="cs-CZ" dirty="0" smtClean="0"/>
              <a:t>Vlastní</a:t>
            </a:r>
            <a:endParaRPr lang="cs-CZ" dirty="0"/>
          </a:p>
          <a:p>
            <a:pPr indent="-273050"/>
            <a:endParaRPr lang="cs-CZ" dirty="0" smtClean="0"/>
          </a:p>
          <a:p>
            <a:pPr indent="-273050"/>
            <a:r>
              <a:rPr lang="cs-CZ" b="1" dirty="0" smtClean="0"/>
              <a:t>Obrázky</a:t>
            </a:r>
            <a:r>
              <a:rPr lang="cs-CZ" dirty="0" smtClean="0"/>
              <a:t>:</a:t>
            </a:r>
          </a:p>
          <a:p>
            <a:pPr indent="-273050"/>
            <a:r>
              <a:rPr lang="cs-CZ" dirty="0" smtClean="0"/>
              <a:t>Obr.1 </a:t>
            </a:r>
            <a:r>
              <a:rPr lang="cs-CZ" dirty="0"/>
              <a:t>– </a:t>
            </a:r>
            <a:r>
              <a:rPr lang="cs-CZ" dirty="0" smtClean="0"/>
              <a:t>3: Fotoarchiv autora</a:t>
            </a:r>
          </a:p>
          <a:p>
            <a:pPr indent="-273050"/>
            <a:r>
              <a:rPr lang="cs-CZ" dirty="0" smtClean="0"/>
              <a:t>Obr. 4: </a:t>
            </a:r>
            <a:r>
              <a:rPr lang="pl-PL" dirty="0"/>
              <a:t>NEZNÁMÝ. </a:t>
            </a:r>
            <a:r>
              <a:rPr lang="pl-PL" i="1" dirty="0"/>
              <a:t>http://www.med-worldwide.com</a:t>
            </a:r>
            <a:r>
              <a:rPr lang="pl-PL" dirty="0"/>
              <a:t> [online]. [cit. 31.12.2012]. Dostupný na WWW: http://www.med-worldwide.com/6-chemlights-p76452</a:t>
            </a:r>
            <a:endParaRPr lang="cs-CZ" dirty="0" smtClean="0"/>
          </a:p>
          <a:p>
            <a:pPr indent="-273050"/>
            <a:r>
              <a:rPr lang="cs-CZ" dirty="0" smtClean="0"/>
              <a:t>Obr. 5: </a:t>
            </a:r>
            <a:r>
              <a:rPr lang="pl-PL" dirty="0"/>
              <a:t>NEZNÁMÝ. </a:t>
            </a:r>
            <a:r>
              <a:rPr lang="pl-PL" i="1" dirty="0"/>
              <a:t>http://www.akm.si</a:t>
            </a:r>
            <a:r>
              <a:rPr lang="pl-PL" dirty="0"/>
              <a:t> [online]. [cit. 31.12.2012]. Dostupný na WWW: http://www.akm.si/en/flashlights/315-survival-snap-light-12h-ma049.html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8746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/>
              <a:t>Konec prezentace</a:t>
            </a:r>
          </a:p>
        </p:txBody>
      </p:sp>
    </p:spTree>
    <p:extLst>
      <p:ext uri="{BB962C8B-B14F-4D97-AF65-F5344CB8AC3E}">
        <p14:creationId xmlns:p14="http://schemas.microsoft.com/office/powerpoint/2010/main" xmlns="" val="169837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111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Theme111</Template>
  <TotalTime>99</TotalTime>
  <Words>260</Words>
  <Application>Microsoft Office PowerPoint</Application>
  <PresentationFormat>Předvádění na obrazovce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Theme111</vt:lpstr>
      <vt:lpstr>Chemická světla</vt:lpstr>
      <vt:lpstr>Výukový materiál</vt:lpstr>
      <vt:lpstr>Snímek 3</vt:lpstr>
      <vt:lpstr>Chemická světla</vt:lpstr>
      <vt:lpstr>Chemická světla - SNAPLIGHT</vt:lpstr>
      <vt:lpstr>Chemická světla - SNAPLIGHT</vt:lpstr>
      <vt:lpstr>Chemická světla - SNAPLIGHT</vt:lpstr>
      <vt:lpstr>Chemická světla - SNAPLIGHT</vt:lpstr>
      <vt:lpstr>Chemická světla - SNAPLIGHT</vt:lpstr>
      <vt:lpstr>Použité zdroje</vt:lpstr>
      <vt:lpstr>Konec prezentace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Chemická světla</dc:title>
  <dc:creator>Jarda</dc:creator>
  <cp:lastModifiedBy>Dum</cp:lastModifiedBy>
  <cp:revision>12</cp:revision>
  <dcterms:created xsi:type="dcterms:W3CDTF">2012-12-12T07:35:29Z</dcterms:created>
  <dcterms:modified xsi:type="dcterms:W3CDTF">2013-01-08T15:05:39Z</dcterms:modified>
</cp:coreProperties>
</file>