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72" r:id="rId3"/>
    <p:sldId id="273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  <p:sldId id="268" r:id="rId15"/>
    <p:sldId id="269" r:id="rId16"/>
    <p:sldId id="271" r:id="rId17"/>
    <p:sldId id="274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39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36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37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33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34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30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31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1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15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16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25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2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3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24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2400" b="1" i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fld id="{1B5D3165-78D8-42C4-83B2-E519BE42B8C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6F3F37C-832C-4884-B440-66A751B4A0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845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992888" cy="648072"/>
          </a:xfrm>
        </p:spPr>
        <p:txBody>
          <a:bodyPr/>
          <a:lstStyle>
            <a:lvl1pPr>
              <a:defRPr sz="3600" b="1" i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60848"/>
            <a:ext cx="8064896" cy="4464496"/>
          </a:xfrm>
        </p:spPr>
        <p:txBody>
          <a:bodyPr/>
          <a:lstStyle>
            <a:lvl1pPr marL="342900" indent="-273050">
              <a:buFont typeface="Arial" pitchFamily="34" charset="0"/>
              <a:buChar char="•"/>
              <a:defRPr sz="2000" baseline="0"/>
            </a:lvl1pPr>
            <a:lvl2pPr marL="639763" indent="-273050">
              <a:buFont typeface="Arial" pitchFamily="34" charset="0"/>
              <a:buChar char="•"/>
              <a:defRPr sz="2000" baseline="0"/>
            </a:lvl2pPr>
            <a:lvl3pPr marL="914400" indent="-228600">
              <a:buFont typeface="Arial" pitchFamily="34" charset="0"/>
              <a:buChar char="•"/>
              <a:defRPr sz="2000" baseline="0"/>
            </a:lvl3pPr>
            <a:lvl4pPr marL="1123950" indent="-228600">
              <a:buFont typeface="Arial" pitchFamily="34" charset="0"/>
              <a:buChar char="•"/>
              <a:defRPr sz="2000" baseline="0"/>
            </a:lvl4pPr>
            <a:lvl5pPr marL="1325563" indent="-228600">
              <a:buFont typeface="Arial" pitchFamily="34" charset="0"/>
              <a:buChar char="•"/>
              <a:defRPr sz="2000" baseline="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B5D3165-78D8-42C4-83B2-E519BE42B8C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F3F37C-832C-4884-B440-66A751B4A0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25466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B5D3165-78D8-42C4-83B2-E519BE42B8C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F3F37C-832C-4884-B440-66A751B4A0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5673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1B5D3165-78D8-42C4-83B2-E519BE42B8C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46F3F37C-832C-4884-B440-66A751B4A0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85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B5D3165-78D8-42C4-83B2-E519BE42B8C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F3F37C-832C-4884-B440-66A751B4A0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1778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B5D3165-78D8-42C4-83B2-E519BE42B8C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F3F37C-832C-4884-B440-66A751B4A0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4503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B5D3165-78D8-42C4-83B2-E519BE42B8C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F3F37C-832C-4884-B440-66A751B4A0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618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B5D3165-78D8-42C4-83B2-E519BE42B8C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6F3F37C-832C-4884-B440-66A751B4A0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548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B5D3165-78D8-42C4-83B2-E519BE42B8C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F3F37C-832C-4884-B440-66A751B4A0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426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B5D3165-78D8-42C4-83B2-E519BE42B8C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F3F37C-832C-4884-B440-66A751B4A0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6385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B5D3165-78D8-42C4-83B2-E519BE42B8C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F3F37C-832C-4884-B440-66A751B4A0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9359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687389" y="677863"/>
            <a:ext cx="7999412" cy="685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dirty="0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33158" y="2021899"/>
            <a:ext cx="8053642" cy="4497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B5D3165-78D8-42C4-83B2-E519BE42B8C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6F3F37C-832C-4884-B440-66A751B4A0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 b="1" i="0" kern="1200" baseline="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4691062" y="4293096"/>
            <a:ext cx="3313355" cy="1702160"/>
          </a:xfrm>
        </p:spPr>
        <p:txBody>
          <a:bodyPr/>
          <a:lstStyle/>
          <a:p>
            <a:r>
              <a:rPr lang="cs-CZ" dirty="0" smtClean="0"/>
              <a:t>Řád výkonu služby </a:t>
            </a:r>
            <a:r>
              <a:rPr lang="cs-CZ" dirty="0" smtClean="0"/>
              <a:t>             v </a:t>
            </a:r>
            <a:r>
              <a:rPr lang="cs-CZ" dirty="0" smtClean="0"/>
              <a:t>jednotkách HZS podniků, SDH obcí </a:t>
            </a:r>
            <a:r>
              <a:rPr lang="cs-CZ" dirty="0" smtClean="0"/>
              <a:t>            a </a:t>
            </a:r>
            <a:r>
              <a:rPr lang="cs-CZ" dirty="0" smtClean="0"/>
              <a:t>SDH podniků</a:t>
            </a:r>
            <a:endParaRPr lang="cs-CZ" dirty="0"/>
          </a:p>
        </p:txBody>
      </p:sp>
      <p:pic>
        <p:nvPicPr>
          <p:cNvPr id="8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333375"/>
            <a:ext cx="61436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ubtitle 2"/>
          <p:cNvSpPr>
            <a:spLocks noGrp="1"/>
          </p:cNvSpPr>
          <p:nvPr>
            <p:ph type="subTitle" idx="1"/>
          </p:nvPr>
        </p:nvSpPr>
        <p:spPr bwMode="auto">
          <a:xfrm>
            <a:off x="4691062" y="2492896"/>
            <a:ext cx="3309803" cy="12606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0" indent="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Arial" pitchFamily="34" charset="0"/>
              <a:buNone/>
              <a:defRPr sz="2400" b="1" i="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Arial" pitchFamily="34" charset="0"/>
              <a:buNone/>
              <a:defRPr sz="2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Arial" pitchFamily="34" charset="0"/>
              <a:buNone/>
              <a:defRPr sz="2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Arial" pitchFamily="34" charset="0"/>
              <a:buNone/>
              <a:defRPr sz="2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Arial" pitchFamily="34" charset="0"/>
              <a:buNone/>
              <a:defRPr sz="2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Zdolávání mimořádných událostí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370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41313" y="1557338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>
              <a:lnSpc>
                <a:spcPct val="150000"/>
              </a:lnSpc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08_03_32_INOVACE_02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229048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>
              <a:lnSpc>
                <a:spcPct val="140000"/>
              </a:lnSpc>
              <a:spcBef>
                <a:spcPct val="0"/>
              </a:spcBef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</a:t>
            </a:r>
            <a:r>
              <a:rPr lang="cs-CZ" sz="2200" b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Zdolávání mimořádných událostí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Ing.jaromír Šindler 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 Jaromír Šindler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3077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Prezentace seznamuje žáky s odbornou přípravou členů jednotek požární ochrany, se způsoby ověřování odborné přípravy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 prováděním taktických a prověřovacích cvičení.</a:t>
            </a: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Teoretická příprava, praktický výcvik, tělesná příprava, požární sport, taktické cvičení,  prověřovací cvičení, kondiční jízda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Řád výkonu služby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264983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Pravidelná odborná příprava</a:t>
            </a:r>
            <a:endParaRPr lang="cs-CZ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Hasiči jsou povinni se zúčastňovat v určeném rozsahu pravidelné odborné přípravy.</a:t>
            </a:r>
          </a:p>
          <a:p>
            <a:endParaRPr lang="cs-CZ" dirty="0" smtClean="0"/>
          </a:p>
          <a:p>
            <a:r>
              <a:rPr lang="cs-CZ" dirty="0" smtClean="0"/>
              <a:t>Zúčastňují-li se odborné přípravy členové dobrovolných jednotek ve své pracovní době</a:t>
            </a:r>
            <a:r>
              <a:rPr lang="cs-CZ" dirty="0" smtClean="0"/>
              <a:t>, považuje </a:t>
            </a:r>
            <a:r>
              <a:rPr lang="cs-CZ" dirty="0" smtClean="0"/>
              <a:t>se to za překážku na straně zaměstnance z důvodu jiných úkonů v obecném zájmu.</a:t>
            </a:r>
          </a:p>
          <a:p>
            <a:endParaRPr lang="cs-CZ" dirty="0" smtClean="0"/>
          </a:p>
          <a:p>
            <a:r>
              <a:rPr lang="cs-CZ" dirty="0" smtClean="0"/>
              <a:t>Pravidelnou odbornou přípravu hasičů řídí, organizují </a:t>
            </a:r>
            <a:r>
              <a:rPr lang="cs-CZ" dirty="0" smtClean="0"/>
              <a:t>                      a </a:t>
            </a:r>
            <a:r>
              <a:rPr lang="cs-CZ" dirty="0" smtClean="0"/>
              <a:t>ověřují velitelé jednotek.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4457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Pravidelná odborná příprava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Pravidelná odborná příprava zahrnuje :</a:t>
            </a:r>
          </a:p>
          <a:p>
            <a:endParaRPr lang="cs-CZ" dirty="0" smtClean="0"/>
          </a:p>
          <a:p>
            <a:r>
              <a:rPr lang="cs-CZ" dirty="0" smtClean="0"/>
              <a:t>teoretickou přípravu</a:t>
            </a:r>
          </a:p>
          <a:p>
            <a:endParaRPr lang="cs-CZ" dirty="0" smtClean="0"/>
          </a:p>
          <a:p>
            <a:r>
              <a:rPr lang="cs-CZ" dirty="0" smtClean="0"/>
              <a:t>praktický výcvik </a:t>
            </a:r>
          </a:p>
          <a:p>
            <a:endParaRPr lang="cs-CZ" dirty="0" smtClean="0"/>
          </a:p>
          <a:p>
            <a:r>
              <a:rPr lang="cs-CZ" dirty="0" smtClean="0"/>
              <a:t>t</a:t>
            </a:r>
            <a:r>
              <a:rPr lang="cs-CZ" dirty="0" smtClean="0"/>
              <a:t>ělesnou </a:t>
            </a:r>
            <a:r>
              <a:rPr lang="cs-CZ" dirty="0" smtClean="0"/>
              <a:t>přípravu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5992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Pravidelná odborná příprava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Součástí odborné přípravy je i :</a:t>
            </a:r>
          </a:p>
          <a:p>
            <a:endParaRPr lang="cs-CZ" smtClean="0"/>
          </a:p>
          <a:p>
            <a:r>
              <a:rPr lang="cs-CZ" smtClean="0"/>
              <a:t>požární sport</a:t>
            </a:r>
          </a:p>
          <a:p>
            <a:endParaRPr lang="cs-CZ" smtClean="0"/>
          </a:p>
          <a:p>
            <a:r>
              <a:rPr lang="cs-CZ" smtClean="0"/>
              <a:t>prověřovací a taktické cvičení</a:t>
            </a:r>
          </a:p>
          <a:p>
            <a:endParaRPr lang="cs-CZ" smtClean="0"/>
          </a:p>
          <a:p>
            <a:r>
              <a:rPr lang="cs-CZ" smtClean="0"/>
              <a:t>instrukčně metodická zaměstnání </a:t>
            </a:r>
          </a:p>
          <a:p>
            <a:endParaRPr lang="cs-CZ" smtClean="0"/>
          </a:p>
          <a:p>
            <a:r>
              <a:rPr lang="cs-CZ" smtClean="0"/>
              <a:t>specializační kurzy</a:t>
            </a:r>
          </a:p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514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Pravidelná odborná příprava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hasiči určení k:</a:t>
            </a:r>
          </a:p>
          <a:p>
            <a:endParaRPr lang="cs-CZ" dirty="0" smtClean="0"/>
          </a:p>
          <a:p>
            <a:r>
              <a:rPr lang="cs-CZ" dirty="0" smtClean="0"/>
              <a:t> používání dýchacích přístrojů </a:t>
            </a:r>
            <a:r>
              <a:rPr lang="cs-CZ" dirty="0" smtClean="0"/>
              <a:t>- procvičí </a:t>
            </a:r>
            <a:r>
              <a:rPr lang="cs-CZ" dirty="0" smtClean="0"/>
              <a:t>nejméně jedenkrát </a:t>
            </a:r>
            <a:r>
              <a:rPr lang="cs-CZ" dirty="0" smtClean="0"/>
              <a:t>    za </a:t>
            </a:r>
            <a:r>
              <a:rPr lang="cs-CZ" dirty="0" smtClean="0"/>
              <a:t>3 měsíce použití </a:t>
            </a:r>
            <a:r>
              <a:rPr lang="cs-CZ" dirty="0" smtClean="0"/>
              <a:t>těchto přístrojů</a:t>
            </a:r>
            <a:r>
              <a:rPr lang="cs-CZ" dirty="0" smtClean="0"/>
              <a:t>,</a:t>
            </a:r>
          </a:p>
          <a:p>
            <a:endParaRPr lang="cs-CZ" dirty="0" smtClean="0"/>
          </a:p>
          <a:p>
            <a:r>
              <a:rPr lang="cs-CZ" dirty="0" smtClean="0"/>
              <a:t> používání protichemických ochranných oděvů a oděvů proti sálavému teplu a ohni </a:t>
            </a:r>
            <a:r>
              <a:rPr lang="cs-CZ" dirty="0" smtClean="0"/>
              <a:t>- procvičí </a:t>
            </a:r>
            <a:r>
              <a:rPr lang="cs-CZ" dirty="0" smtClean="0"/>
              <a:t>nejméně jedenkrát </a:t>
            </a:r>
            <a:r>
              <a:rPr lang="cs-CZ" dirty="0" smtClean="0"/>
              <a:t>                za </a:t>
            </a:r>
            <a:r>
              <a:rPr lang="cs-CZ" dirty="0" smtClean="0"/>
              <a:t>půl roku použití těchto oděvů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282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Pravidelná odborná příprava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hasiči určení k:</a:t>
            </a:r>
          </a:p>
          <a:p>
            <a:endParaRPr lang="cs-CZ" dirty="0" smtClean="0"/>
          </a:p>
          <a:p>
            <a:r>
              <a:rPr lang="cs-CZ" dirty="0" smtClean="0"/>
              <a:t>používání prostředků pro detekci plynů a nebezpečných látek </a:t>
            </a:r>
            <a:r>
              <a:rPr lang="cs-CZ" dirty="0" smtClean="0"/>
              <a:t>- procvičí </a:t>
            </a:r>
            <a:r>
              <a:rPr lang="cs-CZ" dirty="0" smtClean="0"/>
              <a:t>nejméně jedenkrát za měsíc použití těchto prostředků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0376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Pravidelná odborná příprava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hasiči určení k:</a:t>
            </a:r>
          </a:p>
          <a:p>
            <a:endParaRPr lang="cs-CZ" dirty="0" smtClean="0"/>
          </a:p>
          <a:p>
            <a:r>
              <a:rPr lang="cs-CZ" dirty="0" smtClean="0"/>
              <a:t>řízení vozidel s právem přednostní jízdy</a:t>
            </a:r>
          </a:p>
          <a:p>
            <a:endParaRPr lang="cs-CZ" dirty="0" smtClean="0"/>
          </a:p>
          <a:p>
            <a:r>
              <a:rPr lang="cs-CZ" dirty="0" smtClean="0"/>
              <a:t>kteří v průběhu 4 týdnů neřídili požární automobil určený </a:t>
            </a:r>
            <a:r>
              <a:rPr lang="cs-CZ" dirty="0" smtClean="0"/>
              <a:t>              pro </a:t>
            </a:r>
            <a:r>
              <a:rPr lang="cs-CZ" dirty="0" smtClean="0"/>
              <a:t>výjezd k </a:t>
            </a:r>
            <a:r>
              <a:rPr lang="cs-CZ" dirty="0" smtClean="0"/>
              <a:t>zásahu, </a:t>
            </a:r>
            <a:r>
              <a:rPr lang="cs-CZ" dirty="0" smtClean="0"/>
              <a:t>absolvují bezodkladně kondiční jízdu </a:t>
            </a:r>
            <a:r>
              <a:rPr lang="cs-CZ" dirty="0" smtClean="0"/>
              <a:t>                v </a:t>
            </a:r>
            <a:r>
              <a:rPr lang="cs-CZ" dirty="0" smtClean="0"/>
              <a:t>délce nejméně 10 km bez použití výstražného </a:t>
            </a:r>
            <a:r>
              <a:rPr lang="cs-CZ" dirty="0" smtClean="0"/>
              <a:t>zařízení </a:t>
            </a:r>
            <a:r>
              <a:rPr lang="cs-CZ" dirty="0" smtClean="0"/>
              <a:t>(anebo jiné motorové vozidlo stejné hmotnostní kategorie)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81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Pravidelná odborná příprava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Tělesná příprava zahrnuje:</a:t>
            </a:r>
          </a:p>
          <a:p>
            <a:endParaRPr lang="cs-CZ" dirty="0" smtClean="0"/>
          </a:p>
          <a:p>
            <a:r>
              <a:rPr lang="cs-CZ" dirty="0" smtClean="0"/>
              <a:t>všeobecnou tělesnou přípravu zaměřenou na udržení fyzické zdatnosti a rozvoj pohybových vlastností a speciální tělesnou přípravu odpovídající charakteru činnosti při zásahu jednotek. </a:t>
            </a:r>
          </a:p>
          <a:p>
            <a:endParaRPr lang="cs-CZ" dirty="0" smtClean="0"/>
          </a:p>
          <a:p>
            <a:r>
              <a:rPr lang="cs-CZ" dirty="0" smtClean="0"/>
              <a:t>Speciální tělesnou přípravou jsou disciplíny požárního sportu a také cvičení s prvky hasičské, lezecké, potápěčské </a:t>
            </a:r>
            <a:r>
              <a:rPr lang="cs-CZ" dirty="0" smtClean="0"/>
              <a:t>             a </a:t>
            </a:r>
            <a:r>
              <a:rPr lang="cs-CZ" dirty="0" smtClean="0"/>
              <a:t>záchranářské činnosti a práce na vodě.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81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Pravidelná odborná příprava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Způsob pořádání soutěží v požárním sportu, provádění jednotlivých disciplín a hodnocení dosažených výkonů stanovují:</a:t>
            </a:r>
          </a:p>
          <a:p>
            <a:endParaRPr lang="cs-CZ" dirty="0" smtClean="0"/>
          </a:p>
          <a:p>
            <a:r>
              <a:rPr lang="cs-CZ" dirty="0" smtClean="0"/>
              <a:t> pravidla požárního sportu.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81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Pravidelná odborná příprava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Pravidelná odborná příprava se ověřuje jedenkrát v každém kalendářním roce. </a:t>
            </a:r>
          </a:p>
          <a:p>
            <a:endParaRPr lang="cs-CZ" dirty="0" smtClean="0"/>
          </a:p>
          <a:p>
            <a:r>
              <a:rPr lang="cs-CZ" dirty="0" smtClean="0"/>
              <a:t>O výsledku ověření pravidelné odborné přípravy se vyhotoví protokol, který je součástí dokumentace o odborné </a:t>
            </a:r>
            <a:r>
              <a:rPr lang="cs-CZ" dirty="0" smtClean="0"/>
              <a:t>přípravě (hasiči</a:t>
            </a:r>
            <a:r>
              <a:rPr lang="cs-CZ" dirty="0" smtClean="0"/>
              <a:t>, který neuspěje při ověření odborné přípravy, se umožní nejpozději do 3 měsíců toto ověření </a:t>
            </a:r>
            <a:r>
              <a:rPr lang="cs-CZ" dirty="0" smtClean="0"/>
              <a:t>opakovat).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81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Pravidelná odborná příprava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 K ověření připravenosti členů jednotky k výjezdu a akceschopnosti jednotky může velitel jednotky vyhlásit jednotce:</a:t>
            </a:r>
          </a:p>
          <a:p>
            <a:endParaRPr lang="cs-CZ" sz="1800" dirty="0" smtClean="0"/>
          </a:p>
          <a:p>
            <a:r>
              <a:rPr lang="cs-CZ" sz="1800" dirty="0" smtClean="0"/>
              <a:t> prověřovací cvičení; o této skutečnosti informuje předem územně příslušné OPIS HZS kraje a v případě jednotky SDH obce také starostu obce.</a:t>
            </a:r>
          </a:p>
          <a:p>
            <a:endParaRPr lang="cs-CZ" sz="1800" dirty="0" smtClean="0"/>
          </a:p>
          <a:p>
            <a:r>
              <a:rPr lang="cs-CZ" sz="1800" dirty="0" smtClean="0"/>
              <a:t>Součástí tohoto cvičení může být i vyhlášení cvičného požárního poplachu. Při takovém ohlášení požáru nebo mimořádné události musí být ohlašovna požáru, OPIS nebo jiné místo, kterým se požár nebo mimořádná událost ohlašuje, upozorněny, že jde </a:t>
            </a:r>
            <a:r>
              <a:rPr lang="cs-CZ" sz="1800" dirty="0" smtClean="0"/>
              <a:t>                                 o </a:t>
            </a:r>
            <a:r>
              <a:rPr lang="cs-CZ" sz="1800" dirty="0" smtClean="0"/>
              <a:t>prověřovací cvičení, pokud nejsou cvičením prověřovány.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42817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Pravidelná odborná příprava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Taktická cvičení</a:t>
            </a:r>
          </a:p>
          <a:p>
            <a:endParaRPr lang="cs-CZ" smtClean="0"/>
          </a:p>
          <a:p>
            <a:r>
              <a:rPr lang="cs-CZ" smtClean="0"/>
              <a:t> organizují velitelé jednotek v souladu s ročním plánem pravidelné odborné přípravy.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2817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Pravidelná odborná příprava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Taktická cvičení</a:t>
            </a:r>
          </a:p>
          <a:p>
            <a:endParaRPr lang="cs-CZ" dirty="0" smtClean="0"/>
          </a:p>
          <a:p>
            <a:r>
              <a:rPr lang="cs-CZ" dirty="0" smtClean="0"/>
              <a:t>Dokumentaci taktického cvičení schvaluje ředitel územního odboru HZS kraje v případě, že se do taktického cvičení zapojují dvě a více jednotek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17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Pravidelná odborná příprava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Taktická cvičení</a:t>
            </a:r>
          </a:p>
          <a:p>
            <a:endParaRPr lang="cs-CZ" dirty="0" smtClean="0"/>
          </a:p>
          <a:p>
            <a:r>
              <a:rPr lang="cs-CZ" dirty="0" smtClean="0"/>
              <a:t>Dokumentaci taktického cvičení schvaluje ředitel  HZS kraje </a:t>
            </a:r>
            <a:r>
              <a:rPr lang="cs-CZ" dirty="0" smtClean="0"/>
              <a:t> v případě, </a:t>
            </a:r>
            <a:r>
              <a:rPr lang="cs-CZ" dirty="0" smtClean="0"/>
              <a:t>že cvičení svým rozsahem přesáhne územní působnost územního odboru HZS kraje.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9140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Ing. Jaromír Šindler 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611560" y="2276475"/>
            <a:ext cx="8086353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cs-CZ" b="1" dirty="0" smtClean="0"/>
              <a:t>Text:</a:t>
            </a:r>
          </a:p>
          <a:p>
            <a:r>
              <a:rPr lang="cs-CZ" b="1" dirty="0" smtClean="0"/>
              <a:t>Sbírka interních aktů řízení generálního ředitele hasičského záchranného sboru ČR částka 25.:</a:t>
            </a:r>
          </a:p>
          <a:p>
            <a:r>
              <a:rPr lang="cs-CZ" b="1" dirty="0" smtClean="0"/>
              <a:t>Pokyn </a:t>
            </a:r>
            <a:r>
              <a:rPr lang="cs-CZ" b="1" dirty="0"/>
              <a:t>generálního ředitele Hasičského záchranného sboru </a:t>
            </a:r>
            <a:r>
              <a:rPr lang="cs-CZ" b="1" dirty="0" smtClean="0"/>
              <a:t>ČR ze </a:t>
            </a:r>
            <a:r>
              <a:rPr lang="cs-CZ" b="1" dirty="0"/>
              <a:t>dne 8. 6. 2009, kterým se stanoví Řád výkonu </a:t>
            </a:r>
            <a:r>
              <a:rPr lang="cs-CZ" b="1" dirty="0" smtClean="0"/>
              <a:t>služby v </a:t>
            </a:r>
            <a:r>
              <a:rPr lang="cs-CZ" b="1" dirty="0"/>
              <a:t>jednotkách HZS podniků, SDH obcí a SDH </a:t>
            </a:r>
            <a:r>
              <a:rPr lang="cs-CZ" b="1" dirty="0" smtClean="0"/>
              <a:t>podniků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7323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Konec prezentace</a:t>
            </a:r>
            <a:endParaRPr lang="cs-CZ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41916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11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Theme111</Template>
  <TotalTime>162</TotalTime>
  <Words>692</Words>
  <Application>Microsoft Office PowerPoint</Application>
  <PresentationFormat>Předvádění na obrazovce (4:3)</PresentationFormat>
  <Paragraphs>107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Theme111</vt:lpstr>
      <vt:lpstr>Řád výkonu služby              v jednotkách HZS podniků, SDH obcí             a SDH podniků</vt:lpstr>
      <vt:lpstr>Výukový materiál</vt:lpstr>
      <vt:lpstr>Snímek 3</vt:lpstr>
      <vt:lpstr>Pravidelná odborná příprava</vt:lpstr>
      <vt:lpstr>Pravidelná odborná příprava</vt:lpstr>
      <vt:lpstr>Pravidelná odborná příprava</vt:lpstr>
      <vt:lpstr>Pravidelná odborná příprava</vt:lpstr>
      <vt:lpstr>Pravidelná odborná příprava</vt:lpstr>
      <vt:lpstr>Pravidelná odborná příprava</vt:lpstr>
      <vt:lpstr>Pravidelná odborná příprava</vt:lpstr>
      <vt:lpstr>Pravidelná odborná příprava</vt:lpstr>
      <vt:lpstr>Pravidelná odborná příprava</vt:lpstr>
      <vt:lpstr>Pravidelná odborná příprava</vt:lpstr>
      <vt:lpstr>Pravidelná odborná příprava</vt:lpstr>
      <vt:lpstr>Pravidelná odborná příprava</vt:lpstr>
      <vt:lpstr>Pravidelná odborná příprava</vt:lpstr>
      <vt:lpstr>Použité zdroje</vt:lpstr>
      <vt:lpstr>Konec prezentace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Řád výkonu služby v jednotkách HZS podniků, SDH obcí a SDH podniků</dc:title>
  <dc:creator>jarda</dc:creator>
  <cp:lastModifiedBy>Dum</cp:lastModifiedBy>
  <cp:revision>39</cp:revision>
  <dcterms:created xsi:type="dcterms:W3CDTF">2011-10-18T07:51:00Z</dcterms:created>
  <dcterms:modified xsi:type="dcterms:W3CDTF">2013-01-08T15:16:28Z</dcterms:modified>
</cp:coreProperties>
</file>