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A10F7-F5B9-4A7C-8800-2067FD6281BF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A28DE-A114-4349-8FDF-04CA5985C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6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FB8FF-1879-4B08-8533-21A33961D87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5208E-5788-493B-B7E9-ADC26049F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37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DFF8E-CFFC-4378-93D3-BDAEE5615CB7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DDC2D-B747-4ADC-998B-DA669BA7C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625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65BAD-9B95-44FC-96BF-D205034A091F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74E86-F87E-4BB2-B6FF-7B0101E5E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300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28BD0-DC0F-4D20-9AEA-654562F69727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7C89E-447A-4CC9-8546-F9D668CE9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790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654E0-A5A7-460A-A370-3FD606E87FC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78579-E441-4D4F-B6B2-DB3CA9DF4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342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23EBB-7863-460A-BDC3-1D57C02AA76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420D1-44A2-43FD-9B71-0936E5AC42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000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3986A-A29A-4B93-A419-335810BF074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3F040-B8BB-4288-858C-5EE3BB9BE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28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B1C8C-8B48-44B5-8408-7831D80AE11C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BAC4B-B79D-435B-91A9-763BB703D9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248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C91C5-9A69-4DCB-8D7A-67E92E0BB1CC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4550F-40B2-4D67-9D9E-F4D215A222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861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4D7CB-A371-42DE-A601-F8816449300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4C4A7-3634-46BB-9710-6273C7936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055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D53BD1-A101-44C1-ABA6-7D134573C3F5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EB6B87-683F-48EE-A45F-10685EAFE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www.enviwiki.cz/wiki/Soubor:Edge_of_Space.png" TargetMode="External"/><Relationship Id="rId7" Type="http://schemas.openxmlformats.org/officeDocument/2006/relationships/hyperlink" Target="http://upload.wikimedia.org/wikipedia/commons/0/09/Arctic_stratospheric_cloud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Above_the_Clouds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png"/><Relationship Id="rId9" Type="http://schemas.openxmlformats.org/officeDocument/2006/relationships/hyperlink" Target="http://upload.wikimedia.org/wikipedia/commons/4/4f/Ns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5/59/East_LA_Basin_from_Mulholland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79366" y="2636912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VY_52_INOVACE_41_Hydrosféra-učební text</a:t>
            </a:r>
          </a:p>
        </p:txBody>
      </p:sp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361085" y="1778072"/>
            <a:ext cx="82089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269" y="522920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468313" y="549275"/>
            <a:ext cx="8207375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>
                <a:latin typeface="Calibri" pitchFamily="34" charset="0"/>
              </a:rPr>
              <a:t> ATMOSFÉRA: </a:t>
            </a:r>
            <a:endParaRPr lang="cs-CZ" sz="2800" b="1" dirty="0" smtClean="0">
              <a:latin typeface="Calibri" pitchFamily="34" charset="0"/>
            </a:endParaRPr>
          </a:p>
          <a:p>
            <a:pPr eaLnBrk="1" hangingPunct="1"/>
            <a:endParaRPr lang="cs-CZ" sz="2800" b="1" dirty="0">
              <a:latin typeface="Calibri" pitchFamily="34" charset="0"/>
            </a:endParaRPr>
          </a:p>
          <a:p>
            <a:pPr eaLnBrk="1" hangingPunct="1"/>
            <a:r>
              <a:rPr lang="cs-CZ" sz="2400" b="1" dirty="0">
                <a:latin typeface="Calibri" pitchFamily="34" charset="0"/>
              </a:rPr>
              <a:t> </a:t>
            </a:r>
            <a:r>
              <a:rPr lang="cs-CZ" sz="2400" dirty="0">
                <a:latin typeface="Calibri" pitchFamily="34" charset="0"/>
              </a:rPr>
              <a:t>vzdušný obal </a:t>
            </a:r>
            <a:r>
              <a:rPr lang="cs-CZ" sz="2400" dirty="0">
                <a:latin typeface="Calibri" pitchFamily="34" charset="0"/>
              </a:rPr>
              <a:t>Z</a:t>
            </a:r>
            <a:r>
              <a:rPr lang="cs-CZ" sz="2400" dirty="0" smtClean="0">
                <a:latin typeface="Calibri" pitchFamily="34" charset="0"/>
              </a:rPr>
              <a:t>emě = </a:t>
            </a:r>
            <a:r>
              <a:rPr lang="cs-CZ" sz="2400" dirty="0">
                <a:latin typeface="Calibri" pitchFamily="34" charset="0"/>
              </a:rPr>
              <a:t>1 200 km</a:t>
            </a:r>
          </a:p>
          <a:p>
            <a:pPr eaLnBrk="1" hangingPunct="1"/>
            <a:r>
              <a:rPr lang="cs-CZ" sz="2400" u="sng" dirty="0">
                <a:latin typeface="Calibri" pitchFamily="34" charset="0"/>
              </a:rPr>
              <a:t>Troposféra</a:t>
            </a:r>
            <a:r>
              <a:rPr lang="cs-CZ" sz="2400" dirty="0">
                <a:latin typeface="Calibri" pitchFamily="34" charset="0"/>
              </a:rPr>
              <a:t>: počasí, koloběh vody</a:t>
            </a:r>
          </a:p>
          <a:p>
            <a:pPr eaLnBrk="1" hangingPunct="1"/>
            <a:r>
              <a:rPr lang="cs-CZ" sz="2400" b="1" dirty="0" smtClean="0">
                <a:latin typeface="Calibri" pitchFamily="34" charset="0"/>
              </a:rPr>
              <a:t>UDRŽENÍ </a:t>
            </a:r>
            <a:r>
              <a:rPr lang="cs-CZ" sz="2400" b="1" dirty="0">
                <a:latin typeface="Calibri" pitchFamily="34" charset="0"/>
              </a:rPr>
              <a:t>ROVNOVÁHY PLYNŮ V OVZDUŠÍ:</a:t>
            </a:r>
          </a:p>
          <a:p>
            <a:pPr eaLnBrk="1" hangingPunct="1"/>
            <a:r>
              <a:rPr lang="cs-CZ" sz="2400" b="1" dirty="0">
                <a:latin typeface="Calibri" pitchFamily="34" charset="0"/>
              </a:rPr>
              <a:t> Fotosyntézou:</a:t>
            </a:r>
            <a:r>
              <a:rPr lang="cs-CZ" sz="2400" dirty="0">
                <a:latin typeface="Calibri" pitchFamily="34" charset="0"/>
              </a:rPr>
              <a:t> kyslík a oxid uhličitý. </a:t>
            </a:r>
          </a:p>
          <a:p>
            <a:pPr eaLnBrk="1" hangingPunct="1"/>
            <a:r>
              <a:rPr lang="cs-CZ" sz="2400" dirty="0">
                <a:latin typeface="Calibri" pitchFamily="34" charset="0"/>
              </a:rPr>
              <a:t>Dnes nerovnováha.</a:t>
            </a:r>
          </a:p>
          <a:p>
            <a:pPr eaLnBrk="1" hangingPunct="1"/>
            <a:r>
              <a:rPr lang="cs-CZ" sz="2400" u="sng" dirty="0">
                <a:latin typeface="Calibri" pitchFamily="34" charset="0"/>
              </a:rPr>
              <a:t>Producenti oxidu uhličitého</a:t>
            </a:r>
            <a:r>
              <a:rPr lang="cs-CZ" sz="2400" dirty="0">
                <a:latin typeface="Calibri" pitchFamily="34" charset="0"/>
              </a:rPr>
              <a:t>: </a:t>
            </a:r>
          </a:p>
          <a:p>
            <a:pPr eaLnBrk="1" hangingPunct="1"/>
            <a:r>
              <a:rPr lang="cs-CZ" sz="2400" dirty="0">
                <a:latin typeface="Calibri" pitchFamily="34" charset="0"/>
              </a:rPr>
              <a:t>organizmy- dýchání,  rozkladem,  lidé spalováním uhlovodíků, sopky</a:t>
            </a:r>
          </a:p>
          <a:p>
            <a:pPr eaLnBrk="1" hangingPunct="1"/>
            <a:r>
              <a:rPr lang="cs-CZ" sz="2400" u="sng" dirty="0">
                <a:latin typeface="Calibri" pitchFamily="34" charset="0"/>
              </a:rPr>
              <a:t>Producenti kyslíku:</a:t>
            </a:r>
          </a:p>
          <a:p>
            <a:pPr eaLnBrk="1" hangingPunct="1"/>
            <a:r>
              <a:rPr lang="cs-CZ" sz="2400" dirty="0" smtClean="0">
                <a:latin typeface="Calibri" pitchFamily="34" charset="0"/>
              </a:rPr>
              <a:t>rostliny- </a:t>
            </a:r>
            <a:r>
              <a:rPr lang="cs-CZ" sz="2400" dirty="0">
                <a:latin typeface="Calibri" pitchFamily="34" charset="0"/>
              </a:rPr>
              <a:t>nestačí zpracovat oxid uhlíku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179388" y="476250"/>
            <a:ext cx="8137525" cy="56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Ozónosféra</a:t>
            </a:r>
            <a:r>
              <a:rPr lang="cs-CZ" sz="2400">
                <a:latin typeface="Calibri" pitchFamily="34" charset="0"/>
              </a:rPr>
              <a:t>:</a:t>
            </a:r>
          </a:p>
          <a:p>
            <a:r>
              <a:rPr lang="cs-CZ" sz="2400">
                <a:latin typeface="Calibri" pitchFamily="34" charset="0"/>
              </a:rPr>
              <a:t> část stratosféry-  zadržuje pronikání UV záření !!  díry</a:t>
            </a:r>
          </a:p>
          <a:p>
            <a:r>
              <a:rPr lang="cs-CZ" sz="2400" b="1">
                <a:latin typeface="Calibri" pitchFamily="34" charset="0"/>
              </a:rPr>
              <a:t>Typy mraků: </a:t>
            </a:r>
          </a:p>
          <a:p>
            <a:r>
              <a:rPr lang="cs-CZ" sz="2400">
                <a:latin typeface="Calibri" pitchFamily="34" charset="0"/>
              </a:rPr>
              <a:t> bouřkový - kumulonimbus - velký objem</a:t>
            </a:r>
          </a:p>
          <a:p>
            <a:r>
              <a:rPr lang="cs-CZ" sz="2400">
                <a:latin typeface="Calibri" pitchFamily="34" charset="0"/>
              </a:rPr>
              <a:t>Kouřový -  cirus - vysoko</a:t>
            </a:r>
          </a:p>
          <a:p>
            <a:r>
              <a:rPr lang="cs-CZ" sz="2400">
                <a:latin typeface="Calibri" pitchFamily="34" charset="0"/>
              </a:rPr>
              <a:t>Kupovitý - kumulus</a:t>
            </a:r>
          </a:p>
          <a:p>
            <a:r>
              <a:rPr lang="cs-CZ" sz="2400">
                <a:latin typeface="Calibri" pitchFamily="34" charset="0"/>
              </a:rPr>
              <a:t>Dešťový - nimbostratus - nízký</a:t>
            </a:r>
          </a:p>
          <a:p>
            <a:r>
              <a:rPr lang="cs-CZ" sz="2400" b="1">
                <a:latin typeface="Calibri" pitchFamily="34" charset="0"/>
              </a:rPr>
              <a:t>Vodní páry: </a:t>
            </a:r>
            <a:r>
              <a:rPr lang="cs-CZ" sz="2400">
                <a:latin typeface="Calibri" pitchFamily="34" charset="0"/>
              </a:rPr>
              <a:t>0-4% ovzduší -  kondenzace- srážky (opakuj)</a:t>
            </a:r>
          </a:p>
          <a:p>
            <a:r>
              <a:rPr lang="cs-CZ" sz="2400" b="1">
                <a:latin typeface="Calibri" pitchFamily="34" charset="0"/>
              </a:rPr>
              <a:t>Vítr</a:t>
            </a:r>
            <a:r>
              <a:rPr lang="cs-CZ" sz="2400">
                <a:latin typeface="Calibri" pitchFamily="34" charset="0"/>
              </a:rPr>
              <a:t>: vzniká prouděním vzduchu- souvisí s tlakem (opakuj)</a:t>
            </a:r>
          </a:p>
          <a:p>
            <a:r>
              <a:rPr lang="cs-CZ" sz="2400" b="1">
                <a:latin typeface="Calibri" pitchFamily="34" charset="0"/>
              </a:rPr>
              <a:t>Inverze: </a:t>
            </a:r>
            <a:r>
              <a:rPr lang="cs-CZ" sz="2400">
                <a:latin typeface="Calibri" pitchFamily="34" charset="0"/>
              </a:rPr>
              <a:t>vzniká rozdílem teploty v troposféře</a:t>
            </a:r>
          </a:p>
          <a:p>
            <a:r>
              <a:rPr lang="cs-CZ" sz="2400" u="sng">
                <a:latin typeface="Calibri" pitchFamily="34" charset="0"/>
              </a:rPr>
              <a:t>Fotochemický smog</a:t>
            </a:r>
            <a:r>
              <a:rPr lang="cs-CZ" sz="2400">
                <a:latin typeface="Calibri" pitchFamily="34" charset="0"/>
              </a:rPr>
              <a:t>: přízemní ozón tvořený světlem, spalinami a oxidem dusíku</a:t>
            </a:r>
          </a:p>
          <a:p>
            <a:r>
              <a:rPr lang="cs-CZ" sz="2400" u="sng">
                <a:latin typeface="Calibri" pitchFamily="34" charset="0"/>
              </a:rPr>
              <a:t>Další látky: </a:t>
            </a:r>
            <a:r>
              <a:rPr lang="cs-CZ" sz="2400">
                <a:latin typeface="Calibri" pitchFamily="34" charset="0"/>
              </a:rPr>
              <a:t>Toxické</a:t>
            </a:r>
            <a:r>
              <a:rPr lang="cs-CZ" sz="2400" b="1">
                <a:latin typeface="Calibri" pitchFamily="34" charset="0"/>
              </a:rPr>
              <a:t> plyny </a:t>
            </a:r>
            <a:r>
              <a:rPr lang="cs-CZ" sz="2400">
                <a:latin typeface="Calibri" pitchFamily="34" charset="0"/>
              </a:rPr>
              <a:t>a p</a:t>
            </a:r>
            <a:r>
              <a:rPr lang="cs-CZ" sz="2400" b="1">
                <a:latin typeface="Calibri" pitchFamily="34" charset="0"/>
              </a:rPr>
              <a:t>rach</a:t>
            </a:r>
            <a:r>
              <a:rPr lang="cs-CZ" sz="2400">
                <a:latin typeface="Calibri" pitchFamily="34" charset="0"/>
              </a:rPr>
              <a:t>, čím jemnější, tím hloub do plic pronikne</a:t>
            </a:r>
          </a:p>
          <a:p>
            <a:r>
              <a:rPr lang="cs-CZ" sz="2400" b="1">
                <a:latin typeface="Calibri" pitchFamily="34" charset="0"/>
              </a:rPr>
              <a:t>Emise</a:t>
            </a:r>
            <a:r>
              <a:rPr lang="cs-CZ" sz="2400">
                <a:latin typeface="Calibri" pitchFamily="34" charset="0"/>
              </a:rPr>
              <a:t>- vypouštění plynů a prachu </a:t>
            </a:r>
            <a:r>
              <a:rPr lang="cs-CZ" sz="2400" b="1">
                <a:latin typeface="Calibri" pitchFamily="34" charset="0"/>
              </a:rPr>
              <a:t> imise- </a:t>
            </a:r>
            <a:r>
              <a:rPr lang="cs-CZ" sz="2400">
                <a:latin typeface="Calibri" pitchFamily="34" charset="0"/>
              </a:rPr>
              <a:t>spad emisí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5" descr="280px-Cumulus_clouds_in_fair_weathe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636838"/>
            <a:ext cx="2641600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7"/>
          <p:cNvSpPr txBox="1">
            <a:spLocks noChangeArrowheads="1"/>
          </p:cNvSpPr>
          <p:nvPr/>
        </p:nvSpPr>
        <p:spPr bwMode="auto">
          <a:xfrm flipH="1">
            <a:off x="2627313" y="4797425"/>
            <a:ext cx="31273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AutoNum type="arabicPeriod"/>
            </a:pPr>
            <a:r>
              <a:rPr lang="cs-CZ" b="1">
                <a:latin typeface="Calibri" pitchFamily="34" charset="0"/>
              </a:rPr>
              <a:t>Bouřkový</a:t>
            </a:r>
          </a:p>
          <a:p>
            <a:pPr eaLnBrk="1" hangingPunct="1">
              <a:buFontTx/>
              <a:buAutoNum type="arabicPeriod"/>
            </a:pPr>
            <a:r>
              <a:rPr lang="cs-CZ" b="1">
                <a:latin typeface="Calibri" pitchFamily="34" charset="0"/>
              </a:rPr>
              <a:t>Kouřový</a:t>
            </a:r>
          </a:p>
          <a:p>
            <a:pPr eaLnBrk="1" hangingPunct="1">
              <a:buFontTx/>
              <a:buAutoNum type="arabicPeriod"/>
            </a:pPr>
            <a:r>
              <a:rPr lang="cs-CZ" b="1">
                <a:latin typeface="Calibri" pitchFamily="34" charset="0"/>
              </a:rPr>
              <a:t>Kupovitý</a:t>
            </a:r>
          </a:p>
          <a:p>
            <a:pPr eaLnBrk="1" hangingPunct="1">
              <a:buFontTx/>
              <a:buAutoNum type="arabicPeriod"/>
            </a:pPr>
            <a:r>
              <a:rPr lang="cs-CZ" b="1">
                <a:latin typeface="Calibri" pitchFamily="34" charset="0"/>
              </a:rPr>
              <a:t>dešťový</a:t>
            </a:r>
          </a:p>
        </p:txBody>
      </p:sp>
      <p:pic>
        <p:nvPicPr>
          <p:cNvPr id="5124" name="Picture 10" descr="http://www.enviwiki.cz/w/images/thumb/1/15/Edge_of_Space.png/175px-Edge_of_Space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-2259013"/>
            <a:ext cx="1666875" cy="8886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2" descr="http://upload.wikimedia.org/wikipedia/commons/thumb/4/4b/Above_the_Clouds.jpg/280px-Above_the_Clouds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49275"/>
            <a:ext cx="3419475" cy="205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14" descr="Soubor:Arctic stratospheric cloud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1484313"/>
            <a:ext cx="3290887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16" descr="Soubor:Ns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4292600"/>
            <a:ext cx="2544762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TextovéPole 12"/>
          <p:cNvSpPr txBox="1">
            <a:spLocks noChangeArrowheads="1"/>
          </p:cNvSpPr>
          <p:nvPr/>
        </p:nvSpPr>
        <p:spPr bwMode="auto">
          <a:xfrm>
            <a:off x="1476375" y="260350"/>
            <a:ext cx="244792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5129" name="TextovéPole 15"/>
          <p:cNvSpPr txBox="1">
            <a:spLocks noChangeArrowheads="1"/>
          </p:cNvSpPr>
          <p:nvPr/>
        </p:nvSpPr>
        <p:spPr bwMode="auto">
          <a:xfrm>
            <a:off x="4787900" y="1052513"/>
            <a:ext cx="266382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5130" name="TextovéPole 19"/>
          <p:cNvSpPr txBox="1">
            <a:spLocks noChangeArrowheads="1"/>
          </p:cNvSpPr>
          <p:nvPr/>
        </p:nvSpPr>
        <p:spPr bwMode="auto">
          <a:xfrm>
            <a:off x="5003800" y="4005263"/>
            <a:ext cx="26638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  <p:sp>
        <p:nvSpPr>
          <p:cNvPr id="5131" name="TextovéPole 20"/>
          <p:cNvSpPr txBox="1">
            <a:spLocks noChangeArrowheads="1"/>
          </p:cNvSpPr>
          <p:nvPr/>
        </p:nvSpPr>
        <p:spPr bwMode="auto">
          <a:xfrm>
            <a:off x="611188" y="4581525"/>
            <a:ext cx="26654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5132" name="TextovéPole 22"/>
          <p:cNvSpPr txBox="1">
            <a:spLocks noChangeArrowheads="1"/>
          </p:cNvSpPr>
          <p:nvPr/>
        </p:nvSpPr>
        <p:spPr bwMode="auto">
          <a:xfrm>
            <a:off x="6659563" y="6581775"/>
            <a:ext cx="13684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Obr.5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191000" y="399256"/>
            <a:ext cx="2829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Vrstvy atmosféry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6"/>
          <p:cNvSpPr txBox="1">
            <a:spLocks noChangeArrowheads="1"/>
          </p:cNvSpPr>
          <p:nvPr/>
        </p:nvSpPr>
        <p:spPr bwMode="auto">
          <a:xfrm flipH="1">
            <a:off x="3100388" y="5445125"/>
            <a:ext cx="5359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Dú: nakresli obr. 63 str.36</a:t>
            </a:r>
          </a:p>
        </p:txBody>
      </p:sp>
      <p:pic>
        <p:nvPicPr>
          <p:cNvPr id="6147" name="Picture 7" descr="Soubor:East LA Basin from Mulhol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836613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250825" y="6453188"/>
            <a:ext cx="14414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Obr.6</a:t>
            </a: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1187450" y="188913"/>
            <a:ext cx="54721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Inverze: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" descr="sklenik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92150"/>
            <a:ext cx="8059737" cy="529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95288" y="6165850"/>
            <a:ext cx="27368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692150"/>
            <a:ext cx="8229600" cy="543401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14350" indent="-514350" eaLnBrk="0" hangingPunct="0">
              <a:spcBef>
                <a:spcPct val="20000"/>
              </a:spcBef>
              <a:defRPr/>
            </a:pPr>
            <a:r>
              <a:rPr lang="cs-CZ" sz="3200" b="1" u="sng" dirty="0">
                <a:latin typeface="+mn-lt"/>
                <a:cs typeface="+mn-cs"/>
              </a:rPr>
              <a:t>troposféra: </a:t>
            </a:r>
            <a:r>
              <a:rPr lang="cs-CZ" sz="3200" dirty="0">
                <a:latin typeface="+mn-lt"/>
                <a:cs typeface="+mn-cs"/>
              </a:rPr>
              <a:t>do 15km počasí-koloběh vody, </a:t>
            </a:r>
          </a:p>
          <a:p>
            <a:pPr marL="514350" indent="-514350" eaLnBrk="0" hangingPunct="0">
              <a:spcBef>
                <a:spcPct val="20000"/>
              </a:spcBef>
              <a:defRPr/>
            </a:pPr>
            <a:r>
              <a:rPr lang="cs-CZ" sz="3200" dirty="0">
                <a:latin typeface="+mn-lt"/>
                <a:cs typeface="+mn-cs"/>
              </a:rPr>
              <a:t>  složení- 78% N, 21%O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</a:t>
            </a:r>
            <a:r>
              <a:rPr lang="cs-CZ" sz="2400" dirty="0">
                <a:latin typeface="+mn-lt"/>
                <a:cs typeface="+mn-cs"/>
              </a:rPr>
              <a:t>, </a:t>
            </a:r>
            <a:r>
              <a:rPr lang="cs-CZ" sz="3600" dirty="0">
                <a:latin typeface="+mn-lt"/>
                <a:cs typeface="+mn-cs"/>
              </a:rPr>
              <a:t>1%</a:t>
            </a:r>
            <a:r>
              <a:rPr lang="cs-CZ" sz="3200" dirty="0">
                <a:latin typeface="+mn-lt"/>
                <a:cs typeface="+mn-cs"/>
              </a:rPr>
              <a:t> skleníkové plyny               </a:t>
            </a:r>
          </a:p>
          <a:p>
            <a:pPr marL="514350" indent="-51435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latin typeface="+mn-lt"/>
                <a:cs typeface="+mn-cs"/>
              </a:rPr>
              <a:t>  skleníkové plyny ztěžují únik tepelného záření</a:t>
            </a:r>
          </a:p>
          <a:p>
            <a:pPr marL="514350" indent="-51435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latin typeface="+mn-lt"/>
                <a:cs typeface="+mn-cs"/>
              </a:rPr>
              <a:t>  zvyšují teplotu povrchu Země</a:t>
            </a:r>
          </a:p>
          <a:p>
            <a:pPr marL="514350" indent="-51435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latin typeface="+mn-lt"/>
                <a:cs typeface="+mn-cs"/>
              </a:rPr>
              <a:t>Udržování rovnováhy plynů- </a:t>
            </a:r>
            <a:r>
              <a:rPr lang="cs-CZ" sz="3200" b="1" dirty="0">
                <a:latin typeface="+mn-lt"/>
                <a:cs typeface="+mn-cs"/>
              </a:rPr>
              <a:t>fotosyntézou</a:t>
            </a:r>
          </a:p>
          <a:p>
            <a:pPr marL="514350" indent="-51435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latin typeface="+mn-lt"/>
                <a:cs typeface="+mn-cs"/>
              </a:rPr>
              <a:t>Dnes málo rostlin, mnoho CO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2</a:t>
            </a:r>
            <a:r>
              <a:rPr lang="cs-CZ" sz="3200" dirty="0">
                <a:latin typeface="+mn-lt"/>
                <a:cs typeface="+mn-cs"/>
              </a:rPr>
              <a:t>-dýchání </a:t>
            </a:r>
          </a:p>
          <a:p>
            <a:pPr marL="514350" indent="-51435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latin typeface="+mn-lt"/>
                <a:cs typeface="+mn-cs"/>
              </a:rPr>
              <a:t>organizmů, spalování fosilních paliv, sopky….</a:t>
            </a:r>
          </a:p>
          <a:p>
            <a:pPr marL="514350" indent="-51435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b="1" u="sng" dirty="0">
                <a:latin typeface="+mn-lt"/>
                <a:cs typeface="+mn-cs"/>
              </a:rPr>
              <a:t> stratosféra: </a:t>
            </a:r>
            <a:r>
              <a:rPr lang="cs-CZ" sz="3200" dirty="0">
                <a:latin typeface="+mn-lt"/>
                <a:cs typeface="+mn-cs"/>
              </a:rPr>
              <a:t>do 50km, jejím součástí ozónosféra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684213" y="908050"/>
            <a:ext cx="8135937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Obr.1-http://cs.wikipedia.org/wiki/Soubor:Above_the_Clouds.jpg</a:t>
            </a:r>
          </a:p>
          <a:p>
            <a:pPr eaLnBrk="1" hangingPunct="1"/>
            <a:r>
              <a:rPr lang="cs-CZ" sz="1200"/>
              <a:t>obr,.2-http://cs.wikipedia.org/wiki/Soubor:Arctic_stratospheric_cloud.jpg</a:t>
            </a:r>
          </a:p>
          <a:p>
            <a:pPr eaLnBrk="1" hangingPunct="1"/>
            <a:r>
              <a:rPr lang="cs-CZ" sz="1200"/>
              <a:t>Obr.3-http://cs.wikipedia.org/wiki/Soubor:Cumulus_clouds_in_fair_weather.jpeg</a:t>
            </a:r>
          </a:p>
          <a:p>
            <a:pPr eaLnBrk="1" hangingPunct="1"/>
            <a:r>
              <a:rPr lang="cs-CZ" sz="1200"/>
              <a:t>Obr.4-http://cs.wikipedia.org/wiki/Soubor:Ns1.jpg</a:t>
            </a:r>
          </a:p>
          <a:p>
            <a:pPr eaLnBrk="1" hangingPunct="1"/>
            <a:r>
              <a:rPr lang="cs-CZ" sz="1200"/>
              <a:t>Obr.5-http://www.enviwiki.cz/wiki/Atmosf%C3%A9ra_Zem%C4%9B</a:t>
            </a:r>
          </a:p>
          <a:p>
            <a:pPr eaLnBrk="1" hangingPunct="1"/>
            <a:r>
              <a:rPr lang="cs-CZ" sz="1200"/>
              <a:t>Obr.6- http://cs.wikipedia.org/wiki/Soubor:East_LA_Basin_from_Mulholland.jpg</a:t>
            </a:r>
          </a:p>
          <a:p>
            <a:pPr eaLnBrk="1" hangingPunct="1"/>
            <a:r>
              <a:rPr lang="cs-CZ" sz="1200"/>
              <a:t>Obr.7- http://cs.wikipedia.org/wiki/Soubor:Schema_sklenikovy_efekt.gif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275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VY_52_INOVACE_41_Hydrosféra-učební text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EU-05.02.17</dc:title>
  <dc:creator>Hercík</dc:creator>
  <cp:lastModifiedBy>Hercíková</cp:lastModifiedBy>
  <cp:revision>23</cp:revision>
  <dcterms:created xsi:type="dcterms:W3CDTF">2011-01-12T18:25:42Z</dcterms:created>
  <dcterms:modified xsi:type="dcterms:W3CDTF">2011-06-29T19:13:33Z</dcterms:modified>
</cp:coreProperties>
</file>