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0"/>
  </p:notesMasterIdLst>
  <p:handoutMasterIdLst>
    <p:handoutMasterId r:id="rId11"/>
  </p:handoutMasterIdLst>
  <p:sldIdLst>
    <p:sldId id="261" r:id="rId2"/>
    <p:sldId id="259" r:id="rId3"/>
    <p:sldId id="263" r:id="rId4"/>
    <p:sldId id="265" r:id="rId5"/>
    <p:sldId id="266" r:id="rId6"/>
    <p:sldId id="267" r:id="rId7"/>
    <p:sldId id="268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 varScale="1">
        <p:scale>
          <a:sx n="66" d="100"/>
          <a:sy n="66" d="100"/>
        </p:scale>
        <p:origin x="-420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Relationship Id="rId9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ldebaran.cz/" TargetMode="External"/><Relationship Id="rId2" Type="http://schemas.openxmlformats.org/officeDocument/2006/relationships/hyperlink" Target="http://www.wikipedia.org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vtm.e15.cz/aktuality/primy-zasah-slunce-kometou" TargetMode="External"/><Relationship Id="rId4" Type="http://schemas.openxmlformats.org/officeDocument/2006/relationships/hyperlink" Target="http://vtm.e15.cz/clanek/nocni-obloha-v-dubnu-a-kvetnu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Přírodověda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V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celek: Vesmír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Irena Turková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BC4FF-95E9-470F-A7D2-95C1B12FE164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     </a:t>
            </a:r>
            <a:r>
              <a:rPr lang="cs-CZ" sz="3600" dirty="0" smtClean="0"/>
              <a:t>1. část</a:t>
            </a:r>
            <a:endParaRPr lang="cs-CZ" sz="3600" dirty="0"/>
          </a:p>
        </p:txBody>
      </p:sp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358299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              VESMÍR</a:t>
            </a:r>
            <a:br>
              <a:rPr lang="cs-CZ" sz="5400" dirty="0" smtClean="0"/>
            </a:br>
            <a:r>
              <a:rPr lang="cs-CZ" sz="5400" dirty="0" smtClean="0"/>
              <a:t>                 </a:t>
            </a:r>
            <a:endParaRPr lang="cs-CZ" sz="5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1143000"/>
          </a:xfrm>
        </p:spPr>
        <p:txBody>
          <a:bodyPr/>
          <a:lstStyle/>
          <a:p>
            <a:r>
              <a:rPr lang="cs-CZ" dirty="0" smtClean="0"/>
              <a:t>SOUHVĚZDÍ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68865"/>
          </a:xfrm>
        </p:spPr>
        <p:txBody>
          <a:bodyPr/>
          <a:lstStyle/>
          <a:p>
            <a:r>
              <a:rPr lang="cs-CZ" dirty="0" smtClean="0"/>
              <a:t>jsou náhodná seskupení hvězd</a:t>
            </a:r>
            <a:endParaRPr lang="cs-CZ" dirty="0"/>
          </a:p>
        </p:txBody>
      </p:sp>
      <p:pic>
        <p:nvPicPr>
          <p:cNvPr id="4" name="Obrázek 3" descr="no_n__obloha_v_dubnu_a_kv_tnu_4a433c7ed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81075" y="2071678"/>
            <a:ext cx="7181850" cy="4357718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HVĚZDY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obrovitá kulovitá tělesa</a:t>
            </a:r>
          </a:p>
          <a:p>
            <a:r>
              <a:rPr lang="cs-CZ" dirty="0" smtClean="0"/>
              <a:t>vyzařují množství tepla a světla</a:t>
            </a:r>
          </a:p>
          <a:p>
            <a:r>
              <a:rPr lang="cs-CZ" dirty="0" smtClean="0"/>
              <a:t>naše hvězda - </a:t>
            </a:r>
            <a:r>
              <a:rPr lang="cs-CZ" b="1" dirty="0" smtClean="0"/>
              <a:t>Slunce</a:t>
            </a:r>
            <a:endParaRPr lang="cs-CZ" b="1" dirty="0"/>
          </a:p>
        </p:txBody>
      </p:sp>
      <p:pic>
        <p:nvPicPr>
          <p:cNvPr id="5" name="Obrázek 4" descr="hvězd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5720" y="3643314"/>
            <a:ext cx="3810000" cy="2857500"/>
          </a:xfrm>
          <a:prstGeom prst="rect">
            <a:avLst/>
          </a:prstGeom>
        </p:spPr>
      </p:pic>
      <p:pic>
        <p:nvPicPr>
          <p:cNvPr id="6" name="Obrázek 5" descr="images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00628" y="3214686"/>
            <a:ext cx="2928943" cy="3143272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GALAXIE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hvězdy tvoří galaxie</a:t>
            </a:r>
          </a:p>
          <a:p>
            <a:r>
              <a:rPr lang="cs-CZ" dirty="0" smtClean="0"/>
              <a:t>v každé galaxii je velké množství hvězd</a:t>
            </a:r>
          </a:p>
          <a:p>
            <a:r>
              <a:rPr lang="cs-CZ" dirty="0" smtClean="0"/>
              <a:t>naše galaxie – </a:t>
            </a:r>
            <a:r>
              <a:rPr lang="cs-CZ" b="1" u="sng" dirty="0" smtClean="0"/>
              <a:t>Mléčná dráha</a:t>
            </a:r>
            <a:endParaRPr lang="cs-CZ" b="1" u="sng" dirty="0"/>
          </a:p>
        </p:txBody>
      </p:sp>
      <p:pic>
        <p:nvPicPr>
          <p:cNvPr id="4" name="Obrázek 3" descr="070619_mlecna_drah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43108" y="3571876"/>
            <a:ext cx="5357850" cy="3000396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SLUNCE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naše nejbližší a nejdůležitější hvězda</a:t>
            </a:r>
          </a:p>
          <a:p>
            <a:r>
              <a:rPr lang="cs-CZ" dirty="0" smtClean="0"/>
              <a:t>dodává Zemi energii</a:t>
            </a:r>
          </a:p>
          <a:p>
            <a:r>
              <a:rPr lang="cs-CZ" dirty="0" smtClean="0"/>
              <a:t>je to obrovská koule žhavých plynů – vodíku a helia</a:t>
            </a:r>
          </a:p>
          <a:p>
            <a:r>
              <a:rPr lang="cs-CZ" dirty="0" smtClean="0"/>
              <a:t>kolem Slunce krouží </a:t>
            </a:r>
            <a:r>
              <a:rPr lang="cs-CZ" b="1" u="sng" dirty="0" smtClean="0"/>
              <a:t>planety</a:t>
            </a:r>
            <a:endParaRPr lang="cs-CZ" b="1" u="sng" dirty="0"/>
          </a:p>
        </p:txBody>
      </p:sp>
      <p:pic>
        <p:nvPicPr>
          <p:cNvPr id="4" name="Obrázek 3" descr="image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00628" y="3214686"/>
            <a:ext cx="2928943" cy="3143272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14290"/>
            <a:ext cx="7772400" cy="92869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PLANETY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214422"/>
            <a:ext cx="7772400" cy="480537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       Merkur                                        Jupiter</a:t>
            </a:r>
          </a:p>
          <a:p>
            <a:pPr>
              <a:buNone/>
            </a:pPr>
            <a:r>
              <a:rPr lang="cs-CZ" dirty="0" smtClean="0"/>
              <a:t>		                         				</a:t>
            </a:r>
          </a:p>
          <a:p>
            <a:pPr>
              <a:buNone/>
            </a:pPr>
            <a:r>
              <a:rPr lang="cs-CZ" dirty="0" smtClean="0"/>
              <a:t>		Venuše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     Saturn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               Země                            Uran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Mars                                     Neptun</a:t>
            </a:r>
            <a:endParaRPr lang="cs-CZ" dirty="0"/>
          </a:p>
        </p:txBody>
      </p:sp>
      <p:pic>
        <p:nvPicPr>
          <p:cNvPr id="4" name="Obrázek 3" descr="merku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143240" y="857232"/>
            <a:ext cx="1500198" cy="1214446"/>
          </a:xfrm>
          <a:prstGeom prst="rect">
            <a:avLst/>
          </a:prstGeom>
        </p:spPr>
      </p:pic>
      <p:pic>
        <p:nvPicPr>
          <p:cNvPr id="5" name="Obrázek 4" descr="venuš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000364" y="2214554"/>
            <a:ext cx="1500198" cy="1500198"/>
          </a:xfrm>
          <a:prstGeom prst="rect">
            <a:avLst/>
          </a:prstGeom>
        </p:spPr>
      </p:pic>
      <p:pic>
        <p:nvPicPr>
          <p:cNvPr id="6" name="Obrázek 5" descr="země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214678" y="3929066"/>
            <a:ext cx="1076325" cy="1076325"/>
          </a:xfrm>
          <a:prstGeom prst="rect">
            <a:avLst/>
          </a:prstGeom>
        </p:spPr>
      </p:pic>
      <p:pic>
        <p:nvPicPr>
          <p:cNvPr id="7" name="Obrázek 6" descr="mars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071802" y="5357826"/>
            <a:ext cx="1104900" cy="1076325"/>
          </a:xfrm>
          <a:prstGeom prst="rect">
            <a:avLst/>
          </a:prstGeom>
        </p:spPr>
      </p:pic>
      <p:pic>
        <p:nvPicPr>
          <p:cNvPr id="8" name="Obrázek 7" descr="jupiter_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643702" y="428604"/>
            <a:ext cx="1333500" cy="1333500"/>
          </a:xfrm>
          <a:prstGeom prst="rect">
            <a:avLst/>
          </a:prstGeom>
        </p:spPr>
      </p:pic>
      <p:pic>
        <p:nvPicPr>
          <p:cNvPr id="9" name="Obrázek 8" descr="saturn_v2_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643702" y="2071678"/>
            <a:ext cx="1381125" cy="1076325"/>
          </a:xfrm>
          <a:prstGeom prst="rect">
            <a:avLst/>
          </a:prstGeom>
        </p:spPr>
      </p:pic>
      <p:pic>
        <p:nvPicPr>
          <p:cNvPr id="10" name="Obrázek 9" descr="uran_v2_th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000760" y="3500438"/>
            <a:ext cx="2905125" cy="1447800"/>
          </a:xfrm>
          <a:prstGeom prst="rect">
            <a:avLst/>
          </a:prstGeom>
        </p:spPr>
      </p:pic>
      <p:pic>
        <p:nvPicPr>
          <p:cNvPr id="11" name="Obrázek 10" descr="neptun_2_th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6715140" y="5143512"/>
            <a:ext cx="1428750" cy="142875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wikipedia.org</a:t>
            </a:r>
            <a:endParaRPr lang="cs-CZ" dirty="0" smtClean="0"/>
          </a:p>
          <a:p>
            <a:r>
              <a:rPr lang="cs-CZ" dirty="0" smtClean="0"/>
              <a:t>Velká dětská encyklopedie, </a:t>
            </a:r>
            <a:r>
              <a:rPr lang="cs-CZ" dirty="0" err="1" smtClean="0"/>
              <a:t>nakl</a:t>
            </a:r>
            <a:r>
              <a:rPr lang="cs-CZ" dirty="0" smtClean="0"/>
              <a:t>. </a:t>
            </a:r>
            <a:r>
              <a:rPr lang="cs-CZ" dirty="0" err="1" smtClean="0"/>
              <a:t>SVOJTKA§CO</a:t>
            </a:r>
            <a:r>
              <a:rPr lang="cs-CZ" dirty="0" smtClean="0"/>
              <a:t>, 2003</a:t>
            </a:r>
          </a:p>
          <a:p>
            <a:r>
              <a:rPr lang="cs-CZ" dirty="0" smtClean="0">
                <a:hlinkClick r:id="rId3"/>
              </a:rPr>
              <a:t>www.</a:t>
            </a:r>
            <a:r>
              <a:rPr lang="cs-CZ" dirty="0" err="1" smtClean="0">
                <a:hlinkClick r:id="rId3"/>
              </a:rPr>
              <a:t>aldebaran.cz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vtm.e15.cz/</a:t>
            </a:r>
            <a:r>
              <a:rPr lang="cs-CZ" dirty="0" err="1" smtClean="0">
                <a:hlinkClick r:id="rId4"/>
              </a:rPr>
              <a:t>clanek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nocni</a:t>
            </a:r>
            <a:r>
              <a:rPr lang="cs-CZ" dirty="0" smtClean="0">
                <a:hlinkClick r:id="rId4"/>
              </a:rPr>
              <a:t>-obloha-v-dubnu-a-</a:t>
            </a:r>
            <a:r>
              <a:rPr lang="cs-CZ" dirty="0" err="1" smtClean="0">
                <a:hlinkClick r:id="rId4"/>
              </a:rPr>
              <a:t>kvetnu</a:t>
            </a:r>
            <a:endParaRPr lang="cs-CZ" dirty="0" smtClean="0"/>
          </a:p>
          <a:p>
            <a:r>
              <a:rPr lang="cs-CZ" dirty="0" smtClean="0"/>
              <a:t>http://michal2561995.blog.cz/1101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vtm.e15.cz/aktuality/primy-</a:t>
            </a:r>
            <a:r>
              <a:rPr lang="cs-CZ" dirty="0" err="1" smtClean="0">
                <a:hlinkClick r:id="rId5"/>
              </a:rPr>
              <a:t>zasah</a:t>
            </a:r>
            <a:r>
              <a:rPr lang="cs-CZ" dirty="0" smtClean="0">
                <a:hlinkClick r:id="rId5"/>
              </a:rPr>
              <a:t>-slunce-kometou</a:t>
            </a:r>
            <a:endParaRPr lang="cs-CZ" dirty="0" smtClean="0"/>
          </a:p>
          <a:p>
            <a:r>
              <a:rPr lang="cs-CZ" dirty="0" smtClean="0"/>
              <a:t>Učebnice </a:t>
            </a:r>
            <a:r>
              <a:rPr lang="cs-CZ" dirty="0" smtClean="0"/>
              <a:t>přírodovědy pro 5. </a:t>
            </a:r>
            <a:r>
              <a:rPr lang="cs-CZ" dirty="0" err="1" smtClean="0"/>
              <a:t>roč</a:t>
            </a:r>
            <a:r>
              <a:rPr lang="cs-CZ" dirty="0" smtClean="0"/>
              <a:t>. </a:t>
            </a:r>
            <a:r>
              <a:rPr lang="cs-CZ" dirty="0" err="1" smtClean="0"/>
              <a:t>nakl</a:t>
            </a:r>
            <a:r>
              <a:rPr lang="cs-CZ" dirty="0" smtClean="0"/>
              <a:t>. </a:t>
            </a:r>
            <a:r>
              <a:rPr lang="cs-CZ" dirty="0" err="1" smtClean="0"/>
              <a:t>Prodos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65</TotalTime>
  <Words>151</Words>
  <Application>Microsoft Office PowerPoint</Application>
  <PresentationFormat>Předvádění na obrazovce (4:3)</PresentationFormat>
  <Paragraphs>57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Jmění</vt:lpstr>
      <vt:lpstr>Základní škola a mateřská škola Staré Město   Interaktivní škola pro žáka 21.století</vt:lpstr>
      <vt:lpstr>              VESMÍR                  </vt:lpstr>
      <vt:lpstr>SOUHVĚZDÍ</vt:lpstr>
      <vt:lpstr>HVĚZDY</vt:lpstr>
      <vt:lpstr>GALAXIE</vt:lpstr>
      <vt:lpstr>SLUNCE</vt:lpstr>
      <vt:lpstr>     PLANETY</vt:lpstr>
      <vt:lpstr>Přehled zdrojů a odkazů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turkovai</cp:lastModifiedBy>
  <cp:revision>11</cp:revision>
  <dcterms:created xsi:type="dcterms:W3CDTF">2010-07-04T09:26:34Z</dcterms:created>
  <dcterms:modified xsi:type="dcterms:W3CDTF">2013-01-06T15:23:15Z</dcterms:modified>
</cp:coreProperties>
</file>