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2" r:id="rId2"/>
    <p:sldId id="261" r:id="rId3"/>
    <p:sldId id="256" r:id="rId4"/>
    <p:sldId id="258" r:id="rId5"/>
    <p:sldId id="259" r:id="rId6"/>
    <p:sldId id="260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1430" y="-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5508451-06F0-47D7-B33B-33FFBBA1AF08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A451900-8028-49CC-AF7F-05D5FCDC77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22275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21B70F-ECC4-4527-9FBB-C007858BE037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706F6-C209-4C6F-AC99-C0A389D7260F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2859E-1F00-4444-A3CC-E3AE71F278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706F6-C209-4C6F-AC99-C0A389D7260F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2859E-1F00-4444-A3CC-E3AE71F278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706F6-C209-4C6F-AC99-C0A389D7260F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2859E-1F00-4444-A3CC-E3AE71F278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706F6-C209-4C6F-AC99-C0A389D7260F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2859E-1F00-4444-A3CC-E3AE71F278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706F6-C209-4C6F-AC99-C0A389D7260F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2859E-1F00-4444-A3CC-E3AE71F278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706F6-C209-4C6F-AC99-C0A389D7260F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2859E-1F00-4444-A3CC-E3AE71F278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706F6-C209-4C6F-AC99-C0A389D7260F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2859E-1F00-4444-A3CC-E3AE71F278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706F6-C209-4C6F-AC99-C0A389D7260F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2859E-1F00-4444-A3CC-E3AE71F278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706F6-C209-4C6F-AC99-C0A389D7260F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2859E-1F00-4444-A3CC-E3AE71F278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706F6-C209-4C6F-AC99-C0A389D7260F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2859E-1F00-4444-A3CC-E3AE71F278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706F6-C209-4C6F-AC99-C0A389D7260F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2859E-1F00-4444-A3CC-E3AE71F278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825600"/>
            </a:gs>
            <a:gs pos="13000">
              <a:srgbClr val="FFA800"/>
            </a:gs>
            <a:gs pos="28000">
              <a:srgbClr val="825600"/>
            </a:gs>
            <a:gs pos="42999">
              <a:srgbClr val="FFA800"/>
            </a:gs>
            <a:gs pos="58000">
              <a:srgbClr val="825600"/>
            </a:gs>
            <a:gs pos="72000">
              <a:srgbClr val="FFA800"/>
            </a:gs>
            <a:gs pos="87000">
              <a:srgbClr val="825600"/>
            </a:gs>
            <a:gs pos="100000">
              <a:srgbClr val="FFA800"/>
            </a:gs>
          </a:gsLst>
          <a:lin ang="108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E706F6-C209-4C6F-AC99-C0A389D7260F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72859E-1F00-4444-A3CC-E3AE71F2785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markandrewholmes.com/demokritos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1398338"/>
              </p:ext>
            </p:extLst>
          </p:nvPr>
        </p:nvGraphicFramePr>
        <p:xfrm>
          <a:off x="2793397" y="2996952"/>
          <a:ext cx="3866836" cy="868680"/>
        </p:xfrm>
        <a:graphic>
          <a:graphicData uri="http://schemas.openxmlformats.org/drawingml/2006/table">
            <a:tbl>
              <a:tblPr/>
              <a:tblGrid>
                <a:gridCol w="1992431"/>
                <a:gridCol w="1874405"/>
              </a:tblGrid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Autor: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>
                          <a:latin typeface="Calibri"/>
                        </a:rPr>
                        <a:t>Mgr. Jitka Hříbková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  <a:tr h="254032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Číslo </a:t>
                      </a:r>
                      <a:r>
                        <a:rPr lang="cs-CZ" sz="1300" b="1" dirty="0" err="1">
                          <a:latin typeface="Calibri"/>
                        </a:rPr>
                        <a:t>DUMu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>
                          <a:latin typeface="Calibri"/>
                        </a:rPr>
                        <a:t>F6 </a:t>
                      </a:r>
                      <a:r>
                        <a:rPr lang="cs-CZ" sz="1300">
                          <a:latin typeface="Calibri"/>
                        </a:rPr>
                        <a:t>- </a:t>
                      </a:r>
                      <a:r>
                        <a:rPr lang="cs-CZ" sz="1300" smtClean="0">
                          <a:latin typeface="Calibri"/>
                        </a:rPr>
                        <a:t>4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6B3FF"/>
                    </a:solidFill>
                  </a:tcPr>
                </a:tc>
              </a:tr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Datum ověření ve </a:t>
                      </a:r>
                      <a:r>
                        <a:rPr lang="cs-CZ" sz="1300" b="1" dirty="0" smtClean="0">
                          <a:latin typeface="Calibri"/>
                        </a:rPr>
                        <a:t> výuce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11. 10. 2010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755576" y="5805264"/>
            <a:ext cx="62646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/>
              <a:t>Téma:</a:t>
            </a:r>
            <a:r>
              <a:rPr lang="cs-CZ" dirty="0"/>
              <a:t> </a:t>
            </a:r>
            <a:r>
              <a:rPr lang="cs-CZ" dirty="0" smtClean="0"/>
              <a:t>Atom – molekuly, prvek, sloučenina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755576" y="5435932"/>
            <a:ext cx="297042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 err="1"/>
              <a:t>Tématický</a:t>
            </a:r>
            <a:r>
              <a:rPr lang="cs-CZ" u="sng" dirty="0"/>
              <a:t> okruh</a:t>
            </a:r>
            <a:r>
              <a:rPr lang="cs-CZ" dirty="0"/>
              <a:t>: </a:t>
            </a:r>
            <a:r>
              <a:rPr lang="cs-CZ" dirty="0" smtClean="0"/>
              <a:t>Stavba látek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55576" y="5066600"/>
            <a:ext cx="23291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Vzdělávací obor</a:t>
            </a:r>
            <a:r>
              <a:rPr lang="cs-CZ" dirty="0"/>
              <a:t>: Fyzika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755576" y="4697268"/>
            <a:ext cx="34123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Vzdělávací oblast</a:t>
            </a:r>
            <a:r>
              <a:rPr lang="cs-CZ" dirty="0"/>
              <a:t>: Člověk a příroda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755576" y="4327936"/>
            <a:ext cx="139243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Ročník</a:t>
            </a:r>
            <a:r>
              <a:rPr lang="cs-CZ" dirty="0"/>
              <a:t>: šestý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2671388" y="2214156"/>
            <a:ext cx="29930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a-DK" dirty="0"/>
              <a:t>Projekt: OP VK 1.4 709998205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627784" y="2466037"/>
            <a:ext cx="38586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Číslo </a:t>
            </a:r>
            <a:r>
              <a:rPr lang="cs-CZ" dirty="0"/>
              <a:t>projektu: CZ.1.07/1.4.00/21.0440</a:t>
            </a:r>
          </a:p>
        </p:txBody>
      </p:sp>
      <p:pic>
        <p:nvPicPr>
          <p:cNvPr id="14341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732374"/>
            <a:ext cx="1304925" cy="197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 descr="http://zsgenklapalka.wz.cz/telowebu/obsah_soubory/logo_gran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60501" y="648957"/>
            <a:ext cx="5472608" cy="119586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827584" y="836712"/>
            <a:ext cx="7488832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/>
              <a:t>ANOTACE</a:t>
            </a:r>
          </a:p>
          <a:p>
            <a:endParaRPr lang="cs-CZ" b="1" dirty="0"/>
          </a:p>
          <a:p>
            <a:r>
              <a:rPr lang="cs-CZ" b="1" dirty="0"/>
              <a:t>Digitální výukový materiál </a:t>
            </a:r>
            <a:r>
              <a:rPr lang="cs-CZ" b="1" dirty="0" smtClean="0"/>
              <a:t>ATOM slouží k výkladu a procvičování učiva </a:t>
            </a:r>
          </a:p>
          <a:p>
            <a:r>
              <a:rPr lang="cs-CZ" b="1" dirty="0" smtClean="0"/>
              <a:t>o atomech.</a:t>
            </a:r>
          </a:p>
          <a:p>
            <a:endParaRPr lang="cs-CZ" b="1" dirty="0"/>
          </a:p>
          <a:p>
            <a:r>
              <a:rPr lang="cs-CZ" dirty="0" smtClean="0"/>
              <a:t>Výklad </a:t>
            </a:r>
            <a:r>
              <a:rPr lang="cs-CZ" dirty="0"/>
              <a:t>je doplněn obrázky </a:t>
            </a:r>
            <a:r>
              <a:rPr lang="cs-CZ" dirty="0" smtClean="0"/>
              <a:t>z internetu a symboly z galerie SMART.</a:t>
            </a:r>
          </a:p>
          <a:p>
            <a:endParaRPr lang="cs-CZ" dirty="0"/>
          </a:p>
          <a:p>
            <a:endParaRPr lang="cs-CZ" b="1" dirty="0"/>
          </a:p>
          <a:p>
            <a:r>
              <a:rPr lang="cs-CZ" b="1" dirty="0"/>
              <a:t>Výukový materiál je určen pro žáky 6. </a:t>
            </a:r>
            <a:r>
              <a:rPr lang="cs-CZ" b="1" smtClean="0"/>
              <a:t>ročníku.</a:t>
            </a:r>
            <a:endParaRPr lang="cs-CZ" b="1" dirty="0" smtClean="0"/>
          </a:p>
          <a:p>
            <a:endParaRPr lang="cs-CZ" b="1" dirty="0"/>
          </a:p>
          <a:p>
            <a:r>
              <a:rPr lang="cs-CZ" dirty="0"/>
              <a:t>Práce je určena na interaktivní tabuli SMART Notebook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8134672" cy="1470025"/>
          </a:xfrm>
        </p:spPr>
        <p:txBody>
          <a:bodyPr>
            <a:noAutofit/>
          </a:bodyPr>
          <a:lstStyle/>
          <a:p>
            <a:r>
              <a:rPr lang="cs-CZ" sz="96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nard MT Condensed" pitchFamily="18" charset="0"/>
              </a:rPr>
              <a:t>Atom</a:t>
            </a:r>
            <a:endParaRPr lang="cs-CZ" sz="9600" b="1" u="sng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ernard MT Condensed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499992" y="5733256"/>
            <a:ext cx="3736032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1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Zpracovala: Mgr.</a:t>
            </a:r>
            <a:r>
              <a:rPr kumimoji="0" lang="cs-CZ" sz="1200" b="1" i="0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Jitka Hříbková, ZŠ </a:t>
            </a:r>
            <a:r>
              <a:rPr kumimoji="0" lang="cs-CZ" sz="1200" b="1" i="0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Dyjákovice</a:t>
            </a:r>
            <a:endParaRPr kumimoji="0" lang="cs-CZ" sz="1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3528" y="260648"/>
            <a:ext cx="8820472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b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Démokrites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z Abdér (asi 460-322 př.n.l.) 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4499992" y="1340768"/>
            <a:ext cx="4464496" cy="5040560"/>
          </a:xfrm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částicí všech látek jsou atomy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 řeckého slova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atomos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 nedělitelný</a:t>
            </a:r>
          </a:p>
          <a:p>
            <a:r>
              <a:rPr lang="cs-CZ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Např.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Kdyby se všichni lidé na Zemi zmenšili do velikosti atomu, vytvořili by řadu dlouhou necelý metr (Češi – 1 mm)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340768"/>
            <a:ext cx="4100512" cy="4989513"/>
          </a:xfrm>
          <a:prstGeom prst="rect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Rozhodni, zda se jedná o atomy nebo molekuly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Zástupný symbol pro obsah 1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                         B                             C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D                          E                             F</a:t>
            </a:r>
            <a:endParaRPr lang="cs-CZ" dirty="0"/>
          </a:p>
        </p:txBody>
      </p:sp>
      <p:sp>
        <p:nvSpPr>
          <p:cNvPr id="6" name="Elipsa 5"/>
          <p:cNvSpPr/>
          <p:nvPr/>
        </p:nvSpPr>
        <p:spPr>
          <a:xfrm>
            <a:off x="1403648" y="1844824"/>
            <a:ext cx="914400" cy="914400"/>
          </a:xfrm>
          <a:prstGeom prst="ellipse">
            <a:avLst/>
          </a:prstGeom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3707904" y="1844824"/>
            <a:ext cx="914400" cy="914400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4067944" y="4725144"/>
            <a:ext cx="914400" cy="914400"/>
          </a:xfrm>
          <a:prstGeom prst="ellipse">
            <a:avLst/>
          </a:prstGeom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4499992" y="1916832"/>
            <a:ext cx="914400" cy="914400"/>
          </a:xfrm>
          <a:prstGeom prst="ellipse">
            <a:avLst/>
          </a:prstGeom>
          <a:solidFill>
            <a:schemeClr val="accent2">
              <a:lumMod val="5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7164288" y="2348880"/>
            <a:ext cx="914400" cy="914400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7596336" y="1844824"/>
            <a:ext cx="914400" cy="914400"/>
          </a:xfrm>
          <a:prstGeom prst="ellipse">
            <a:avLst/>
          </a:prstGeom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6876256" y="1772816"/>
            <a:ext cx="914400" cy="914400"/>
          </a:xfrm>
          <a:prstGeom prst="ellipse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1259632" y="4797152"/>
            <a:ext cx="576064" cy="576064"/>
          </a:xfrm>
          <a:prstGeom prst="ellipse">
            <a:avLst/>
          </a:prstGeom>
          <a:solidFill>
            <a:srgbClr val="FF6600"/>
          </a:solidFill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1619672" y="4797152"/>
            <a:ext cx="576064" cy="576064"/>
          </a:xfrm>
          <a:prstGeom prst="ellipse">
            <a:avLst/>
          </a:prstGeom>
          <a:solidFill>
            <a:schemeClr val="tx2">
              <a:lumMod val="5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1979712" y="4797152"/>
            <a:ext cx="576064" cy="576064"/>
          </a:xfrm>
          <a:prstGeom prst="ellipse">
            <a:avLst/>
          </a:prstGeom>
          <a:solidFill>
            <a:schemeClr val="accent4">
              <a:lumMod val="5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2339752" y="4797152"/>
            <a:ext cx="576064" cy="576064"/>
          </a:xfrm>
          <a:prstGeom prst="ellipse">
            <a:avLst/>
          </a:prstGeom>
          <a:solidFill>
            <a:schemeClr val="tx2">
              <a:lumMod val="5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4499992" y="4725144"/>
            <a:ext cx="914400" cy="914400"/>
          </a:xfrm>
          <a:prstGeom prst="ellipse">
            <a:avLst/>
          </a:prstGeom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7380312" y="4509120"/>
            <a:ext cx="576064" cy="57606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7308304" y="5085184"/>
            <a:ext cx="576064" cy="57606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7020272" y="4869160"/>
            <a:ext cx="576064" cy="576064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7596336" y="4797152"/>
            <a:ext cx="576064" cy="576064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2" grpId="0" animBg="1"/>
      <p:bldP spid="13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Rozhodni, zda se jedná o prvek nebo sloučeninu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Zástupný symbol pro obsah 1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                         B                             C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D                          E                             F</a:t>
            </a:r>
            <a:endParaRPr lang="cs-CZ" dirty="0"/>
          </a:p>
        </p:txBody>
      </p:sp>
      <p:sp>
        <p:nvSpPr>
          <p:cNvPr id="6" name="Elipsa 5"/>
          <p:cNvSpPr/>
          <p:nvPr/>
        </p:nvSpPr>
        <p:spPr>
          <a:xfrm>
            <a:off x="1403648" y="1844824"/>
            <a:ext cx="914400" cy="914400"/>
          </a:xfrm>
          <a:prstGeom prst="ellipse">
            <a:avLst/>
          </a:prstGeom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3707904" y="1844824"/>
            <a:ext cx="914400" cy="914400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4067944" y="4725144"/>
            <a:ext cx="914400" cy="914400"/>
          </a:xfrm>
          <a:prstGeom prst="ellipse">
            <a:avLst/>
          </a:prstGeom>
          <a:solidFill>
            <a:schemeClr val="bg2">
              <a:lumMod val="25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4499992" y="1916832"/>
            <a:ext cx="914400" cy="914400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7164288" y="2348880"/>
            <a:ext cx="914400" cy="914400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7596336" y="1844824"/>
            <a:ext cx="914400" cy="914400"/>
          </a:xfrm>
          <a:prstGeom prst="ellipse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6876256" y="1772816"/>
            <a:ext cx="914400" cy="914400"/>
          </a:xfrm>
          <a:prstGeom prst="ellipse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1259632" y="4797152"/>
            <a:ext cx="576064" cy="576064"/>
          </a:xfrm>
          <a:prstGeom prst="ellipse">
            <a:avLst/>
          </a:prstGeom>
          <a:solidFill>
            <a:schemeClr val="tx2">
              <a:lumMod val="5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1619672" y="4797152"/>
            <a:ext cx="576064" cy="576064"/>
          </a:xfrm>
          <a:prstGeom prst="ellipse">
            <a:avLst/>
          </a:prstGeom>
          <a:solidFill>
            <a:schemeClr val="tx2">
              <a:lumMod val="5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1979712" y="4797152"/>
            <a:ext cx="576064" cy="576064"/>
          </a:xfrm>
          <a:prstGeom prst="ellipse">
            <a:avLst/>
          </a:prstGeom>
          <a:solidFill>
            <a:schemeClr val="tx2">
              <a:lumMod val="5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2339752" y="4797152"/>
            <a:ext cx="576064" cy="576064"/>
          </a:xfrm>
          <a:prstGeom prst="ellipse">
            <a:avLst/>
          </a:prstGeom>
          <a:solidFill>
            <a:schemeClr val="tx2">
              <a:lumMod val="5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4499992" y="4725144"/>
            <a:ext cx="914400" cy="914400"/>
          </a:xfrm>
          <a:prstGeom prst="ellipse">
            <a:avLst/>
          </a:prstGeom>
          <a:solidFill>
            <a:schemeClr val="bg2">
              <a:lumMod val="25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7380312" y="4509120"/>
            <a:ext cx="576064" cy="57606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7308304" y="5085184"/>
            <a:ext cx="576064" cy="57606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7020272" y="4869160"/>
            <a:ext cx="576064" cy="576064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7596336" y="4797152"/>
            <a:ext cx="576064" cy="576064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2" grpId="0" animBg="1"/>
      <p:bldP spid="13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>
                <a:hlinkClick r:id="rId2"/>
              </a:rPr>
              <a:t>http</a:t>
            </a:r>
            <a:r>
              <a:rPr lang="cs-CZ" sz="2000" dirty="0">
                <a:hlinkClick r:id="rId2"/>
              </a:rPr>
              <a:t>://</a:t>
            </a:r>
            <a:r>
              <a:rPr lang="cs-CZ" sz="2000" dirty="0" smtClean="0">
                <a:hlinkClick r:id="rId2"/>
              </a:rPr>
              <a:t>markandrewholmes.com/demokritos.html</a:t>
            </a:r>
            <a:endParaRPr lang="cs-CZ" sz="2000" dirty="0"/>
          </a:p>
          <a:p>
            <a:r>
              <a:rPr lang="cs-CZ" sz="2000" b="1" dirty="0" err="1" smtClean="0"/>
              <a:t>Rauner</a:t>
            </a:r>
            <a:r>
              <a:rPr lang="cs-CZ" sz="2000" b="1" dirty="0" smtClean="0"/>
              <a:t>, K. a kol., Fyzika 6, Fraus, 2004</a:t>
            </a:r>
            <a:endParaRPr lang="cs-CZ" sz="2000" b="1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116</TotalTime>
  <Words>208</Words>
  <Application>Microsoft Office PowerPoint</Application>
  <PresentationFormat>Předvádění na obrazovce (4:3)</PresentationFormat>
  <Paragraphs>49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Prezentace aplikace PowerPoint</vt:lpstr>
      <vt:lpstr>Atom</vt:lpstr>
      <vt:lpstr>Démokrites z Abdér (asi 460-322 př.n.l.) </vt:lpstr>
      <vt:lpstr>Rozhodni, zda se jedná o atomy nebo molekuly</vt:lpstr>
      <vt:lpstr>Rozhodni, zda se jedná o prvek nebo sloučeninu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Atom - molekula</dc:title>
  <dc:creator>ZŠ Dyjákovice</dc:creator>
  <cp:lastModifiedBy>1</cp:lastModifiedBy>
  <cp:revision>21</cp:revision>
  <dcterms:created xsi:type="dcterms:W3CDTF">2010-11-24T17:47:34Z</dcterms:created>
  <dcterms:modified xsi:type="dcterms:W3CDTF">2013-01-08T17:05:37Z</dcterms:modified>
</cp:coreProperties>
</file>