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0" r:id="rId5"/>
    <p:sldId id="263" r:id="rId6"/>
    <p:sldId id="264" r:id="rId7"/>
    <p:sldId id="26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D4C46-F4D8-4B46-8FB1-B6C2F53B8457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24D2-4319-4C77-893D-BCE12064D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D4C46-F4D8-4B46-8FB1-B6C2F53B8457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24D2-4319-4C77-893D-BCE12064D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D4C46-F4D8-4B46-8FB1-B6C2F53B8457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24D2-4319-4C77-893D-BCE12064D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D4C46-F4D8-4B46-8FB1-B6C2F53B8457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24D2-4319-4C77-893D-BCE12064D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D4C46-F4D8-4B46-8FB1-B6C2F53B8457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24D2-4319-4C77-893D-BCE12064D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D4C46-F4D8-4B46-8FB1-B6C2F53B8457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24D2-4319-4C77-893D-BCE12064D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D4C46-F4D8-4B46-8FB1-B6C2F53B8457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24D2-4319-4C77-893D-BCE12064D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D4C46-F4D8-4B46-8FB1-B6C2F53B8457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24D2-4319-4C77-893D-BCE12064D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D4C46-F4D8-4B46-8FB1-B6C2F53B8457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24D2-4319-4C77-893D-BCE12064D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D4C46-F4D8-4B46-8FB1-B6C2F53B8457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24D2-4319-4C77-893D-BCE12064D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D4C46-F4D8-4B46-8FB1-B6C2F53B8457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24D2-4319-4C77-893D-BCE12064D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D4C46-F4D8-4B46-8FB1-B6C2F53B8457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8824D2-4319-4C77-893D-BCE12064D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lay-ss-2005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Cesta_Sob%C4%9Bhrdy_-_Petroupim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upload.wikimedia.org/wikipedia/commons/9/92/Podzol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Bayerischer_wald_intakt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upload.wikimedia.org/wikipedia/commons/c/ca/Typical_scene_from_Natural_park_T%C5%99eb%C3%AD%C4%8Dsko_in_T%C5%99eb%C3%AD%C4%8D,_Czech_Republic.jpg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://upload.wikimedia.org/wikipedia/commons/7/73/Misthaufen16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99665" y="2708920"/>
            <a:ext cx="8062664" cy="1470025"/>
          </a:xfrm>
        </p:spPr>
        <p:txBody>
          <a:bodyPr/>
          <a:lstStyle/>
          <a:p>
            <a:r>
              <a:rPr lang="cs-CZ" sz="3200" b="1" dirty="0" smtClean="0"/>
              <a:t>VY_52_INOVACE_44_</a:t>
            </a:r>
            <a:r>
              <a:rPr lang="cs-CZ" sz="3200" b="1" dirty="0" err="1" smtClean="0"/>
              <a:t>Pedosféra</a:t>
            </a:r>
            <a:r>
              <a:rPr lang="cs-CZ" sz="3200" b="1" dirty="0" smtClean="0"/>
              <a:t> – učební text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512" y="530120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611560" y="1689772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490066"/>
          </a:xfrm>
        </p:spPr>
        <p:txBody>
          <a:bodyPr>
            <a:noAutofit/>
          </a:bodyPr>
          <a:lstStyle/>
          <a:p>
            <a:r>
              <a:rPr lang="cs-CZ" sz="3200" b="1" u="sng" dirty="0" smtClean="0"/>
              <a:t>PEDOSFÉRA:</a:t>
            </a:r>
            <a:endParaRPr lang="cs-CZ" sz="32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692696"/>
            <a:ext cx="8820472" cy="576064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2600" b="1" dirty="0" smtClean="0"/>
              <a:t>Část povrchu  planety </a:t>
            </a:r>
          </a:p>
          <a:p>
            <a:pPr>
              <a:buNone/>
            </a:pPr>
            <a:r>
              <a:rPr lang="cs-CZ" sz="2600" b="1" u="sng" dirty="0" smtClean="0"/>
              <a:t>Půda: </a:t>
            </a:r>
            <a:r>
              <a:rPr lang="cs-CZ" sz="2600" dirty="0" smtClean="0"/>
              <a:t>půdní částice- spraše, písky, hlíny, jíl + voda + vzduch + organizmy                      ( lito-,bio-,</a:t>
            </a:r>
            <a:r>
              <a:rPr lang="cs-CZ" sz="2600" dirty="0" err="1" smtClean="0"/>
              <a:t>atmo</a:t>
            </a:r>
            <a:r>
              <a:rPr lang="cs-CZ" sz="2600" dirty="0" smtClean="0"/>
              <a:t>- i hydro - sféry)  </a:t>
            </a:r>
            <a:r>
              <a:rPr lang="cs-CZ" sz="2600" b="1" dirty="0" smtClean="0"/>
              <a:t>je základ života</a:t>
            </a:r>
          </a:p>
          <a:p>
            <a:pPr>
              <a:buNone/>
            </a:pPr>
            <a:r>
              <a:rPr lang="cs-CZ" sz="2600" b="1" u="sng" dirty="0" smtClean="0"/>
              <a:t>vliv na vlastnosti půd:</a:t>
            </a:r>
          </a:p>
          <a:p>
            <a:pPr marL="0" indent="0">
              <a:buNone/>
            </a:pPr>
            <a:r>
              <a:rPr lang="cs-CZ" sz="2600" b="1" u="sng" dirty="0" smtClean="0"/>
              <a:t>1.Matečná hornina: </a:t>
            </a:r>
            <a:r>
              <a:rPr lang="cs-CZ" sz="2600" dirty="0" smtClean="0"/>
              <a:t>dává fyzikálně- chemické vlastnosti</a:t>
            </a:r>
          </a:p>
          <a:p>
            <a:pPr marL="457200" indent="-457200">
              <a:buNone/>
            </a:pPr>
            <a:r>
              <a:rPr lang="cs-CZ" sz="2600" u="sng" dirty="0" smtClean="0"/>
              <a:t>Spraše</a:t>
            </a:r>
            <a:r>
              <a:rPr lang="cs-CZ" sz="2600" dirty="0" smtClean="0"/>
              <a:t>- větrný nános, vápník-zásaditost, </a:t>
            </a:r>
          </a:p>
          <a:p>
            <a:pPr marL="457200" indent="-457200">
              <a:buNone/>
            </a:pPr>
            <a:r>
              <a:rPr lang="cs-CZ" sz="2600" u="sng" dirty="0" smtClean="0"/>
              <a:t>N, Ca, Mg, P, K = </a:t>
            </a:r>
            <a:r>
              <a:rPr lang="cs-CZ" sz="2600" b="1" dirty="0" smtClean="0"/>
              <a:t>živiny</a:t>
            </a:r>
            <a:r>
              <a:rPr lang="cs-CZ" sz="2600" dirty="0" smtClean="0"/>
              <a:t> (čedič, gabro,popel)</a:t>
            </a:r>
          </a:p>
          <a:p>
            <a:pPr marL="457200" indent="-457200">
              <a:buNone/>
            </a:pPr>
            <a:r>
              <a:rPr lang="cs-CZ" sz="2600" u="sng" dirty="0" smtClean="0"/>
              <a:t>Si- štěrk, píse</a:t>
            </a:r>
            <a:r>
              <a:rPr lang="cs-CZ" sz="2600" u="sng" dirty="0"/>
              <a:t>k</a:t>
            </a:r>
            <a:r>
              <a:rPr lang="cs-CZ" sz="2600" u="sng" dirty="0" smtClean="0"/>
              <a:t>  = </a:t>
            </a:r>
            <a:r>
              <a:rPr lang="cs-CZ" sz="2600" b="1" dirty="0" smtClean="0"/>
              <a:t>málo živin</a:t>
            </a:r>
          </a:p>
          <a:p>
            <a:pPr marL="457200" indent="-457200">
              <a:buNone/>
            </a:pPr>
            <a:r>
              <a:rPr lang="cs-CZ" sz="2600" b="1" u="sng" dirty="0" smtClean="0"/>
              <a:t>2. klima: </a:t>
            </a:r>
            <a:r>
              <a:rPr lang="cs-CZ" sz="2600" dirty="0" smtClean="0"/>
              <a:t>vliv na zvětrávání, poměr mezi chemickým a mechanickým</a:t>
            </a:r>
          </a:p>
          <a:p>
            <a:pPr marL="457200" indent="-457200">
              <a:buNone/>
            </a:pPr>
            <a:r>
              <a:rPr lang="cs-CZ" sz="2600" dirty="0"/>
              <a:t> </a:t>
            </a:r>
            <a:r>
              <a:rPr lang="cs-CZ" sz="2600" u="sng" dirty="0" smtClean="0"/>
              <a:t>teplota</a:t>
            </a:r>
            <a:r>
              <a:rPr lang="cs-CZ" sz="2600" dirty="0" smtClean="0"/>
              <a:t>- rozklad organických látek- půdní život 20-25° C</a:t>
            </a:r>
          </a:p>
          <a:p>
            <a:pPr marL="457200" indent="-457200">
              <a:buNone/>
            </a:pPr>
            <a:r>
              <a:rPr lang="cs-CZ" sz="2600" u="sng" dirty="0" smtClean="0"/>
              <a:t>Srážky- </a:t>
            </a:r>
            <a:r>
              <a:rPr lang="cs-CZ" sz="2600" dirty="0" smtClean="0"/>
              <a:t>množství,</a:t>
            </a:r>
          </a:p>
          <a:p>
            <a:pPr marL="457200" indent="-457200">
              <a:buNone/>
            </a:pPr>
            <a:r>
              <a:rPr lang="cs-CZ" sz="2600" dirty="0" smtClean="0"/>
              <a:t>Poměr mezi srážkami a výparem- </a:t>
            </a:r>
            <a:r>
              <a:rPr lang="cs-CZ" sz="2600" b="1" dirty="0" smtClean="0"/>
              <a:t>hodně vody=  vyluhování</a:t>
            </a:r>
            <a:r>
              <a:rPr lang="cs-CZ" sz="2600" dirty="0" smtClean="0"/>
              <a:t>,</a:t>
            </a:r>
          </a:p>
          <a:p>
            <a:pPr marL="457200" indent="-457200">
              <a:buNone/>
            </a:pPr>
            <a:r>
              <a:rPr lang="cs-CZ" sz="2600" dirty="0" smtClean="0"/>
              <a:t>                                                         - </a:t>
            </a:r>
            <a:r>
              <a:rPr lang="cs-CZ" sz="2600" b="1" dirty="0" smtClean="0"/>
              <a:t>hodně tepla= zasolení půd</a:t>
            </a:r>
          </a:p>
          <a:p>
            <a:pPr marL="457200" indent="-457200">
              <a:buNone/>
            </a:pPr>
            <a:r>
              <a:rPr lang="cs-CZ" sz="2600" b="1" dirty="0" smtClean="0"/>
              <a:t>3. organizmy: </a:t>
            </a:r>
            <a:r>
              <a:rPr lang="cs-CZ" sz="2600" dirty="0" smtClean="0"/>
              <a:t>půdní organizmy- biologické zvětrávání- </a:t>
            </a:r>
            <a:r>
              <a:rPr lang="cs-CZ" sz="2600" dirty="0" err="1" smtClean="0"/>
              <a:t>rozkladači</a:t>
            </a:r>
            <a:r>
              <a:rPr lang="cs-CZ" sz="2600" dirty="0" smtClean="0"/>
              <a:t>-</a:t>
            </a:r>
          </a:p>
          <a:p>
            <a:pPr marL="457200" indent="-457200">
              <a:buNone/>
            </a:pPr>
            <a:r>
              <a:rPr lang="cs-CZ" sz="2600" dirty="0"/>
              <a:t> </a:t>
            </a:r>
            <a:r>
              <a:rPr lang="cs-CZ" sz="2600" dirty="0" smtClean="0"/>
              <a:t> žížaly, členovci, prvoci, řasy, bakterie, houby</a:t>
            </a:r>
          </a:p>
          <a:p>
            <a:pPr marL="457200" indent="-457200">
              <a:buNone/>
            </a:pPr>
            <a:r>
              <a:rPr lang="cs-CZ" sz="2600" b="1" dirty="0" smtClean="0"/>
              <a:t>4</a:t>
            </a:r>
            <a:r>
              <a:rPr lang="cs-CZ" sz="2600" dirty="0" smtClean="0"/>
              <a:t>. </a:t>
            </a:r>
            <a:r>
              <a:rPr lang="cs-CZ" sz="2600" b="1" dirty="0" smtClean="0"/>
              <a:t>Tvar zemského povrchu: </a:t>
            </a:r>
            <a:r>
              <a:rPr lang="cs-CZ" sz="2600" dirty="0" smtClean="0"/>
              <a:t>nadmořská výška, svažitost, orientace sv. stran </a:t>
            </a:r>
          </a:p>
          <a:p>
            <a:pPr marL="457200" indent="-457200">
              <a:buNone/>
            </a:pPr>
            <a:r>
              <a:rPr lang="cs-CZ" sz="2600" b="1" dirty="0" smtClean="0"/>
              <a:t>5. čas</a:t>
            </a:r>
            <a:r>
              <a:rPr lang="cs-CZ" sz="2600" dirty="0" smtClean="0"/>
              <a:t>: tvorba 150 let 1cm půdy</a:t>
            </a:r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315416"/>
            <a:ext cx="8229600" cy="1417638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Půdní typy- půdní horizonty</a:t>
            </a:r>
            <a:endParaRPr lang="cs-CZ" sz="3200" b="1" u="sng" dirty="0"/>
          </a:p>
        </p:txBody>
      </p:sp>
      <p:pic>
        <p:nvPicPr>
          <p:cNvPr id="5" name="Obrázek 4" descr="eroz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3717032"/>
            <a:ext cx="1745313" cy="237600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 flipH="1">
            <a:off x="-1" y="3068960"/>
            <a:ext cx="4283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</a:t>
            </a:r>
            <a:r>
              <a:rPr lang="cs-CZ" sz="2400" b="1" dirty="0" smtClean="0"/>
              <a:t>Jíl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1979710" y="5661248"/>
            <a:ext cx="17281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eroze</a:t>
            </a:r>
            <a:endParaRPr lang="cs-CZ" sz="2400" b="1" dirty="0"/>
          </a:p>
        </p:txBody>
      </p:sp>
      <p:pic>
        <p:nvPicPr>
          <p:cNvPr id="10" name="Obrázek 9" descr="Salinit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77461" y="4221088"/>
            <a:ext cx="4022967" cy="262809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987824" y="4077072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Zasolené půdy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3212976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3068960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6309320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6581001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pic>
        <p:nvPicPr>
          <p:cNvPr id="7170" name="Picture 2" descr="http://upload.wikimedia.org/wikipedia/commons/thumb/1/15/Cesta_Sob%C4%9Bhrdy_-_Petroupim.jpg/220px-Cesta_Sob%C4%9Bhrdy_-_Petroupi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980728"/>
            <a:ext cx="3359999" cy="2520000"/>
          </a:xfrm>
          <a:prstGeom prst="rect">
            <a:avLst/>
          </a:prstGeom>
          <a:noFill/>
        </p:spPr>
      </p:pic>
      <p:pic>
        <p:nvPicPr>
          <p:cNvPr id="7172" name="Picture 4" descr="http://upload.wikimedia.org/wikipedia/commons/thumb/2/2c/Clay-ss-2005.jpg/220px-Clay-ss-2005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692696"/>
            <a:ext cx="3139031" cy="234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315416"/>
            <a:ext cx="8229600" cy="1417638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Půdní typy- půdní horizonty</a:t>
            </a:r>
            <a:endParaRPr lang="cs-CZ" sz="3200" b="1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5661248"/>
            <a:ext cx="6732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Černozem   </a:t>
            </a:r>
            <a:r>
              <a:rPr lang="cs-CZ" sz="3200" dirty="0" smtClean="0"/>
              <a:t>                  </a:t>
            </a:r>
            <a:r>
              <a:rPr lang="cs-CZ" sz="2800" b="1" dirty="0" smtClean="0"/>
              <a:t>hnědozem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5373216"/>
            <a:ext cx="2483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podzol</a:t>
            </a:r>
            <a:endParaRPr lang="cs-CZ" sz="2800" b="1" dirty="0"/>
          </a:p>
        </p:txBody>
      </p:sp>
      <p:pic>
        <p:nvPicPr>
          <p:cNvPr id="12" name="Zástupný symbol pro obsah 11" descr="220px-Molliso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764704"/>
            <a:ext cx="2620294" cy="4525963"/>
          </a:xfrm>
        </p:spPr>
      </p:pic>
      <p:pic>
        <p:nvPicPr>
          <p:cNvPr id="13" name="Obrázek 12" descr="Soil_profil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15816" y="1124744"/>
            <a:ext cx="2997200" cy="36576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619672" y="5301208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4725144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5085184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  <p:pic>
        <p:nvPicPr>
          <p:cNvPr id="6146" name="Picture 2" descr="Soubor:Podzo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42458" y="692696"/>
            <a:ext cx="3101542" cy="439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18856" cy="490066"/>
          </a:xfrm>
        </p:spPr>
        <p:txBody>
          <a:bodyPr>
            <a:normAutofit fontScale="90000"/>
          </a:bodyPr>
          <a:lstStyle/>
          <a:p>
            <a:r>
              <a:rPr lang="cs-CZ" sz="3200" b="1" u="sng" dirty="0" smtClean="0"/>
              <a:t>Půdy podle profilu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052736"/>
            <a:ext cx="3779912" cy="507342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u="sng" dirty="0" smtClean="0"/>
              <a:t>Černozem- </a:t>
            </a:r>
            <a:r>
              <a:rPr lang="cs-CZ" dirty="0" smtClean="0"/>
              <a:t>nejúrodnější - dva horizonty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u="sng" dirty="0" smtClean="0"/>
              <a:t>Hnědozem- </a:t>
            </a:r>
            <a:r>
              <a:rPr lang="cs-CZ" dirty="0" smtClean="0"/>
              <a:t>nejrozšířenější - tři horizonty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u="sng" dirty="0" smtClean="0"/>
              <a:t>Podzoly</a:t>
            </a:r>
            <a:r>
              <a:rPr lang="cs-CZ" dirty="0" smtClean="0"/>
              <a:t> jílovité </a:t>
            </a:r>
            <a:r>
              <a:rPr lang="cs-CZ" b="1" u="sng" dirty="0" smtClean="0"/>
              <a:t> </a:t>
            </a:r>
            <a:r>
              <a:rPr lang="cs-CZ" dirty="0" smtClean="0"/>
              <a:t>studené lesní půdy</a:t>
            </a:r>
            <a:endParaRPr lang="cs-CZ" dirty="0"/>
          </a:p>
        </p:txBody>
      </p:sp>
      <p:pic>
        <p:nvPicPr>
          <p:cNvPr id="7" name="Zástupný symbol pro obsah 6" descr="220px-BrownSoilhz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372200" y="2648040"/>
            <a:ext cx="2520280" cy="3585672"/>
          </a:xfrm>
        </p:spPr>
      </p:pic>
      <p:pic>
        <p:nvPicPr>
          <p:cNvPr id="8" name="Obrázek 7" descr="220px-Black_dirt_in_Black_Dirt_Regioč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54168" y="332656"/>
            <a:ext cx="4058316" cy="223206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19872" y="2420888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5949280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Obr.9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6359261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Obr.10</a:t>
            </a:r>
            <a:endParaRPr lang="cs-CZ" sz="1200" dirty="0"/>
          </a:p>
        </p:txBody>
      </p:sp>
      <p:pic>
        <p:nvPicPr>
          <p:cNvPr id="5122" name="Picture 2" descr="http://upload.wikimedia.org/wikipedia/commons/thumb/9/9f/Bayerischer_wald_intakt.jpg/240px-Bayerischer_wald_intak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4701927"/>
            <a:ext cx="2858881" cy="21560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68560" y="-24340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Pomoc půdě: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268760"/>
            <a:ext cx="3563888" cy="4525963"/>
          </a:xfrm>
        </p:spPr>
        <p:txBody>
          <a:bodyPr/>
          <a:lstStyle/>
          <a:p>
            <a:r>
              <a:rPr lang="cs-CZ" b="1" dirty="0" smtClean="0"/>
              <a:t>Kompostování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Remízky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Rekultivace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Hnojení organ.hnojivy</a:t>
            </a:r>
          </a:p>
          <a:p>
            <a:endParaRPr lang="cs-CZ" dirty="0"/>
          </a:p>
        </p:txBody>
      </p:sp>
      <p:pic>
        <p:nvPicPr>
          <p:cNvPr id="5" name="Zástupný symbol pro obsah 4" descr="55a-biologicka-rekultivace-kopce-v-orechu_t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526582" y="3284984"/>
            <a:ext cx="3503103" cy="2592288"/>
          </a:xfrm>
        </p:spPr>
      </p:pic>
      <p:pic>
        <p:nvPicPr>
          <p:cNvPr id="6" name="Obrázek 5" descr="Domaci_kompostovan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63488" y="908720"/>
            <a:ext cx="3024336" cy="201622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724128" y="836712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Obr.11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3212976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Obr.13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6581001"/>
            <a:ext cx="28803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Obr.14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6021288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Obr.12</a:t>
            </a:r>
            <a:endParaRPr lang="cs-CZ" sz="1200" dirty="0"/>
          </a:p>
        </p:txBody>
      </p:sp>
      <p:pic>
        <p:nvPicPr>
          <p:cNvPr id="4098" name="Picture 2" descr="Soubor:Misthaufen16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3599909"/>
            <a:ext cx="2016224" cy="2853147"/>
          </a:xfrm>
          <a:prstGeom prst="rect">
            <a:avLst/>
          </a:prstGeom>
          <a:noFill/>
        </p:spPr>
      </p:pic>
      <p:pic>
        <p:nvPicPr>
          <p:cNvPr id="4100" name="Picture 4" descr="Soubor:Typical scene from Natural park Třebíčsko in Třebíč, Czech Republic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1052735"/>
            <a:ext cx="2771800" cy="18467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Půdní druhy podle částic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u="sng" dirty="0" smtClean="0"/>
              <a:t>Písčité:</a:t>
            </a:r>
            <a:r>
              <a:rPr lang="cs-CZ" sz="2400" dirty="0" smtClean="0"/>
              <a:t> velikost zrn 0,2mm- lehké, sypké, propustné, chudé, vysýchavé</a:t>
            </a:r>
          </a:p>
          <a:p>
            <a:pPr>
              <a:buNone/>
            </a:pPr>
            <a:r>
              <a:rPr lang="cs-CZ" sz="2400" b="1" u="sng" dirty="0" smtClean="0"/>
              <a:t>Hlinité:  </a:t>
            </a:r>
            <a:r>
              <a:rPr lang="cs-CZ" sz="2400" dirty="0" smtClean="0"/>
              <a:t>do 0,02mm většina půd</a:t>
            </a:r>
          </a:p>
          <a:p>
            <a:pPr>
              <a:buNone/>
            </a:pPr>
            <a:r>
              <a:rPr lang="cs-CZ" sz="2400" b="1" u="sng" dirty="0" smtClean="0"/>
              <a:t>Jílovité: </a:t>
            </a:r>
            <a:r>
              <a:rPr lang="cs-CZ" sz="2400" dirty="0" smtClean="0"/>
              <a:t>do0,0002mm nepropouští vodu, studené, lepivé, neprodyšné, těžké</a:t>
            </a:r>
            <a:endParaRPr lang="cs-CZ" sz="2400" dirty="0"/>
          </a:p>
          <a:p>
            <a:pPr>
              <a:buNone/>
            </a:pPr>
            <a:r>
              <a:rPr lang="cs-CZ" sz="2400" b="1" u="sng" dirty="0" smtClean="0"/>
              <a:t>Kombinované: </a:t>
            </a:r>
            <a:r>
              <a:rPr lang="cs-CZ" sz="2400" dirty="0" err="1" smtClean="0"/>
              <a:t>písčito</a:t>
            </a:r>
            <a:r>
              <a:rPr lang="cs-CZ" sz="2400" dirty="0" smtClean="0"/>
              <a:t>- hlinité, </a:t>
            </a:r>
            <a:r>
              <a:rPr lang="cs-CZ" sz="2400" dirty="0" err="1" smtClean="0"/>
              <a:t>hlinito</a:t>
            </a:r>
            <a:r>
              <a:rPr lang="cs-CZ" sz="2400" dirty="0" smtClean="0"/>
              <a:t>- písčité..</a:t>
            </a:r>
          </a:p>
          <a:p>
            <a:pPr>
              <a:buNone/>
            </a:pPr>
            <a:r>
              <a:rPr lang="cs-CZ" sz="2400" b="1" i="1" u="sng" dirty="0" smtClean="0"/>
              <a:t>Další vlivy: </a:t>
            </a:r>
            <a:r>
              <a:rPr lang="cs-CZ" sz="2400" u="sng" dirty="0" smtClean="0"/>
              <a:t>podzemní voda- </a:t>
            </a:r>
            <a:r>
              <a:rPr lang="cs-CZ" sz="2400" dirty="0" smtClean="0"/>
              <a:t>vysoká hladina- rašelina a mokřady</a:t>
            </a:r>
          </a:p>
          <a:p>
            <a:pPr>
              <a:buNone/>
            </a:pPr>
            <a:r>
              <a:rPr lang="cs-CZ" sz="2400" u="sng" dirty="0" smtClean="0"/>
              <a:t>Člověk: </a:t>
            </a:r>
            <a:r>
              <a:rPr lang="cs-CZ" sz="2400" dirty="0" smtClean="0"/>
              <a:t>ničí- hluboká orba, odhalené půdy, přehnojení, postřiky, zhutňování</a:t>
            </a:r>
          </a:p>
          <a:p>
            <a:pPr>
              <a:buNone/>
            </a:pPr>
            <a:r>
              <a:rPr lang="cs-CZ" sz="2400" dirty="0" smtClean="0"/>
              <a:t>Minerály potřebné- N, K,P, Mg, Ca, Na</a:t>
            </a:r>
          </a:p>
          <a:p>
            <a:pPr>
              <a:buNone/>
            </a:pPr>
            <a:r>
              <a:rPr lang="cs-CZ" sz="2400" dirty="0" smtClean="0"/>
              <a:t>Potřebné stopové prvky: </a:t>
            </a:r>
            <a:r>
              <a:rPr lang="cs-CZ" sz="2400" dirty="0" err="1" smtClean="0"/>
              <a:t>Fe</a:t>
            </a:r>
            <a:r>
              <a:rPr lang="cs-CZ" sz="2400" dirty="0" smtClean="0"/>
              <a:t>, B, </a:t>
            </a:r>
            <a:r>
              <a:rPr lang="cs-CZ" sz="2400" dirty="0" err="1" smtClean="0"/>
              <a:t>Mn</a:t>
            </a:r>
            <a:r>
              <a:rPr lang="cs-CZ" sz="2400" dirty="0" smtClean="0"/>
              <a:t>, </a:t>
            </a:r>
            <a:r>
              <a:rPr lang="cs-CZ" sz="2400" dirty="0" err="1" smtClean="0"/>
              <a:t>Zn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Jedy: </a:t>
            </a:r>
            <a:r>
              <a:rPr lang="cs-CZ" sz="2400" dirty="0" err="1" smtClean="0"/>
              <a:t>Pb</a:t>
            </a:r>
            <a:r>
              <a:rPr lang="cs-CZ" sz="2400" dirty="0" smtClean="0"/>
              <a:t>, Cd, </a:t>
            </a:r>
            <a:r>
              <a:rPr lang="cs-CZ" sz="2400" dirty="0" err="1" smtClean="0"/>
              <a:t>Hg</a:t>
            </a:r>
            <a:r>
              <a:rPr lang="cs-CZ" sz="2400" dirty="0" smtClean="0"/>
              <a:t> ,</a:t>
            </a:r>
            <a:r>
              <a:rPr lang="cs-CZ" sz="2400" dirty="0" err="1" smtClean="0"/>
              <a:t>Cr</a:t>
            </a:r>
            <a:r>
              <a:rPr lang="cs-CZ" sz="24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620688"/>
            <a:ext cx="748883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u="sng" dirty="0" smtClean="0"/>
              <a:t>Zdroje obrázků:</a:t>
            </a:r>
          </a:p>
          <a:p>
            <a:r>
              <a:rPr lang="cs-CZ" sz="1200" dirty="0" smtClean="0"/>
              <a:t>Obr.1-http://cs.wikipedia.org/wiki/Soubor:Clay-ss-2005.jpg</a:t>
            </a:r>
          </a:p>
          <a:p>
            <a:r>
              <a:rPr lang="cs-CZ" sz="1200" dirty="0" smtClean="0"/>
              <a:t>Obr.2-http://cs.wikipedia.org/wiki/Soubor:Cesta_Sob%C4%9Bhrdy_-_Petroupim.jpg</a:t>
            </a:r>
          </a:p>
          <a:p>
            <a:r>
              <a:rPr lang="cs-CZ" sz="1200" dirty="0" smtClean="0"/>
              <a:t>Obr.3-http://cs.wikipedia.org/wiki/Soubor:Eroze_u_Prerova_nad_Labem.jpg</a:t>
            </a:r>
          </a:p>
          <a:p>
            <a:r>
              <a:rPr lang="cs-CZ" sz="1200" dirty="0" smtClean="0"/>
              <a:t>Obr.4-http://cs.wikipedia.org/wiki/Soubor:Salinity.jpg</a:t>
            </a:r>
          </a:p>
          <a:p>
            <a:r>
              <a:rPr lang="cs-CZ" sz="1200" dirty="0" smtClean="0"/>
              <a:t>Obr.5-http://cs.wikipedia.org/wiki/Soubor:Mollisol.jpg</a:t>
            </a:r>
          </a:p>
          <a:p>
            <a:r>
              <a:rPr lang="cs-CZ" sz="1200" dirty="0" smtClean="0"/>
              <a:t>Obr.6- http://cs.wikipedia.org/wiki/Soubor:Soil_profile.jpg</a:t>
            </a:r>
          </a:p>
          <a:p>
            <a:r>
              <a:rPr lang="cs-CZ" sz="1200" dirty="0" smtClean="0"/>
              <a:t>Obr.7-http://cs.wikipedia.org/wiki/Soubor:Podzol.jpg</a:t>
            </a:r>
          </a:p>
          <a:p>
            <a:r>
              <a:rPr lang="cs-CZ" sz="1200" dirty="0" smtClean="0"/>
              <a:t>Obr.8-http://upload.wikimedia.org/wikipedia/commons/9/94/Black_dirt_in_Black_Dirt_Region.jpg</a:t>
            </a:r>
          </a:p>
          <a:p>
            <a:r>
              <a:rPr lang="cs-CZ" sz="1200" dirty="0" smtClean="0"/>
              <a:t>Obr.9-http://cs.wikipedia.org/wiki/Soubor:Bayerischer_wald_intakt.jpg</a:t>
            </a:r>
          </a:p>
          <a:p>
            <a:r>
              <a:rPr lang="cs-CZ" sz="1200" dirty="0" smtClean="0"/>
              <a:t>Obr.10-http://cs.wikipedia.org/wiki/Soubor:BrownSoil.jpg</a:t>
            </a:r>
          </a:p>
          <a:p>
            <a:r>
              <a:rPr lang="cs-CZ" sz="1200" dirty="0" smtClean="0"/>
              <a:t>Obr.11-http://cs.wikipedia.org/wiki/Soubor:Domaci_kompostovani.jpg</a:t>
            </a:r>
          </a:p>
          <a:p>
            <a:r>
              <a:rPr lang="cs-CZ" sz="1200" dirty="0" smtClean="0"/>
              <a:t>Obr.12-http://www.</a:t>
            </a:r>
            <a:r>
              <a:rPr lang="cs-CZ" sz="1200" dirty="0" err="1" smtClean="0"/>
              <a:t>obrazky.cz</a:t>
            </a:r>
            <a:r>
              <a:rPr lang="cs-CZ" sz="1200" dirty="0" smtClean="0"/>
              <a:t>/detail?q=rekultivace&amp;offset=41&amp;limit=20&amp;</a:t>
            </a:r>
            <a:r>
              <a:rPr lang="cs-CZ" sz="1200" dirty="0" err="1" smtClean="0"/>
              <a:t>bUrlPar</a:t>
            </a:r>
            <a:r>
              <a:rPr lang="cs-CZ" sz="1200" dirty="0" smtClean="0"/>
              <a:t>=</a:t>
            </a:r>
            <a:r>
              <a:rPr lang="cs-CZ" sz="1200" dirty="0" err="1" smtClean="0"/>
              <a:t>filter</a:t>
            </a:r>
            <a:r>
              <a:rPr lang="cs-CZ" sz="1200" dirty="0" smtClean="0"/>
              <a:t>%3D1&amp;</a:t>
            </a:r>
            <a:r>
              <a:rPr lang="cs-CZ" sz="1200" dirty="0" err="1" smtClean="0"/>
              <a:t>resNum</a:t>
            </a:r>
            <a:r>
              <a:rPr lang="cs-CZ" sz="1200" dirty="0" smtClean="0"/>
              <a:t>=50&amp;</a:t>
            </a:r>
            <a:r>
              <a:rPr lang="cs-CZ" sz="1200" dirty="0" err="1" smtClean="0"/>
              <a:t>ref</a:t>
            </a:r>
            <a:r>
              <a:rPr lang="cs-CZ" sz="1200" dirty="0" smtClean="0"/>
              <a:t>=http%3A//www.</a:t>
            </a:r>
            <a:r>
              <a:rPr lang="cs-CZ" sz="1200" dirty="0" err="1" smtClean="0"/>
              <a:t>obrazky.cz</a:t>
            </a:r>
            <a:r>
              <a:rPr lang="cs-CZ" sz="1200" dirty="0" smtClean="0"/>
              <a:t>/%3Fq%3Drekultivace%26from%3D21%26extendedSearch%3D0&amp;</a:t>
            </a:r>
            <a:r>
              <a:rPr lang="cs-CZ" sz="1200" dirty="0" err="1" smtClean="0"/>
              <a:t>resID</a:t>
            </a:r>
            <a:r>
              <a:rPr lang="cs-CZ" sz="1200" dirty="0" smtClean="0"/>
              <a:t>=-C1w12-PFYOFOn5pMXPtTBXboKYkLQpaPr-WdCQ9CmQ&amp;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=http%3A//www.</a:t>
            </a:r>
            <a:r>
              <a:rPr lang="cs-CZ" sz="1200" dirty="0" err="1" smtClean="0"/>
              <a:t>arnikaskolky.cz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/55a-</a:t>
            </a:r>
            <a:r>
              <a:rPr lang="cs-CZ" sz="1200" dirty="0" err="1" smtClean="0"/>
              <a:t>biologicka</a:t>
            </a:r>
            <a:r>
              <a:rPr lang="cs-CZ" sz="1200" dirty="0" smtClean="0"/>
              <a:t>-rekultivace-kopce-v-</a:t>
            </a:r>
            <a:r>
              <a:rPr lang="cs-CZ" sz="1200" dirty="0" err="1" smtClean="0"/>
              <a:t>orechu</a:t>
            </a:r>
            <a:r>
              <a:rPr lang="cs-CZ" sz="1200" dirty="0" smtClean="0"/>
              <a:t>_</a:t>
            </a:r>
            <a:r>
              <a:rPr lang="cs-CZ" sz="1200" dirty="0" err="1" smtClean="0"/>
              <a:t>tn.JPG</a:t>
            </a:r>
            <a:r>
              <a:rPr lang="cs-CZ" sz="1200" dirty="0" smtClean="0"/>
              <a:t>&amp;</a:t>
            </a:r>
            <a:r>
              <a:rPr lang="cs-CZ" sz="1200" dirty="0" err="1" smtClean="0"/>
              <a:t>pageURL</a:t>
            </a:r>
            <a:r>
              <a:rPr lang="cs-CZ" sz="1200" dirty="0" smtClean="0"/>
              <a:t>=http%3A//www.</a:t>
            </a:r>
            <a:r>
              <a:rPr lang="cs-CZ" sz="1200" dirty="0" err="1" smtClean="0"/>
              <a:t>arnikaskolky.cz</a:t>
            </a:r>
            <a:r>
              <a:rPr lang="cs-CZ" sz="1200" dirty="0" smtClean="0"/>
              <a:t>/reference/</a:t>
            </a:r>
            <a:r>
              <a:rPr lang="cs-CZ" sz="1200" dirty="0" err="1" smtClean="0"/>
              <a:t>zakladani</a:t>
            </a:r>
            <a:r>
              <a:rPr lang="cs-CZ" sz="1200" dirty="0" smtClean="0"/>
              <a:t>-</a:t>
            </a:r>
            <a:r>
              <a:rPr lang="cs-CZ" sz="1200" dirty="0" err="1" smtClean="0"/>
              <a:t>sidelni</a:t>
            </a:r>
            <a:r>
              <a:rPr lang="cs-CZ" sz="1200" dirty="0" smtClean="0"/>
              <a:t>-a-</a:t>
            </a:r>
            <a:r>
              <a:rPr lang="cs-CZ" sz="1200" dirty="0" err="1" smtClean="0"/>
              <a:t>krajinne</a:t>
            </a:r>
            <a:r>
              <a:rPr lang="cs-CZ" sz="1200" dirty="0" smtClean="0"/>
              <a:t>-</a:t>
            </a:r>
            <a:r>
              <a:rPr lang="cs-CZ" sz="1200" dirty="0" err="1" smtClean="0"/>
              <a:t>zelene</a:t>
            </a:r>
            <a:r>
              <a:rPr lang="cs-CZ" sz="1200" dirty="0" smtClean="0"/>
              <a:t>/</a:t>
            </a:r>
            <a:r>
              <a:rPr lang="cs-CZ" sz="1200" dirty="0" err="1" smtClean="0"/>
              <a:t>biologicka</a:t>
            </a:r>
            <a:r>
              <a:rPr lang="cs-CZ" sz="1200" dirty="0" smtClean="0"/>
              <a:t>-rekultivace-kopce-v-</a:t>
            </a:r>
            <a:r>
              <a:rPr lang="cs-CZ" sz="1200" dirty="0" err="1" smtClean="0"/>
              <a:t>orechu</a:t>
            </a:r>
            <a:r>
              <a:rPr lang="cs-CZ" sz="1200" dirty="0" smtClean="0"/>
              <a:t>-2007&amp;</a:t>
            </a:r>
            <a:r>
              <a:rPr lang="cs-CZ" sz="1200" dirty="0" err="1" smtClean="0"/>
              <a:t>imgX</a:t>
            </a:r>
            <a:r>
              <a:rPr lang="cs-CZ" sz="1200" dirty="0" smtClean="0"/>
              <a:t>=300&amp;</a:t>
            </a:r>
            <a:r>
              <a:rPr lang="cs-CZ" sz="1200" dirty="0" err="1" smtClean="0"/>
              <a:t>imgY</a:t>
            </a:r>
            <a:r>
              <a:rPr lang="cs-CZ" sz="1200" dirty="0" smtClean="0"/>
              <a:t>=222&amp;</a:t>
            </a:r>
            <a:r>
              <a:rPr lang="cs-CZ" sz="1200" dirty="0" err="1" smtClean="0"/>
              <a:t>imgSize</a:t>
            </a:r>
            <a:r>
              <a:rPr lang="cs-CZ" sz="1200" dirty="0" smtClean="0"/>
              <a:t>=40&amp;</a:t>
            </a:r>
            <a:r>
              <a:rPr lang="cs-CZ" sz="1200" dirty="0" err="1" smtClean="0"/>
              <a:t>thURL</a:t>
            </a:r>
            <a:r>
              <a:rPr lang="cs-CZ" sz="1200" dirty="0" smtClean="0"/>
              <a:t>=http%3A//media4.picsearch.com/</a:t>
            </a:r>
            <a:r>
              <a:rPr lang="cs-CZ" sz="1200" dirty="0" err="1" smtClean="0"/>
              <a:t>is</a:t>
            </a:r>
            <a:r>
              <a:rPr lang="cs-CZ" sz="1200" dirty="0" smtClean="0"/>
              <a:t>%3F-C1w12-PFYOFOn5pMXPtTBXboKYkLQpaPr-WdCQ9CmQ&amp;</a:t>
            </a:r>
            <a:r>
              <a:rPr lang="cs-CZ" sz="1200" dirty="0" err="1" smtClean="0"/>
              <a:t>thX</a:t>
            </a:r>
            <a:r>
              <a:rPr lang="cs-CZ" sz="1200" dirty="0" smtClean="0"/>
              <a:t>=128&amp;</a:t>
            </a:r>
            <a:r>
              <a:rPr lang="cs-CZ" sz="1200" dirty="0" err="1" smtClean="0"/>
              <a:t>thY</a:t>
            </a:r>
            <a:r>
              <a:rPr lang="cs-CZ" sz="1200" dirty="0" smtClean="0"/>
              <a:t>=94&amp;</a:t>
            </a:r>
            <a:r>
              <a:rPr lang="cs-CZ" sz="1200" dirty="0" err="1" smtClean="0"/>
              <a:t>qNoSite</a:t>
            </a:r>
            <a:r>
              <a:rPr lang="cs-CZ" sz="1200" dirty="0" smtClean="0"/>
              <a:t>=rekultivace&amp;</a:t>
            </a:r>
            <a:r>
              <a:rPr lang="cs-CZ" sz="1200" dirty="0" err="1" smtClean="0"/>
              <a:t>siteWWW</a:t>
            </a:r>
            <a:r>
              <a:rPr lang="cs-CZ" sz="1200" dirty="0" smtClean="0"/>
              <a:t>=&amp;</a:t>
            </a:r>
            <a:r>
              <a:rPr lang="cs-CZ" sz="1200" dirty="0" err="1" smtClean="0"/>
              <a:t>sId</a:t>
            </a:r>
            <a:r>
              <a:rPr lang="cs-CZ" sz="1200" dirty="0" smtClean="0"/>
              <a:t>=eqIJH14OwgZrBMrLdeCJ</a:t>
            </a:r>
          </a:p>
          <a:p>
            <a:r>
              <a:rPr lang="cs-CZ" sz="1200" dirty="0" smtClean="0"/>
              <a:t>Obr.13-http://cs.wikipedia.org/wiki/Soubor:Typical_scene_from_Natural_park_T%C5%99eb%C3%AD%C4%8Dsko_in_T%C5%99eb%C3%AD%C4%8D,_Czech_Republic.jpg</a:t>
            </a:r>
          </a:p>
          <a:p>
            <a:r>
              <a:rPr lang="cs-CZ" sz="1200" dirty="0" smtClean="0"/>
              <a:t>Obr.14-http://cs.wikipedia.org/wiki/Soubor:Misthaufen16.JPG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398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VY_52_INOVACE_44_Pedosféra – učební text</vt:lpstr>
      <vt:lpstr>PEDOSFÉRA:</vt:lpstr>
      <vt:lpstr>Půdní typy- půdní horizonty</vt:lpstr>
      <vt:lpstr>Půdní typy- půdní horizonty</vt:lpstr>
      <vt:lpstr>Půdy podle profilu</vt:lpstr>
      <vt:lpstr>Pomoc půdě:</vt:lpstr>
      <vt:lpstr>Půdní druhy podle částic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EU-05.02.19</dc:title>
  <dc:creator>Hercík</dc:creator>
  <cp:lastModifiedBy>Hercíková</cp:lastModifiedBy>
  <cp:revision>30</cp:revision>
  <dcterms:created xsi:type="dcterms:W3CDTF">2011-01-16T15:47:17Z</dcterms:created>
  <dcterms:modified xsi:type="dcterms:W3CDTF">2011-06-29T19:15:16Z</dcterms:modified>
</cp:coreProperties>
</file>