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72" r:id="rId11"/>
    <p:sldId id="263" r:id="rId12"/>
    <p:sldId id="267" r:id="rId13"/>
    <p:sldId id="271" r:id="rId14"/>
    <p:sldId id="269" r:id="rId15"/>
    <p:sldId id="268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F35A5DFF-0398-4D8E-8365-2F79BD05268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F1342FE5-09E9-40A1-B1D6-873BAA49F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F35A5DFF-0398-4D8E-8365-2F79BD05268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42FE5-09E9-40A1-B1D6-873BAA49F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F35A5DFF-0398-4D8E-8365-2F79BD05268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F1342FE5-09E9-40A1-B1D6-873BAA49FB7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amond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35A5DFF-0398-4D8E-8365-2F79BD05268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1342FE5-09E9-40A1-B1D6-873BAA49F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F35A5DFF-0398-4D8E-8365-2F79BD05268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F1342FE5-09E9-40A1-B1D6-873BAA49F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amond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A5DFF-0398-4D8E-8365-2F79BD05268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42FE5-09E9-40A1-B1D6-873BAA49F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35A5DFF-0398-4D8E-8365-2F79BD05268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1342FE5-09E9-40A1-B1D6-873BAA49F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F35A5DFF-0398-4D8E-8365-2F79BD05268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F1342FE5-09E9-40A1-B1D6-873BAA49F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amond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F35A5DFF-0398-4D8E-8365-2F79BD05268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F1342FE5-09E9-40A1-B1D6-873BAA49F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amond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A5DFF-0398-4D8E-8365-2F79BD05268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42FE5-09E9-40A1-B1D6-873BAA49F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A5DFF-0398-4D8E-8365-2F79BD05268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42FE5-09E9-40A1-B1D6-873BAA49F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amond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F35A5DFF-0398-4D8E-8365-2F79BD05268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F1342FE5-09E9-40A1-B1D6-873BAA49FB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diamond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ncolonie.com/lsimages/chemistry/pages/ATOM-K.htm" TargetMode="External"/><Relationship Id="rId2" Type="http://schemas.openxmlformats.org/officeDocument/2006/relationships/hyperlink" Target="http://stavbaatomu.wz.cz/jadroatomu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75781"/>
                <a:gridCol w="42850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Ch8 - 9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12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 čeho jsou složeny látky?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Částice látek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nejdříve opakuje základní pojmy o atomu</a:t>
            </a:r>
          </a:p>
          <a:p>
            <a:r>
              <a:rPr lang="cs-CZ" dirty="0" smtClean="0"/>
              <a:t>V další části rozšiřuje tyto informace o protonové a nukleonové číslo</a:t>
            </a:r>
          </a:p>
          <a:p>
            <a:r>
              <a:rPr lang="cs-CZ" dirty="0" smtClean="0"/>
              <a:t>V závěru doplňuje poznatky o obalu atomu</a:t>
            </a:r>
            <a:endParaRPr lang="cs-CZ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8000" dirty="0" smtClean="0"/>
              <a:t>Částice látek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3143248"/>
            <a:ext cx="3333750" cy="333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Částice látek</a:t>
            </a:r>
            <a:endParaRPr lang="cs-CZ" sz="54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Látky jsou složeny z částic nepatrných rozměrů </a:t>
            </a:r>
          </a:p>
          <a:p>
            <a:r>
              <a:rPr lang="cs-CZ" sz="3600" dirty="0" smtClean="0"/>
              <a:t>Částice se neustále a neuspořádaně pohybují</a:t>
            </a:r>
          </a:p>
          <a:p>
            <a:r>
              <a:rPr lang="cs-CZ" sz="3600" dirty="0" smtClean="0"/>
              <a:t>Částice mohou pronikat mezi částice jiných látek</a:t>
            </a:r>
            <a:endParaRPr lang="cs-CZ" sz="3600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Difuze, Brownův pohyb</a:t>
            </a:r>
            <a:endParaRPr lang="cs-CZ" sz="5400" dirty="0"/>
          </a:p>
        </p:txBody>
      </p:sp>
      <p:pic>
        <p:nvPicPr>
          <p:cNvPr id="4" name="Picture 2" descr="D:\Documents and Settings\Aleš\Plocha\skenovat000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908" t="17452" r="22227" b="11792"/>
          <a:stretch>
            <a:fillRect/>
          </a:stretch>
        </p:blipFill>
        <p:spPr bwMode="auto">
          <a:xfrm rot="10800000">
            <a:off x="77306" y="2428868"/>
            <a:ext cx="9042725" cy="350046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399032"/>
          </a:xfrm>
        </p:spPr>
        <p:txBody>
          <a:bodyPr/>
          <a:lstStyle/>
          <a:p>
            <a:r>
              <a:rPr lang="cs-CZ" sz="5400" dirty="0" smtClean="0"/>
              <a:t>Atom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Je základní stavební jednotka</a:t>
            </a:r>
          </a:p>
          <a:p>
            <a:r>
              <a:rPr lang="cs-CZ" sz="3600" dirty="0" smtClean="0"/>
              <a:t>Skládá se z kladně nabitého jádra a záporně nabitého obalu</a:t>
            </a:r>
            <a:endParaRPr lang="cs-CZ" sz="3600" dirty="0"/>
          </a:p>
        </p:txBody>
      </p:sp>
      <p:pic>
        <p:nvPicPr>
          <p:cNvPr id="2050" name="Picture 2" descr="D:\Documents and Settings\Aleš\Plocha\skenovat000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 l="16785" t="29198" r="23627" b="7650"/>
          <a:stretch>
            <a:fillRect/>
          </a:stretch>
        </p:blipFill>
        <p:spPr bwMode="auto">
          <a:xfrm rot="10800000">
            <a:off x="4429124" y="973011"/>
            <a:ext cx="4493682" cy="495631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Atom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Počet protonů v jádře je vždy shodný s počtem elektronů v obalu</a:t>
            </a:r>
          </a:p>
          <a:p>
            <a:r>
              <a:rPr lang="cs-CZ" sz="3600" dirty="0" smtClean="0"/>
              <a:t>Atom je 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elektricky neutrální</a:t>
            </a:r>
          </a:p>
          <a:p>
            <a:r>
              <a:rPr lang="cs-CZ" sz="3600" dirty="0" smtClean="0"/>
              <a:t>Způsob rozmístění a vzájemného propojení elektronů, protonů a neutronů označujeme jako stavbu atomu</a:t>
            </a:r>
            <a:endParaRPr lang="cs-CZ" sz="3600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Jádro atomu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Obsahuje protony  a neutrony</a:t>
            </a:r>
          </a:p>
          <a:p>
            <a:r>
              <a:rPr lang="cs-CZ" sz="3600" dirty="0" smtClean="0"/>
              <a:t>Počet protonů v jádře udává 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protonové číslo Z</a:t>
            </a:r>
          </a:p>
          <a:p>
            <a:r>
              <a:rPr lang="cs-CZ" sz="3600" dirty="0" smtClean="0"/>
              <a:t>V PSP je vlevo dole před značkou prvku</a:t>
            </a:r>
          </a:p>
          <a:p>
            <a:r>
              <a:rPr lang="cs-CZ" sz="3600" dirty="0" smtClean="0"/>
              <a:t>1</a:t>
            </a:r>
            <a:r>
              <a:rPr lang="cs-CZ" sz="4000" dirty="0" smtClean="0"/>
              <a:t>H, </a:t>
            </a:r>
            <a:r>
              <a:rPr lang="cs-CZ" sz="2400" dirty="0" smtClean="0"/>
              <a:t>8</a:t>
            </a:r>
            <a:r>
              <a:rPr lang="cs-CZ" sz="4000" dirty="0" smtClean="0"/>
              <a:t>O, </a:t>
            </a:r>
            <a:r>
              <a:rPr lang="cs-CZ" sz="2400" dirty="0" smtClean="0"/>
              <a:t>29</a:t>
            </a:r>
            <a:r>
              <a:rPr lang="cs-CZ" sz="3600" dirty="0" smtClean="0"/>
              <a:t>Cu,…</a:t>
            </a:r>
            <a:endParaRPr lang="cs-CZ" sz="4000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Jádro atomu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Protony a neutrony se označují jako 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nukleony</a:t>
            </a:r>
          </a:p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protonů a neutronů v jádře atomu udává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nukleonové číslo A</a:t>
            </a:r>
          </a:p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PSP  je zapsáno v levé horní části před značkou prvku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Nadpis 3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Jádro atomu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                                                                                               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                                            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protony                                    neutrony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785786" y="5286388"/>
            <a:ext cx="419104" cy="43220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bg1"/>
                </a:solidFill>
              </a:rPr>
              <a:t>+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5357818" y="5286388"/>
            <a:ext cx="428628" cy="442023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1" name="Skupina 60"/>
          <p:cNvGrpSpPr/>
          <p:nvPr/>
        </p:nvGrpSpPr>
        <p:grpSpPr>
          <a:xfrm>
            <a:off x="428596" y="2000240"/>
            <a:ext cx="6215106" cy="2643206"/>
            <a:chOff x="642910" y="3071810"/>
            <a:chExt cx="4502182" cy="1858976"/>
          </a:xfrm>
        </p:grpSpPr>
        <p:sp>
          <p:nvSpPr>
            <p:cNvPr id="43" name="Obdélník 42"/>
            <p:cNvSpPr/>
            <p:nvPr/>
          </p:nvSpPr>
          <p:spPr>
            <a:xfrm>
              <a:off x="642910" y="3714752"/>
              <a:ext cx="1857388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3200" dirty="0" smtClean="0"/>
                <a:t>nukleony</a:t>
              </a:r>
              <a:endParaRPr lang="cs-CZ" sz="3200" dirty="0"/>
            </a:p>
          </p:txBody>
        </p:sp>
        <p:grpSp>
          <p:nvGrpSpPr>
            <p:cNvPr id="60" name="Skupina 59"/>
            <p:cNvGrpSpPr/>
            <p:nvPr/>
          </p:nvGrpSpPr>
          <p:grpSpPr>
            <a:xfrm>
              <a:off x="2053232" y="3071810"/>
              <a:ext cx="3091860" cy="1858976"/>
              <a:chOff x="2053232" y="3071810"/>
              <a:chExt cx="3091860" cy="1858976"/>
            </a:xfrm>
          </p:grpSpPr>
          <p:grpSp>
            <p:nvGrpSpPr>
              <p:cNvPr id="37" name="Skupina 36"/>
              <p:cNvGrpSpPr/>
              <p:nvPr/>
            </p:nvGrpSpPr>
            <p:grpSpPr>
              <a:xfrm>
                <a:off x="3500430" y="3297286"/>
                <a:ext cx="1357322" cy="1473409"/>
                <a:chOff x="4643438" y="3000372"/>
                <a:chExt cx="1357322" cy="1428760"/>
              </a:xfrm>
            </p:grpSpPr>
            <p:sp>
              <p:nvSpPr>
                <p:cNvPr id="4" name="Elipsa 3"/>
                <p:cNvSpPr/>
                <p:nvPr/>
              </p:nvSpPr>
              <p:spPr>
                <a:xfrm>
                  <a:off x="5429256" y="3429000"/>
                  <a:ext cx="428628" cy="42862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b="1" dirty="0" smtClean="0">
                      <a:solidFill>
                        <a:schemeClr val="bg1"/>
                      </a:solidFill>
                    </a:rPr>
                    <a:t>+</a:t>
                  </a:r>
                  <a:endParaRPr lang="cs-CZ" b="1" dirty="0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6" name="Elipsa 5"/>
                <p:cNvSpPr/>
                <p:nvPr/>
              </p:nvSpPr>
              <p:spPr>
                <a:xfrm>
                  <a:off x="5286380" y="3143248"/>
                  <a:ext cx="428628" cy="42862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r>
                    <a:rPr lang="cs-CZ" dirty="0" smtClean="0">
                      <a:solidFill>
                        <a:schemeClr val="bg1"/>
                      </a:solidFill>
                    </a:rPr>
                    <a:t>+</a:t>
                  </a:r>
                  <a:endParaRPr lang="cs-CZ" dirty="0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7" name="Elipsa 6"/>
                <p:cNvSpPr/>
                <p:nvPr/>
              </p:nvSpPr>
              <p:spPr>
                <a:xfrm>
                  <a:off x="4643438" y="3429000"/>
                  <a:ext cx="428628" cy="428628"/>
                </a:xfrm>
                <a:prstGeom prst="ellipse">
                  <a:avLst/>
                </a:prstGeom>
                <a:solidFill>
                  <a:schemeClr val="accent2">
                    <a:lumMod val="60000"/>
                    <a:lumOff val="40000"/>
                  </a:schemeClr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" name="Elipsa 7"/>
                <p:cNvSpPr/>
                <p:nvPr/>
              </p:nvSpPr>
              <p:spPr>
                <a:xfrm>
                  <a:off x="4929190" y="3000372"/>
                  <a:ext cx="428628" cy="428628"/>
                </a:xfrm>
                <a:prstGeom prst="ellipse">
                  <a:avLst/>
                </a:prstGeom>
                <a:solidFill>
                  <a:schemeClr val="accent2">
                    <a:lumMod val="60000"/>
                    <a:lumOff val="40000"/>
                  </a:schemeClr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" name="Elipsa 13"/>
                <p:cNvSpPr/>
                <p:nvPr/>
              </p:nvSpPr>
              <p:spPr>
                <a:xfrm>
                  <a:off x="4857752" y="4000504"/>
                  <a:ext cx="428628" cy="428628"/>
                </a:xfrm>
                <a:prstGeom prst="ellipse">
                  <a:avLst/>
                </a:prstGeom>
                <a:solidFill>
                  <a:schemeClr val="accent2">
                    <a:lumMod val="60000"/>
                    <a:lumOff val="40000"/>
                  </a:schemeClr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" name="Elipsa 14"/>
                <p:cNvSpPr/>
                <p:nvPr/>
              </p:nvSpPr>
              <p:spPr>
                <a:xfrm>
                  <a:off x="5572132" y="3857628"/>
                  <a:ext cx="428628" cy="428628"/>
                </a:xfrm>
                <a:prstGeom prst="ellipse">
                  <a:avLst/>
                </a:prstGeom>
                <a:solidFill>
                  <a:schemeClr val="accent2">
                    <a:lumMod val="60000"/>
                    <a:lumOff val="40000"/>
                  </a:schemeClr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" name="Elipsa 15"/>
                <p:cNvSpPr/>
                <p:nvPr/>
              </p:nvSpPr>
              <p:spPr>
                <a:xfrm>
                  <a:off x="5214942" y="3857628"/>
                  <a:ext cx="428628" cy="42862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r>
                    <a:rPr lang="cs-CZ" dirty="0" smtClean="0">
                      <a:solidFill>
                        <a:schemeClr val="bg1"/>
                      </a:solidFill>
                    </a:rPr>
                    <a:t>+</a:t>
                  </a:r>
                  <a:endParaRPr lang="cs-CZ" dirty="0">
                    <a:solidFill>
                      <a:schemeClr val="bg1"/>
                    </a:solidFill>
                  </a:endParaRPr>
                </a:p>
              </p:txBody>
            </p:sp>
            <p:sp>
              <p:nvSpPr>
                <p:cNvPr id="17" name="Elipsa 16"/>
                <p:cNvSpPr/>
                <p:nvPr/>
              </p:nvSpPr>
              <p:spPr>
                <a:xfrm>
                  <a:off x="4929190" y="3500438"/>
                  <a:ext cx="428628" cy="428628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r>
                    <a:rPr lang="cs-CZ" dirty="0" smtClean="0">
                      <a:solidFill>
                        <a:schemeClr val="bg1"/>
                      </a:solidFill>
                    </a:rPr>
                    <a:t>+</a:t>
                  </a:r>
                  <a:endParaRPr lang="cs-CZ" dirty="0">
                    <a:solidFill>
                      <a:schemeClr val="bg1"/>
                    </a:solidFill>
                  </a:endParaRPr>
                </a:p>
              </p:txBody>
            </p:sp>
          </p:grpSp>
          <p:cxnSp>
            <p:nvCxnSpPr>
              <p:cNvPr id="48" name="Přímá spojovací čára 47"/>
              <p:cNvCxnSpPr/>
              <p:nvPr/>
            </p:nvCxnSpPr>
            <p:spPr>
              <a:xfrm flipV="1">
                <a:off x="2053232" y="4000504"/>
                <a:ext cx="875694" cy="794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ovací čára 49"/>
              <p:cNvCxnSpPr/>
              <p:nvPr/>
            </p:nvCxnSpPr>
            <p:spPr>
              <a:xfrm rot="5400000" flipH="1" flipV="1">
                <a:off x="2465373" y="3535363"/>
                <a:ext cx="92869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ovací čára 50"/>
              <p:cNvCxnSpPr/>
              <p:nvPr/>
            </p:nvCxnSpPr>
            <p:spPr>
              <a:xfrm rot="5400000" flipH="1" flipV="1">
                <a:off x="2465373" y="4464057"/>
                <a:ext cx="92869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ovací čára 52"/>
              <p:cNvCxnSpPr/>
              <p:nvPr/>
            </p:nvCxnSpPr>
            <p:spPr>
              <a:xfrm>
                <a:off x="2928926" y="3071810"/>
                <a:ext cx="221457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ovací čára 54"/>
              <p:cNvCxnSpPr/>
              <p:nvPr/>
            </p:nvCxnSpPr>
            <p:spPr>
              <a:xfrm>
                <a:off x="2928926" y="4929198"/>
                <a:ext cx="221457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ovací čára 57"/>
              <p:cNvCxnSpPr/>
              <p:nvPr/>
            </p:nvCxnSpPr>
            <p:spPr>
              <a:xfrm rot="5400000" flipH="1" flipV="1">
                <a:off x="4215604" y="3999710"/>
                <a:ext cx="185738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Obal atomu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Obsahuje elektrony</a:t>
            </a:r>
          </a:p>
          <a:p>
            <a:r>
              <a:rPr lang="cs-CZ" sz="3600" dirty="0" smtClean="0"/>
              <a:t>Elektrony se pohybují v obalu v různých vzdálenostech od jádra v tzv. elektronových vrstvách</a:t>
            </a:r>
          </a:p>
          <a:p>
            <a:r>
              <a:rPr lang="cs-CZ" sz="3600" dirty="0" smtClean="0"/>
              <a:t>V jednotlivých vrstvách mají různou energii</a:t>
            </a:r>
          </a:p>
          <a:p>
            <a:endParaRPr lang="cs-CZ" sz="3600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Obal atomu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Nejvzdálenější od jádra je tzv. valenční vrstva</a:t>
            </a:r>
          </a:p>
          <a:p>
            <a:r>
              <a:rPr lang="cs-CZ" sz="3600" dirty="0" smtClean="0"/>
              <a:t>Elektrony v této vrstvě mají nejvyšší energii</a:t>
            </a:r>
          </a:p>
          <a:p>
            <a:r>
              <a:rPr lang="cs-CZ" sz="3600" dirty="0" smtClean="0"/>
              <a:t>Atom může mít 1 – 7 elektronových vrstev</a:t>
            </a:r>
            <a:endParaRPr lang="cs-CZ" sz="3600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Vodík, hořčík</a:t>
            </a:r>
            <a:endParaRPr lang="cs-CZ" sz="5400" dirty="0"/>
          </a:p>
        </p:txBody>
      </p:sp>
      <p:pic>
        <p:nvPicPr>
          <p:cNvPr id="7170" name="Picture 2" descr="D:\Documents and Settings\Aleš\Plocha\skenovat000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4057" r="30414" b="5593"/>
          <a:stretch>
            <a:fillRect/>
          </a:stretch>
        </p:blipFill>
        <p:spPr bwMode="auto">
          <a:xfrm rot="10800000">
            <a:off x="0" y="1714488"/>
            <a:ext cx="9160988" cy="48704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:\Documents and Settings\Aleš\Plocha\skenovat000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0086" t="16873" r="27803" b="4277"/>
          <a:stretch>
            <a:fillRect/>
          </a:stretch>
        </p:blipFill>
        <p:spPr bwMode="auto">
          <a:xfrm rot="10800000">
            <a:off x="0" y="920030"/>
            <a:ext cx="9144000" cy="598205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500174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Porovnání hmotnosti protonu a neutronu (slon) s hmotností elektronu (myš)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D:\Documents and Settings\Aleš\Plocha\skenovat000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042" r="6683" b="13856"/>
          <a:stretch>
            <a:fillRect/>
          </a:stretch>
        </p:blipFill>
        <p:spPr bwMode="auto">
          <a:xfrm rot="10800000">
            <a:off x="-26466" y="0"/>
            <a:ext cx="9170463" cy="687455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Úvod do obecné a anorganické chemie,         J. Mach, I. </a:t>
            </a:r>
            <a:r>
              <a:rPr lang="cs-CZ" dirty="0" err="1" smtClean="0"/>
              <a:t>Plucková</a:t>
            </a:r>
            <a:r>
              <a:rPr lang="cs-CZ" dirty="0" smtClean="0"/>
              <a:t>, J. </a:t>
            </a:r>
            <a:r>
              <a:rPr lang="cs-CZ" dirty="0" err="1" smtClean="0"/>
              <a:t>Šibor</a:t>
            </a:r>
            <a:r>
              <a:rPr lang="cs-CZ" dirty="0" smtClean="0"/>
              <a:t>, nakladatelství Nová škola</a:t>
            </a:r>
          </a:p>
          <a:p>
            <a:r>
              <a:rPr lang="cs-CZ" dirty="0" smtClean="0">
                <a:hlinkClick r:id="rId2"/>
              </a:rPr>
              <a:t>http://stavbaatomu.wz.cz/jadroatomu.htm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http://ncolonie.com/lsimages/chemistry/pages/ATOM-K.htm</a:t>
            </a:r>
            <a:endParaRPr lang="cs-CZ" dirty="0" smtClean="0"/>
          </a:p>
          <a:p>
            <a:r>
              <a:rPr lang="cs-CZ" dirty="0" smtClean="0"/>
              <a:t>Ostatní obrázky jsou čerpány z uvedené učebnice str. 29 a 31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diamond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277</TotalTime>
  <Words>340</Words>
  <Application>Microsoft Office PowerPoint</Application>
  <PresentationFormat>Předvádění na obrazovce (4:3)</PresentationFormat>
  <Paragraphs>76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Talent</vt:lpstr>
      <vt:lpstr>Snímek 1</vt:lpstr>
      <vt:lpstr>Anotace</vt:lpstr>
      <vt:lpstr>Částice látek</vt:lpstr>
      <vt:lpstr>Částice látek</vt:lpstr>
      <vt:lpstr>Difuze, Brownův pohyb</vt:lpstr>
      <vt:lpstr>Atom</vt:lpstr>
      <vt:lpstr>Atom</vt:lpstr>
      <vt:lpstr>Jádro atomu</vt:lpstr>
      <vt:lpstr>Jádro atomu</vt:lpstr>
      <vt:lpstr>Jádro atomu</vt:lpstr>
      <vt:lpstr>Obal atomu</vt:lpstr>
      <vt:lpstr>Obal atomu</vt:lpstr>
      <vt:lpstr>Vodík, hořčík</vt:lpstr>
      <vt:lpstr>Porovnání hmotnosti protonu a neutronu (slon) s hmotností elektronu (myš)</vt:lpstr>
      <vt:lpstr>Snímek 15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Částice látek</dc:title>
  <dc:subject>Chemie 8</dc:subject>
  <dc:creator>Přibíková</dc:creator>
  <cp:lastModifiedBy>Aleš</cp:lastModifiedBy>
  <cp:revision>30</cp:revision>
  <dcterms:created xsi:type="dcterms:W3CDTF">2010-12-02T18:09:30Z</dcterms:created>
  <dcterms:modified xsi:type="dcterms:W3CDTF">2013-01-08T19:05:50Z</dcterms:modified>
</cp:coreProperties>
</file>