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738" r:id="rId2"/>
  </p:sldMasterIdLst>
  <p:sldIdLst>
    <p:sldId id="256" r:id="rId3"/>
    <p:sldId id="257" r:id="rId4"/>
    <p:sldId id="258" r:id="rId5"/>
    <p:sldId id="259" r:id="rId6"/>
    <p:sldId id="261" r:id="rId7"/>
    <p:sldId id="260" r:id="rId8"/>
    <p:sldId id="264" r:id="rId9"/>
    <p:sldId id="263" r:id="rId10"/>
    <p:sldId id="262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nstantia" pitchFamily="18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nstantia" pitchFamily="18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nstantia" pitchFamily="18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nstantia" pitchFamily="18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nstantia" pitchFamily="18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onstantia" pitchFamily="18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onstantia" pitchFamily="18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onstantia" pitchFamily="18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onstantia" pitchFamily="18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180831-A529-4787-AE4D-C4AA8AB66B36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5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3A7FF1-4ECF-49F6-88B4-6732C1FF45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45398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916CEC-DF93-499A-92C0-425CB9AED2FF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C2BF5E-405A-4A0A-A3E9-BC84ABDCE6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34736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B13746-36A4-4D2D-9AAE-A0AC2652437D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FCE215-6E14-43D6-96DB-3C2EDEA5AF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84486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F28818-701F-41F6-B2F3-B057FEE88797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6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C54173-0F4C-42D4-B424-EA768C17D2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59424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F7C5F-74CF-481D-8238-00FC02BF99F0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8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A0927B-2D25-4425-B60F-C255CC6EEC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60925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234A6F-E3DF-414B-B725-9612EF3A6298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4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F41665-7FB0-4D89-A329-A1C2D5FF24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21925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73DAFF-6DF7-48CB-9F8F-0F59C2AEFCFF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3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AB5648-4642-48EC-80B5-F85ED61DF6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81002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C78486-7689-40F4-BE27-1887B27BDD48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6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299917-8971-42CE-B4FD-4B510C534C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96224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nip and Round Single Corner Rectangle 8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ight Triangle 11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8A9538-6BD2-4567-91CD-961CD2238625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32D3E29-18E8-43C2-BD5D-8C4A0736C9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62459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3AF13A-CC42-4DF1-AC6E-DCB4BD167982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7BA90A-017C-4B90-9470-41AEB482BF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34997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DF963F-AC72-4EE6-B4DA-2C323131524B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76D9FD-B7A2-4455-A4B8-E36AC89562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30447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4180831-A529-4787-AE4D-C4AA8AB66B36}" type="datetimeFigureOut">
              <a:rPr lang="cs-CZ" smtClean="0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63A7FF1-4ECF-49F6-88B4-6732C1FF451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73337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1916CEC-DF93-499A-92C0-425CB9AED2FF}" type="datetimeFigureOut">
              <a:rPr lang="cs-CZ" smtClean="0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C2BF5E-405A-4A0A-A3E9-BC84ABDCE6E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746053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BB13746-36A4-4D2D-9AAE-A0AC2652437D}" type="datetimeFigureOut">
              <a:rPr lang="cs-CZ" smtClean="0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AFCE215-6E14-43D6-96DB-3C2EDEA5AF6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850111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1F28818-701F-41F6-B2F3-B057FEE88797}" type="datetimeFigureOut">
              <a:rPr lang="cs-CZ" smtClean="0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BC54173-0F4C-42D4-B424-EA768C17D2F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889389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F7F7C5F-74CF-481D-8238-00FC02BF99F0}" type="datetimeFigureOut">
              <a:rPr lang="cs-CZ" smtClean="0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8A0927B-2D25-4425-B60F-C255CC6EEC0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108440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4234A6F-E3DF-414B-B725-9612EF3A6298}" type="datetimeFigureOut">
              <a:rPr lang="cs-CZ" smtClean="0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EF41665-7FB0-4D89-A329-A1C2D5FF244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001445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C73DAFF-6DF7-48CB-9F8F-0F59C2AEFCFF}" type="datetimeFigureOut">
              <a:rPr lang="cs-CZ" smtClean="0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BAB5648-4642-48EC-80B5-F85ED61DF66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285580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CC78486-7689-40F4-BE27-1887B27BDD48}" type="datetimeFigureOut">
              <a:rPr lang="cs-CZ" smtClean="0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C299917-8971-42CE-B4FD-4B510C534C1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619996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18A9538-6BD2-4567-91CD-961CD2238625}" type="datetimeFigureOut">
              <a:rPr lang="cs-CZ" smtClean="0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32D3E29-18E8-43C2-BD5D-8C4A0736C9B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068511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13AF13A-CC42-4DF1-AC6E-DCB4BD167982}" type="datetimeFigureOut">
              <a:rPr lang="cs-CZ" smtClean="0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17BA90A-017C-4B90-9470-41AEB482BF6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171901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0DF963F-AC72-4EE6-B4DA-2C323131524B}" type="datetimeFigureOut">
              <a:rPr lang="cs-CZ" smtClean="0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C76D9FD-B7A2-4455-A4B8-E36AC89562B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52752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28" name="Title Placeholder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29" name="Text Placeholder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E56CB13-270B-4426-85CA-C35E9E36450D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CC258B2-E6F7-4AC8-9BF3-CD2E5154C8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33" name="Group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5" r:id="rId1"/>
    <p:sldLayoutId id="2147483727" r:id="rId2"/>
    <p:sldLayoutId id="2147483736" r:id="rId3"/>
    <p:sldLayoutId id="2147483728" r:id="rId4"/>
    <p:sldLayoutId id="2147483729" r:id="rId5"/>
    <p:sldLayoutId id="2147483730" r:id="rId6"/>
    <p:sldLayoutId id="2147483731" r:id="rId7"/>
    <p:sldLayoutId id="2147483732" r:id="rId8"/>
    <p:sldLayoutId id="2147483737" r:id="rId9"/>
    <p:sldLayoutId id="2147483733" r:id="rId10"/>
    <p:sldLayoutId id="2147483734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rgbClr val="726056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eaLnBrk="0" fontAlgn="base" hangingPunct="0">
        <a:spcBef>
          <a:spcPct val="20000"/>
        </a:spcBef>
        <a:spcAft>
          <a:spcPct val="0"/>
        </a:spcAft>
        <a:buClr>
          <a:srgbClr val="726056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eaLnBrk="0" fontAlgn="base" hangingPunct="0">
        <a:spcBef>
          <a:spcPct val="20000"/>
        </a:spcBef>
        <a:spcAft>
          <a:spcPct val="0"/>
        </a:spcAft>
        <a:buClr>
          <a:srgbClr val="4C5A6A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8E56CB13-270B-4426-85CA-C35E9E36450D}" type="datetimeFigureOut">
              <a:rPr lang="cs-CZ" smtClean="0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7CC258B2-E6F7-4AC8-9BF3-CD2E5154C87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16611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9" r:id="rId1"/>
    <p:sldLayoutId id="2147483740" r:id="rId2"/>
    <p:sldLayoutId id="2147483741" r:id="rId3"/>
    <p:sldLayoutId id="2147483742" r:id="rId4"/>
    <p:sldLayoutId id="2147483743" r:id="rId5"/>
    <p:sldLayoutId id="2147483744" r:id="rId6"/>
    <p:sldLayoutId id="2147483745" r:id="rId7"/>
    <p:sldLayoutId id="2147483746" r:id="rId8"/>
    <p:sldLayoutId id="2147483747" r:id="rId9"/>
    <p:sldLayoutId id="2147483748" r:id="rId10"/>
    <p:sldLayoutId id="214748374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 flipV="1">
            <a:off x="457200" y="-171400"/>
            <a:ext cx="8229600" cy="44603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 fontScale="6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lvl="0"/>
            <a:endParaRPr lang="cs-CZ" b="1" u="sng" dirty="0" smtClean="0"/>
          </a:p>
          <a:p>
            <a:pPr lvl="0"/>
            <a:r>
              <a:rPr lang="cs-CZ" b="1" u="sng" dirty="0" smtClean="0"/>
              <a:t>Název </a:t>
            </a:r>
            <a:r>
              <a:rPr lang="cs-CZ" b="1" u="sng" dirty="0"/>
              <a:t>materiálu: </a:t>
            </a:r>
            <a:r>
              <a:rPr lang="cs-CZ" dirty="0" smtClean="0"/>
              <a:t>Nerostné suroviny</a:t>
            </a:r>
            <a:endParaRPr lang="cs-CZ" dirty="0"/>
          </a:p>
          <a:p>
            <a:pPr lvl="0"/>
            <a:r>
              <a:rPr lang="cs-CZ" b="1" u="sng" dirty="0"/>
              <a:t>Ročník: </a:t>
            </a:r>
            <a:r>
              <a:rPr lang="cs-CZ" dirty="0"/>
              <a:t>5.</a:t>
            </a:r>
          </a:p>
          <a:p>
            <a:pPr lvl="0"/>
            <a:r>
              <a:rPr lang="cs-CZ" b="1" u="sng" dirty="0"/>
              <a:t>Vzdělávací oblast: </a:t>
            </a:r>
            <a:r>
              <a:rPr lang="cs-CZ" dirty="0"/>
              <a:t> </a:t>
            </a:r>
            <a:r>
              <a:rPr lang="cs-CZ" dirty="0" smtClean="0"/>
              <a:t>Člověk a jeho svět</a:t>
            </a:r>
            <a:endParaRPr lang="cs-CZ" dirty="0"/>
          </a:p>
          <a:p>
            <a:pPr lvl="0"/>
            <a:r>
              <a:rPr lang="cs-CZ" b="1" u="sng" dirty="0"/>
              <a:t>Vzdělávací obor/předmět: </a:t>
            </a:r>
            <a:r>
              <a:rPr lang="cs-CZ" dirty="0"/>
              <a:t> </a:t>
            </a:r>
            <a:r>
              <a:rPr lang="cs-CZ" dirty="0" smtClean="0"/>
              <a:t>Přírodověda</a:t>
            </a:r>
            <a:endParaRPr lang="cs-CZ" dirty="0"/>
          </a:p>
          <a:p>
            <a:pPr lvl="0"/>
            <a:r>
              <a:rPr lang="cs-CZ" b="1" u="sng" dirty="0"/>
              <a:t>Klíčová slova : </a:t>
            </a:r>
            <a:r>
              <a:rPr lang="cs-CZ" dirty="0" smtClean="0"/>
              <a:t>rudy, energetické suroviny</a:t>
            </a:r>
          </a:p>
          <a:p>
            <a:pPr lvl="0"/>
            <a:r>
              <a:rPr lang="cs-CZ" b="1" u="sng" dirty="0" smtClean="0"/>
              <a:t>Druh </a:t>
            </a:r>
            <a:r>
              <a:rPr lang="cs-CZ" b="1" u="sng" dirty="0"/>
              <a:t>výukového zdroje (</a:t>
            </a:r>
            <a:r>
              <a:rPr lang="cs-CZ" b="1" u="sng" dirty="0" err="1"/>
              <a:t>prac</a:t>
            </a:r>
            <a:r>
              <a:rPr lang="cs-CZ" b="1" u="sng" dirty="0"/>
              <a:t>. list, </a:t>
            </a:r>
            <a:r>
              <a:rPr lang="cs-CZ" b="1" u="sng" dirty="0" err="1"/>
              <a:t>prezentace,test,souvislý</a:t>
            </a:r>
            <a:r>
              <a:rPr lang="cs-CZ" b="1" u="sng" dirty="0"/>
              <a:t> text, interaktivní tabule: </a:t>
            </a:r>
            <a:r>
              <a:rPr lang="cs-CZ" dirty="0"/>
              <a:t> </a:t>
            </a:r>
            <a:r>
              <a:rPr lang="cs-CZ" dirty="0" smtClean="0"/>
              <a:t>Prezentace</a:t>
            </a:r>
            <a:endParaRPr lang="cs-CZ" dirty="0"/>
          </a:p>
          <a:p>
            <a:pPr lvl="0"/>
            <a:r>
              <a:rPr lang="cs-CZ" b="1" u="sng" dirty="0" smtClean="0"/>
              <a:t>Typ </a:t>
            </a:r>
            <a:r>
              <a:rPr lang="cs-CZ" b="1" u="sng" dirty="0"/>
              <a:t>interakce ( aktivita, výklad, kombinované : </a:t>
            </a:r>
            <a:r>
              <a:rPr lang="cs-CZ" dirty="0" smtClean="0"/>
              <a:t>výklad </a:t>
            </a:r>
            <a:endParaRPr lang="cs-CZ" dirty="0" smtClean="0"/>
          </a:p>
          <a:p>
            <a:pPr lvl="0"/>
            <a:r>
              <a:rPr lang="cs-CZ" b="1" u="sng" dirty="0" smtClean="0"/>
              <a:t>Anotace:</a:t>
            </a:r>
            <a:r>
              <a:rPr lang="cs-CZ" dirty="0" smtClean="0"/>
              <a:t> Materiál je určen k seznámení </a:t>
            </a:r>
            <a:r>
              <a:rPr lang="cs-CZ" smtClean="0"/>
              <a:t>s učivem.</a:t>
            </a:r>
            <a:endParaRPr lang="cs-CZ" b="1" u="sng" dirty="0"/>
          </a:p>
          <a:p>
            <a:pPr lvl="0"/>
            <a:r>
              <a:rPr lang="cs-CZ" b="1" u="sng" dirty="0"/>
              <a:t>Jméno autora: </a:t>
            </a:r>
            <a:r>
              <a:rPr lang="cs-CZ" dirty="0"/>
              <a:t>Mgr. </a:t>
            </a:r>
            <a:r>
              <a:rPr lang="cs-CZ" dirty="0" smtClean="0"/>
              <a:t>Lenka Pokorná</a:t>
            </a:r>
            <a:endParaRPr lang="cs-CZ" dirty="0"/>
          </a:p>
          <a:p>
            <a:pPr lvl="0"/>
            <a:r>
              <a:rPr lang="cs-CZ" b="1" u="sng" dirty="0"/>
              <a:t>Škola :</a:t>
            </a:r>
            <a:r>
              <a:rPr lang="cs-CZ" dirty="0"/>
              <a:t> Základní škola a mateřská škola letce Františka    </a:t>
            </a:r>
          </a:p>
          <a:p>
            <a:r>
              <a:rPr lang="cs-CZ" b="1" dirty="0"/>
              <a:t>               </a:t>
            </a:r>
            <a:r>
              <a:rPr lang="cs-CZ" dirty="0"/>
              <a:t>Nováka Sokoleč</a:t>
            </a:r>
          </a:p>
          <a:p>
            <a:pPr marL="0" indent="0">
              <a:buNone/>
            </a:pPr>
            <a:r>
              <a:rPr lang="cs-CZ" b="1" dirty="0"/>
              <a:t> </a:t>
            </a:r>
            <a:endParaRPr lang="cs-CZ" dirty="0"/>
          </a:p>
          <a:p>
            <a:endParaRPr lang="cs-CZ" dirty="0"/>
          </a:p>
        </p:txBody>
      </p:sp>
      <p:pic>
        <p:nvPicPr>
          <p:cNvPr id="2055" name="obrázek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-86037"/>
            <a:ext cx="8352928" cy="204561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Mezi nerostné suroviny patří:</a:t>
            </a:r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rgbClr val="000000"/>
                </a:solidFill>
              </a:rPr>
              <a:t>1. Nerudné suroviny</a:t>
            </a:r>
          </a:p>
          <a:p>
            <a:pPr eaLnBrk="1" hangingPunct="1"/>
            <a:endParaRPr lang="cs-CZ" smtClean="0">
              <a:solidFill>
                <a:srgbClr val="000000"/>
              </a:solidFill>
            </a:endParaRPr>
          </a:p>
          <a:p>
            <a:pPr eaLnBrk="1" hangingPunct="1"/>
            <a:r>
              <a:rPr lang="cs-CZ" smtClean="0">
                <a:solidFill>
                  <a:srgbClr val="000000"/>
                </a:solidFill>
              </a:rPr>
              <a:t>2. Rudy</a:t>
            </a:r>
          </a:p>
          <a:p>
            <a:pPr eaLnBrk="1" hangingPunct="1"/>
            <a:endParaRPr lang="cs-CZ" smtClean="0">
              <a:solidFill>
                <a:srgbClr val="000000"/>
              </a:solidFill>
            </a:endParaRPr>
          </a:p>
          <a:p>
            <a:pPr eaLnBrk="1" hangingPunct="1"/>
            <a:r>
              <a:rPr lang="cs-CZ" smtClean="0">
                <a:solidFill>
                  <a:srgbClr val="000000"/>
                </a:solidFill>
              </a:rPr>
              <a:t>3. Energetické suroviny</a:t>
            </a:r>
          </a:p>
        </p:txBody>
      </p:sp>
    </p:spTree>
  </p:cSld>
  <p:clrMapOvr>
    <a:masterClrMapping/>
  </p:clrMapOvr>
  <p:transition spd="slow">
    <p:check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Nerudné suroviny a jejich využití</a:t>
            </a:r>
            <a:endParaRPr lang="cs-CZ" dirty="0"/>
          </a:p>
        </p:txBody>
      </p:sp>
      <p:sp>
        <p:nvSpPr>
          <p:cNvPr id="614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rgbClr val="000000"/>
                </a:solidFill>
              </a:rPr>
              <a:t>Pískovec – sochy, pomníky, vodní kašny, mosty</a:t>
            </a:r>
          </a:p>
          <a:p>
            <a:pPr eaLnBrk="1" hangingPunct="1"/>
            <a:r>
              <a:rPr lang="cs-CZ" smtClean="0">
                <a:solidFill>
                  <a:srgbClr val="000000"/>
                </a:solidFill>
              </a:rPr>
              <a:t>Písek – používá se ve stavebnictví</a:t>
            </a:r>
          </a:p>
          <a:p>
            <a:pPr eaLnBrk="1" hangingPunct="1"/>
            <a:r>
              <a:rPr lang="cs-CZ" smtClean="0">
                <a:solidFill>
                  <a:srgbClr val="000000"/>
                </a:solidFill>
              </a:rPr>
              <a:t>Žula – stavba silnic a železnic, k dláždění chodníků, k obkladům stěn a budov</a:t>
            </a:r>
          </a:p>
          <a:p>
            <a:pPr eaLnBrk="1" hangingPunct="1"/>
            <a:r>
              <a:rPr lang="cs-CZ" smtClean="0">
                <a:solidFill>
                  <a:srgbClr val="000000"/>
                </a:solidFill>
              </a:rPr>
              <a:t>Vápenec – vyrábí se z něho vápno a cement, kusový se používá na výrobu soch a náhrobků</a:t>
            </a:r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ransition spd="slow">
    <p:checker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Rudy</a:t>
            </a: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rgbClr val="000000"/>
                </a:solidFill>
              </a:rPr>
              <a:t>Magnetit – nerost, který obsahuje nejvíce železné rudy</a:t>
            </a:r>
          </a:p>
          <a:p>
            <a:pPr eaLnBrk="1" hangingPunct="1"/>
            <a:endParaRPr lang="cs-CZ" smtClean="0">
              <a:solidFill>
                <a:srgbClr val="000000"/>
              </a:solidFill>
            </a:endParaRPr>
          </a:p>
          <a:p>
            <a:pPr eaLnBrk="1" hangingPunct="1"/>
            <a:r>
              <a:rPr lang="cs-CZ" smtClean="0">
                <a:solidFill>
                  <a:srgbClr val="000000"/>
                </a:solidFill>
              </a:rPr>
              <a:t>Zpracováním železné rudy se vyrábí v hutích železo</a:t>
            </a:r>
          </a:p>
        </p:txBody>
      </p:sp>
    </p:spTree>
  </p:cSld>
  <p:clrMapOvr>
    <a:masterClrMapping/>
  </p:clrMapOvr>
  <p:transition spd="slow">
    <p:checker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Co se ze železa vyrábí?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rgbClr val="000000"/>
                </a:solidFill>
              </a:rPr>
              <a:t>V drátovnách – dráty, pružiny, pletivo</a:t>
            </a:r>
          </a:p>
          <a:p>
            <a:pPr eaLnBrk="1" hangingPunct="1"/>
            <a:r>
              <a:rPr lang="cs-CZ" smtClean="0">
                <a:solidFill>
                  <a:srgbClr val="000000"/>
                </a:solidFill>
              </a:rPr>
              <a:t>Ve válcovnách – potrubí, plechy, karoserie automobilů, lodě</a:t>
            </a:r>
          </a:p>
          <a:p>
            <a:pPr eaLnBrk="1" hangingPunct="1"/>
            <a:r>
              <a:rPr lang="cs-CZ" smtClean="0">
                <a:solidFill>
                  <a:srgbClr val="000000"/>
                </a:solidFill>
              </a:rPr>
              <a:t>V ocelárnách – vzniká ocel (železo se zušlechťuje)</a:t>
            </a:r>
          </a:p>
        </p:txBody>
      </p:sp>
    </p:spTree>
  </p:cSld>
  <p:clrMapOvr>
    <a:masterClrMapping/>
  </p:clrMapOvr>
  <p:transition spd="slow">
    <p:checker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Drahé kovy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>
          <a:xfrm>
            <a:off x="395288" y="1916113"/>
            <a:ext cx="8229600" cy="4389437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rgbClr val="000000"/>
                </a:solidFill>
              </a:rPr>
              <a:t>Zlato – vzácný, žlutý, kovový nerost</a:t>
            </a:r>
            <a:br>
              <a:rPr lang="cs-CZ" smtClean="0">
                <a:solidFill>
                  <a:srgbClr val="000000"/>
                </a:solidFill>
              </a:rPr>
            </a:br>
            <a:r>
              <a:rPr lang="cs-CZ" smtClean="0">
                <a:solidFill>
                  <a:srgbClr val="000000"/>
                </a:solidFill>
              </a:rPr>
              <a:t>          - těží se v hlubinných dolech</a:t>
            </a:r>
          </a:p>
          <a:p>
            <a:pPr eaLnBrk="1" hangingPunct="1"/>
            <a:r>
              <a:rPr lang="cs-CZ" smtClean="0">
                <a:solidFill>
                  <a:srgbClr val="000000"/>
                </a:solidFill>
              </a:rPr>
              <a:t>Stříbro – vzácný, bílý, kovový nerost</a:t>
            </a:r>
            <a:br>
              <a:rPr lang="cs-CZ" smtClean="0">
                <a:solidFill>
                  <a:srgbClr val="000000"/>
                </a:solidFill>
              </a:rPr>
            </a:br>
            <a:r>
              <a:rPr lang="cs-CZ" smtClean="0">
                <a:solidFill>
                  <a:srgbClr val="000000"/>
                </a:solidFill>
              </a:rPr>
              <a:t>              - dříve se těžil hornickým způsobem</a:t>
            </a:r>
          </a:p>
          <a:p>
            <a:pPr eaLnBrk="1" hangingPunct="1"/>
            <a:r>
              <a:rPr lang="cs-CZ" b="1" u="sng" smtClean="0">
                <a:solidFill>
                  <a:srgbClr val="000000"/>
                </a:solidFill>
              </a:rPr>
              <a:t>Využití</a:t>
            </a:r>
          </a:p>
          <a:p>
            <a:pPr eaLnBrk="1" hangingPunct="1"/>
            <a:r>
              <a:rPr lang="cs-CZ" smtClean="0">
                <a:solidFill>
                  <a:srgbClr val="000000"/>
                </a:solidFill>
              </a:rPr>
              <a:t>Výroba klenotů</a:t>
            </a:r>
          </a:p>
          <a:p>
            <a:pPr eaLnBrk="1" hangingPunct="1"/>
            <a:r>
              <a:rPr lang="cs-CZ" smtClean="0">
                <a:solidFill>
                  <a:srgbClr val="000000"/>
                </a:solidFill>
              </a:rPr>
              <a:t>V elektronice</a:t>
            </a:r>
          </a:p>
        </p:txBody>
      </p:sp>
    </p:spTree>
  </p:cSld>
  <p:clrMapOvr>
    <a:masterClrMapping/>
  </p:clrMapOvr>
  <p:transition spd="slow">
    <p:checker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Energetické suroviny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>
                <a:solidFill>
                  <a:srgbClr val="000000"/>
                </a:solidFill>
              </a:rPr>
              <a:t>Suroviny, z nichž se vyrábí energie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>
                <a:solidFill>
                  <a:srgbClr val="000000"/>
                </a:solidFill>
              </a:rPr>
              <a:t>Dělíme je na – pevné – uhlí – černé - starší</a:t>
            </a:r>
            <a:br>
              <a:rPr lang="cs-CZ" dirty="0" smtClean="0">
                <a:solidFill>
                  <a:srgbClr val="000000"/>
                </a:solidFill>
              </a:rPr>
            </a:br>
            <a:r>
              <a:rPr lang="cs-CZ" dirty="0" smtClean="0">
                <a:solidFill>
                  <a:srgbClr val="000000"/>
                </a:solidFill>
              </a:rPr>
              <a:t>                                                - hnědé - mladší</a:t>
            </a:r>
          </a:p>
          <a:p>
            <a:pPr marL="0" indent="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>
                <a:solidFill>
                  <a:srgbClr val="000000"/>
                </a:solidFill>
              </a:rPr>
              <a:t> </a:t>
            </a:r>
            <a:r>
              <a:rPr lang="cs-CZ" dirty="0" smtClean="0">
                <a:solidFill>
                  <a:srgbClr val="000000"/>
                </a:solidFill>
              </a:rPr>
              <a:t>                           - kapalné – ropa</a:t>
            </a:r>
          </a:p>
          <a:p>
            <a:pPr marL="0" indent="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>
                <a:solidFill>
                  <a:srgbClr val="000000"/>
                </a:solidFill>
              </a:rPr>
              <a:t> </a:t>
            </a:r>
            <a:r>
              <a:rPr lang="cs-CZ" dirty="0" smtClean="0">
                <a:solidFill>
                  <a:srgbClr val="000000"/>
                </a:solidFill>
              </a:rPr>
              <a:t>                           - plynné – zemní plyn</a:t>
            </a:r>
          </a:p>
          <a:p>
            <a:pPr marL="0" indent="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dirty="0" smtClean="0"/>
          </a:p>
          <a:p>
            <a:pPr marL="0" indent="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dirty="0"/>
          </a:p>
        </p:txBody>
      </p:sp>
    </p:spTree>
  </p:cSld>
  <p:clrMapOvr>
    <a:masterClrMapping/>
  </p:clrMapOvr>
  <p:transition spd="slow">
    <p:checker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Jak je získáváme?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>
                <a:solidFill>
                  <a:srgbClr val="000000"/>
                </a:solidFill>
              </a:rPr>
              <a:t>Černé uhlí – z hlubinných dolů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>
                <a:solidFill>
                  <a:srgbClr val="000000"/>
                </a:solidFill>
              </a:rPr>
              <a:t>Hnědé uhlí – z povrchových lomů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>
                <a:solidFill>
                  <a:srgbClr val="000000"/>
                </a:solidFill>
              </a:rPr>
              <a:t>Ropa – pomocí hlubinných vrtů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>
                <a:solidFill>
                  <a:srgbClr val="000000"/>
                </a:solidFill>
              </a:rPr>
              <a:t>Zemní plyn – pomocí hlubinných vrtů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dirty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dirty="0"/>
          </a:p>
        </p:txBody>
      </p:sp>
    </p:spTree>
  </p:cSld>
  <p:clrMapOvr>
    <a:masterClrMapping/>
  </p:clrMapOvr>
  <p:transition spd="slow">
    <p:checker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Využití energetických surovin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>
                <a:solidFill>
                  <a:srgbClr val="000000"/>
                </a:solidFill>
              </a:rPr>
              <a:t>Uhlí – k topení, k výrobě el. </a:t>
            </a:r>
            <a:r>
              <a:rPr lang="cs-CZ" dirty="0">
                <a:solidFill>
                  <a:srgbClr val="000000"/>
                </a:solidFill>
              </a:rPr>
              <a:t>e</a:t>
            </a:r>
            <a:r>
              <a:rPr lang="cs-CZ" dirty="0" smtClean="0">
                <a:solidFill>
                  <a:srgbClr val="000000"/>
                </a:solidFill>
              </a:rPr>
              <a:t>nergie, v tepelných elektrárnách 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>
                <a:solidFill>
                  <a:srgbClr val="000000"/>
                </a:solidFill>
              </a:rPr>
              <a:t>Ropa – výroba benzínu a nafty</a:t>
            </a:r>
            <a:br>
              <a:rPr lang="cs-CZ" dirty="0" smtClean="0">
                <a:solidFill>
                  <a:srgbClr val="000000"/>
                </a:solidFill>
              </a:rPr>
            </a:br>
            <a:r>
              <a:rPr lang="cs-CZ" dirty="0" smtClean="0">
                <a:solidFill>
                  <a:srgbClr val="000000"/>
                </a:solidFill>
              </a:rPr>
              <a:t>           - ve stavebnictví – asfalt</a:t>
            </a:r>
          </a:p>
          <a:p>
            <a:pPr marL="0" indent="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>
                <a:solidFill>
                  <a:srgbClr val="000000"/>
                </a:solidFill>
              </a:rPr>
              <a:t> </a:t>
            </a:r>
            <a:r>
              <a:rPr lang="cs-CZ" dirty="0" smtClean="0">
                <a:solidFill>
                  <a:srgbClr val="000000"/>
                </a:solidFill>
              </a:rPr>
              <a:t>              - v chemickém průmyslu – léky, </a:t>
            </a:r>
            <a:r>
              <a:rPr lang="cs-CZ" smtClean="0">
                <a:solidFill>
                  <a:srgbClr val="000000"/>
                </a:solidFill>
              </a:rPr>
              <a:t>prací           prostředky  </a:t>
            </a:r>
            <a:endParaRPr lang="cs-CZ" dirty="0" smtClean="0">
              <a:solidFill>
                <a:srgbClr val="000000"/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>
                <a:solidFill>
                  <a:srgbClr val="000000"/>
                </a:solidFill>
              </a:rPr>
              <a:t>Zemní plyn – vytápění, vaření, pečení</a:t>
            </a:r>
          </a:p>
          <a:p>
            <a:pPr marL="0" indent="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 smtClean="0">
                <a:solidFill>
                  <a:srgbClr val="FF0000"/>
                </a:solidFill>
              </a:rPr>
              <a:t>PŘI NEOPATRNÉM ZACHÁZENÍ S PLYNOVÝMI SPOTŘEBIČI MŮŽE DOJÍT K VÝBUCHU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checker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Vlastní 4">
      <a:dk1>
        <a:srgbClr val="A53926"/>
      </a:dk1>
      <a:lt1>
        <a:srgbClr val="D97462"/>
      </a:lt1>
      <a:dk2>
        <a:srgbClr val="FFFF96"/>
      </a:dk2>
      <a:lt2>
        <a:srgbClr val="D5D185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Vlastní 4">
    <a:dk1>
      <a:srgbClr val="A53926"/>
    </a:dk1>
    <a:lt1>
      <a:srgbClr val="D97462"/>
    </a:lt1>
    <a:dk2>
      <a:srgbClr val="FFFF96"/>
    </a:dk2>
    <a:lt2>
      <a:srgbClr val="D5D185"/>
    </a:lt2>
    <a:accent1>
      <a:srgbClr val="93A299"/>
    </a:accent1>
    <a:accent2>
      <a:srgbClr val="AD8F67"/>
    </a:accent2>
    <a:accent3>
      <a:srgbClr val="726056"/>
    </a:accent3>
    <a:accent4>
      <a:srgbClr val="4C5A6A"/>
    </a:accent4>
    <a:accent5>
      <a:srgbClr val="808DA0"/>
    </a:accent5>
    <a:accent6>
      <a:srgbClr val="79463D"/>
    </a:accent6>
    <a:hlink>
      <a:srgbClr val="0000FF"/>
    </a:hlink>
    <a:folHlink>
      <a:srgbClr val="800080"/>
    </a:folHlink>
  </a:clrScheme>
</a:themeOverride>
</file>

<file path=ppt/theme/themeOverride2.xml><?xml version="1.0" encoding="utf-8"?>
<a:themeOverride xmlns:a="http://schemas.openxmlformats.org/drawingml/2006/main">
  <a:clrScheme name="Vlastní 4">
    <a:dk1>
      <a:srgbClr val="A53926"/>
    </a:dk1>
    <a:lt1>
      <a:srgbClr val="D97462"/>
    </a:lt1>
    <a:dk2>
      <a:srgbClr val="FFFF96"/>
    </a:dk2>
    <a:lt2>
      <a:srgbClr val="D5D185"/>
    </a:lt2>
    <a:accent1>
      <a:srgbClr val="93A299"/>
    </a:accent1>
    <a:accent2>
      <a:srgbClr val="AD8F67"/>
    </a:accent2>
    <a:accent3>
      <a:srgbClr val="726056"/>
    </a:accent3>
    <a:accent4>
      <a:srgbClr val="4C5A6A"/>
    </a:accent4>
    <a:accent5>
      <a:srgbClr val="808DA0"/>
    </a:accent5>
    <a:accent6>
      <a:srgbClr val="79463D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195</TotalTime>
  <Words>285</Words>
  <Application>Microsoft Office PowerPoint</Application>
  <PresentationFormat>Předvádění na obrazovce (4:3)</PresentationFormat>
  <Paragraphs>58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Tok</vt:lpstr>
      <vt:lpstr>Motiv systému Office</vt:lpstr>
      <vt:lpstr>Prezentace aplikace PowerPoint</vt:lpstr>
      <vt:lpstr>Mezi nerostné suroviny patří:</vt:lpstr>
      <vt:lpstr>Nerudné suroviny a jejich využití</vt:lpstr>
      <vt:lpstr>Rudy</vt:lpstr>
      <vt:lpstr>Co se ze železa vyrábí?</vt:lpstr>
      <vt:lpstr>Drahé kovy</vt:lpstr>
      <vt:lpstr>Energetické suroviny</vt:lpstr>
      <vt:lpstr>Jak je získáváme?</vt:lpstr>
      <vt:lpstr>Využití energetických surovin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0C46</dc:creator>
  <cp:lastModifiedBy>0C46</cp:lastModifiedBy>
  <cp:revision>15</cp:revision>
  <dcterms:created xsi:type="dcterms:W3CDTF">2012-10-25T15:23:22Z</dcterms:created>
  <dcterms:modified xsi:type="dcterms:W3CDTF">2012-12-14T16:06:23Z</dcterms:modified>
</cp:coreProperties>
</file>