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sldIdLst>
    <p:sldId id="256" r:id="rId3"/>
    <p:sldId id="257" r:id="rId4"/>
    <p:sldId id="259" r:id="rId5"/>
    <p:sldId id="260" r:id="rId6"/>
    <p:sldId id="261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-1" y="2545080"/>
            <a:ext cx="9144000" cy="3255264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-1" y="2667000"/>
            <a:ext cx="9144000" cy="2739571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-1" y="5479143"/>
            <a:ext cx="9144000" cy="235857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599" y="2819400"/>
            <a:ext cx="8686800" cy="1470025"/>
          </a:xfrm>
        </p:spPr>
        <p:txBody>
          <a:bodyPr anchor="b">
            <a:noAutofit/>
          </a:bodyPr>
          <a:lstStyle>
            <a:lvl1pPr>
              <a:defRPr sz="7200" b="0" cap="none" spc="0">
                <a:ln w="13970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99" y="4800600"/>
            <a:ext cx="8001000" cy="533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11" name="TextBox 10"/>
          <p:cNvSpPr txBox="1"/>
          <p:nvPr/>
        </p:nvSpPr>
        <p:spPr>
          <a:xfrm>
            <a:off x="3148584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spc="150" dirty="0" smtClean="0">
                <a:solidFill>
                  <a:schemeClr val="accent1"/>
                </a:solidFill>
                <a:sym typeface="Wingdings"/>
              </a:rPr>
              <a:t></a:t>
            </a:r>
            <a:endParaRPr lang="en-US" sz="3200" spc="150" dirty="0">
              <a:solidFill>
                <a:schemeClr val="accent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62399" y="4392168"/>
            <a:ext cx="1219200" cy="365125"/>
          </a:xfrm>
        </p:spPr>
        <p:txBody>
          <a:bodyPr/>
          <a:lstStyle>
            <a:lvl1pPr algn="ctr">
              <a:defRPr sz="2400">
                <a:latin typeface="+mj-lt"/>
              </a:defRPr>
            </a:lvl1pPr>
          </a:lstStyle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TextBox 14"/>
          <p:cNvSpPr txBox="1"/>
          <p:nvPr/>
        </p:nvSpPr>
        <p:spPr>
          <a:xfrm>
            <a:off x="4818888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spc="150" dirty="0" smtClean="0">
                <a:solidFill>
                  <a:schemeClr val="accent1"/>
                </a:solidFill>
                <a:sym typeface="Wingdings"/>
              </a:rPr>
              <a:t></a:t>
            </a:r>
            <a:endParaRPr lang="en-US" sz="3200" spc="150" dirty="0">
              <a:solidFill>
                <a:schemeClr val="accent1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1" y="2545080"/>
            <a:ext cx="9144000" cy="3255264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-1" y="2667000"/>
            <a:ext cx="9144000" cy="2739571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-1" y="5479143"/>
            <a:ext cx="9144000" cy="235857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599" y="2819400"/>
            <a:ext cx="8686800" cy="1463040"/>
          </a:xfrm>
        </p:spPr>
        <p:txBody>
          <a:bodyPr anchor="b" anchorCtr="0">
            <a:noAutofit/>
          </a:bodyPr>
          <a:lstStyle>
            <a:lvl1pPr algn="ctr">
              <a:defRPr sz="72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499" y="4800600"/>
            <a:ext cx="8001000" cy="548640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59352" y="4389120"/>
            <a:ext cx="1216152" cy="365125"/>
          </a:xfrm>
        </p:spPr>
        <p:txBody>
          <a:bodyPr/>
          <a:lstStyle>
            <a:lvl1pPr algn="ctr">
              <a:defRPr sz="2400">
                <a:solidFill>
                  <a:srgbClr val="FFFFFF"/>
                </a:solidFill>
              </a:defRPr>
            </a:lvl1pPr>
          </a:lstStyle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extBox 10"/>
          <p:cNvSpPr txBox="1"/>
          <p:nvPr/>
        </p:nvSpPr>
        <p:spPr>
          <a:xfrm>
            <a:off x="4818888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spc="150" dirty="0" smtClean="0">
                <a:solidFill>
                  <a:srgbClr val="FFFFFF"/>
                </a:solidFill>
                <a:sym typeface="Wingdings"/>
              </a:rPr>
              <a:t></a:t>
            </a:r>
            <a:endParaRPr lang="en-US" sz="3200" spc="150" dirty="0">
              <a:solidFill>
                <a:srgbClr val="FFFF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48584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spc="150" dirty="0" smtClean="0">
                <a:solidFill>
                  <a:srgbClr val="FFFFFF"/>
                </a:solidFill>
                <a:sym typeface="Wingdings"/>
              </a:rPr>
              <a:t></a:t>
            </a:r>
            <a:endParaRPr lang="en-US" sz="3200" spc="150" dirty="0">
              <a:solidFill>
                <a:srgbClr val="FFFFFF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5638800" cy="946150"/>
          </a:xfrm>
        </p:spPr>
        <p:txBody>
          <a:bodyPr anchor="ctr">
            <a:noAutofit/>
          </a:bodyPr>
          <a:lstStyle>
            <a:lvl1pPr algn="l"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912" y="1719072"/>
            <a:ext cx="8247888" cy="45354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6172200" y="161544"/>
            <a:ext cx="2971800" cy="115214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48400" y="274320"/>
            <a:ext cx="2743200" cy="944880"/>
          </a:xfrm>
        </p:spPr>
        <p:txBody>
          <a:bodyPr anchor="ctr">
            <a:normAutofit/>
          </a:bodyPr>
          <a:lstStyle>
            <a:lvl1pPr marL="0" indent="0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Rectangle 8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36880" y="1717040"/>
            <a:ext cx="8249920" cy="4531360"/>
          </a:xfrm>
          <a:solidFill>
            <a:schemeClr val="bg2">
              <a:lumMod val="60000"/>
              <a:lumOff val="40000"/>
            </a:schemeClr>
          </a:solidFill>
          <a:effectLst>
            <a:outerShdw blurRad="76200" dist="38100" dir="3600000" algn="ctr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6172200" y="161544"/>
            <a:ext cx="2971800" cy="115214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5638800" cy="1005840"/>
          </a:xfrm>
        </p:spPr>
        <p:txBody>
          <a:bodyPr anchor="ctr">
            <a:noAutofit/>
          </a:bodyPr>
          <a:lstStyle>
            <a:lvl1pPr algn="l"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48400" y="228600"/>
            <a:ext cx="2819400" cy="1005840"/>
          </a:xfrm>
        </p:spPr>
        <p:txBody>
          <a:bodyPr anchor="ctr">
            <a:normAutofit/>
          </a:bodyPr>
          <a:lstStyle>
            <a:lvl1pPr marL="0" indent="0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4591050" y="2409824"/>
            <a:ext cx="6858000" cy="2038351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rot="5400000">
            <a:off x="4668203" y="2570797"/>
            <a:ext cx="6858000" cy="1716405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15200" y="274638"/>
            <a:ext cx="1447800" cy="5851525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199" y="274638"/>
            <a:ext cx="6353175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96000" y="6356350"/>
            <a:ext cx="762000" cy="365125"/>
          </a:xfrm>
        </p:spPr>
        <p:txBody>
          <a:bodyPr/>
          <a:lstStyle/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 rot="5400000">
            <a:off x="3681476" y="3354324"/>
            <a:ext cx="6858000" cy="149352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29037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4831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25463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63606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24950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09325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54439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09857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33792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1591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7352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00584"/>
            <a:ext cx="9144000" cy="1453896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167641"/>
            <a:ext cx="9144000" cy="1154314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82880"/>
            <a:ext cx="8229600" cy="11116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0" y="1368552"/>
            <a:ext cx="9144000" cy="149352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b="0" kern="1200" cap="none" spc="0">
          <a:ln w="13970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63500" dir="3600000" algn="tl" rotWithShape="0">
              <a:srgbClr val="000000">
                <a:alpha val="7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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Courier New" pitchFamily="49" charset="0"/>
        <a:buChar char="o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7E943B-8409-4980-8A5C-AF09EC7BE534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751E2-ED2E-4978-AC06-66A2FCFA1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5043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Lajka-pies_kosmonauta.jpg" TargetMode="External"/><Relationship Id="rId2" Type="http://schemas.openxmlformats.org/officeDocument/2006/relationships/hyperlink" Target="http://en.wikipedia.org/wiki/File:Sputnik_asm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me.sk/cdata/3754625/remek12.jpg" TargetMode="External"/><Relationship Id="rId5" Type="http://schemas.openxmlformats.org/officeDocument/2006/relationships/hyperlink" Target="http://cs.wikipedia.org/wiki/Soubor:Gagarin_in_Sweden.jpg" TargetMode="External"/><Relationship Id="rId4" Type="http://schemas.openxmlformats.org/officeDocument/2006/relationships/hyperlink" Target="http://cs.wikipedia.org/wiki/Soubor:The_Apollo_11_Prime_Crew_-_GPN-2000-001164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3073" name="obráze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8600"/>
            <a:ext cx="8123751" cy="198949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6" name="Obdélník 5"/>
          <p:cNvSpPr/>
          <p:nvPr/>
        </p:nvSpPr>
        <p:spPr>
          <a:xfrm>
            <a:off x="251520" y="2564903"/>
            <a:ext cx="828092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200" b="1" u="sng" dirty="0"/>
              <a:t>Název materiálu: </a:t>
            </a:r>
            <a:r>
              <a:rPr lang="cs-CZ" sz="2200" dirty="0"/>
              <a:t> </a:t>
            </a:r>
            <a:r>
              <a:rPr lang="cs-CZ" sz="2200" dirty="0" smtClean="0"/>
              <a:t>Výzkum vesmíru</a:t>
            </a:r>
            <a:endParaRPr lang="cs-CZ" sz="2200" dirty="0"/>
          </a:p>
          <a:p>
            <a:pPr lvl="0"/>
            <a:r>
              <a:rPr lang="cs-CZ" sz="2200" b="1" u="sng" dirty="0"/>
              <a:t>Ročník: </a:t>
            </a:r>
            <a:r>
              <a:rPr lang="cs-CZ" sz="2200" dirty="0"/>
              <a:t>5.</a:t>
            </a:r>
          </a:p>
          <a:p>
            <a:pPr lvl="0"/>
            <a:r>
              <a:rPr lang="cs-CZ" sz="2200" b="1" u="sng" dirty="0"/>
              <a:t>Vzdělávací oblast: </a:t>
            </a:r>
            <a:r>
              <a:rPr lang="cs-CZ" sz="2200" dirty="0"/>
              <a:t> </a:t>
            </a:r>
            <a:r>
              <a:rPr lang="cs-CZ" sz="2200" dirty="0" smtClean="0"/>
              <a:t>Člověk a jeho svět</a:t>
            </a:r>
            <a:endParaRPr lang="cs-CZ" sz="2200" dirty="0"/>
          </a:p>
          <a:p>
            <a:pPr lvl="0"/>
            <a:r>
              <a:rPr lang="cs-CZ" sz="2200" b="1" u="sng" dirty="0"/>
              <a:t>Vzdělávací obor/předmět: </a:t>
            </a:r>
            <a:r>
              <a:rPr lang="cs-CZ" sz="2200" dirty="0"/>
              <a:t> </a:t>
            </a:r>
            <a:r>
              <a:rPr lang="cs-CZ" sz="2200" dirty="0" smtClean="0"/>
              <a:t>Přírodověda</a:t>
            </a:r>
            <a:endParaRPr lang="cs-CZ" sz="2200" dirty="0"/>
          </a:p>
          <a:p>
            <a:pPr lvl="0"/>
            <a:r>
              <a:rPr lang="cs-CZ" sz="2200" b="1" u="sng" dirty="0"/>
              <a:t>Klíčová slova : </a:t>
            </a:r>
            <a:r>
              <a:rPr lang="cs-CZ" sz="2200" dirty="0" smtClean="0"/>
              <a:t>kosmonaut, družice, kosmické lodi</a:t>
            </a:r>
            <a:endParaRPr lang="cs-CZ" sz="2200" dirty="0"/>
          </a:p>
          <a:p>
            <a:pPr lvl="0"/>
            <a:r>
              <a:rPr lang="cs-CZ" sz="2200" b="1" u="sng" dirty="0"/>
              <a:t>Druh výukového zdroje (</a:t>
            </a:r>
            <a:r>
              <a:rPr lang="cs-CZ" sz="2200" b="1" u="sng" dirty="0" err="1"/>
              <a:t>prac</a:t>
            </a:r>
            <a:r>
              <a:rPr lang="cs-CZ" sz="2200" b="1" u="sng" dirty="0"/>
              <a:t>. list, </a:t>
            </a:r>
            <a:r>
              <a:rPr lang="cs-CZ" sz="2200" b="1" u="sng" dirty="0" err="1"/>
              <a:t>prezentace,test,souvislý</a:t>
            </a:r>
            <a:r>
              <a:rPr lang="cs-CZ" sz="2200" b="1" u="sng" dirty="0"/>
              <a:t> text, interaktivní tabule: </a:t>
            </a:r>
            <a:r>
              <a:rPr lang="cs-CZ" sz="2200" dirty="0"/>
              <a:t> </a:t>
            </a:r>
            <a:r>
              <a:rPr lang="cs-CZ" sz="2200" dirty="0" smtClean="0"/>
              <a:t>prezentace</a:t>
            </a:r>
            <a:endParaRPr lang="cs-CZ" sz="2200" dirty="0"/>
          </a:p>
          <a:p>
            <a:pPr lvl="0"/>
            <a:r>
              <a:rPr lang="cs-CZ" sz="2200" b="1" u="sng" dirty="0"/>
              <a:t>Typ interakce ( aktivita, výklad, kombinované : </a:t>
            </a:r>
            <a:r>
              <a:rPr lang="cs-CZ" sz="2200" dirty="0" smtClean="0"/>
              <a:t>výklad</a:t>
            </a:r>
            <a:endParaRPr lang="cs-CZ" sz="2200" b="1" u="sng" dirty="0"/>
          </a:p>
          <a:p>
            <a:pPr lvl="0"/>
            <a:r>
              <a:rPr lang="cs-CZ" sz="2200" b="1" u="sng" dirty="0" smtClean="0"/>
              <a:t>Anotace: </a:t>
            </a:r>
            <a:r>
              <a:rPr lang="cs-CZ" sz="2200" dirty="0" smtClean="0"/>
              <a:t>Materiál je určen k seznámení </a:t>
            </a:r>
            <a:r>
              <a:rPr lang="cs-CZ" sz="2200" smtClean="0"/>
              <a:t>s učivem.</a:t>
            </a:r>
            <a:endParaRPr lang="cs-CZ" sz="2200" dirty="0"/>
          </a:p>
          <a:p>
            <a:pPr lvl="0"/>
            <a:r>
              <a:rPr lang="cs-CZ" sz="2200" b="1" u="sng" dirty="0"/>
              <a:t>Jméno autora: </a:t>
            </a:r>
            <a:r>
              <a:rPr lang="cs-CZ" sz="2200" dirty="0"/>
              <a:t>Mgr. </a:t>
            </a:r>
            <a:r>
              <a:rPr lang="cs-CZ" sz="2200" dirty="0" smtClean="0"/>
              <a:t>Lenka Pokorná</a:t>
            </a:r>
            <a:endParaRPr lang="cs-CZ" sz="2200" dirty="0"/>
          </a:p>
          <a:p>
            <a:pPr lvl="0"/>
            <a:r>
              <a:rPr lang="cs-CZ" sz="2200" b="1" u="sng" dirty="0"/>
              <a:t>Škola :</a:t>
            </a:r>
            <a:r>
              <a:rPr lang="cs-CZ" sz="2200" dirty="0"/>
              <a:t> Základní škola a mateřská škola letce Františka    </a:t>
            </a:r>
          </a:p>
          <a:p>
            <a:r>
              <a:rPr lang="cs-CZ" sz="2200" b="1" dirty="0"/>
              <a:t>               </a:t>
            </a:r>
            <a:r>
              <a:rPr lang="cs-CZ" sz="2200" dirty="0"/>
              <a:t>Nováka Sokoleč</a:t>
            </a:r>
          </a:p>
        </p:txBody>
      </p:sp>
    </p:spTree>
    <p:extLst>
      <p:ext uri="{BB962C8B-B14F-4D97-AF65-F5344CB8AC3E}">
        <p14:creationId xmlns:p14="http://schemas.microsoft.com/office/powerpoint/2010/main" val="2826282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Výzkum vesmíru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4.10.1957 – vypuštěna 1. družice (Sputnik 1) do vesmíru</a:t>
            </a:r>
            <a:endParaRPr lang="cs-CZ" dirty="0"/>
          </a:p>
          <a:p>
            <a:r>
              <a:rPr lang="cs-CZ" dirty="0" smtClean="0"/>
              <a:t>3.11.1957 – vypuštěna 2.družice (Sputnik 2) se psem Lajkou – 1. tvor na oběžné dráze Země</a:t>
            </a:r>
          </a:p>
        </p:txBody>
      </p:sp>
      <p:pic>
        <p:nvPicPr>
          <p:cNvPr id="1026" name="Picture 2" descr="Soubor: Sputnik as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3929586" cy="3220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bor:Lajka-pies kosmonaut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060" y="3504844"/>
            <a:ext cx="4456940" cy="3342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3107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Let prvního člověka do vesmíru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Jurij </a:t>
            </a:r>
            <a:r>
              <a:rPr lang="cs-CZ" b="1" dirty="0"/>
              <a:t>Alexejevič </a:t>
            </a:r>
            <a:r>
              <a:rPr lang="cs-CZ" b="1" dirty="0" smtClean="0"/>
              <a:t>Gagarin</a:t>
            </a:r>
          </a:p>
          <a:p>
            <a:r>
              <a:rPr lang="cs-CZ" dirty="0" smtClean="0"/>
              <a:t>12.4.1961 – obletěl Zemi v lodi Vostok 1 za 108 minut</a:t>
            </a:r>
          </a:p>
          <a:p>
            <a:r>
              <a:rPr lang="cs-CZ" dirty="0" smtClean="0"/>
              <a:t>Katapultoval se z výšky 7km nad Zemí a snesl se na padáku</a:t>
            </a:r>
          </a:p>
          <a:p>
            <a:r>
              <a:rPr lang="cs-CZ" dirty="0" smtClean="0"/>
              <a:t>Zahynul při cvičném letu</a:t>
            </a:r>
            <a:endParaRPr lang="cs-CZ" dirty="0"/>
          </a:p>
        </p:txBody>
      </p:sp>
      <p:pic>
        <p:nvPicPr>
          <p:cNvPr id="1026" name="Picture 2" descr="Soubor:Gagarin in Swed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212976"/>
            <a:ext cx="2394266" cy="348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361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Přistání na Měsíci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 </a:t>
            </a:r>
            <a:r>
              <a:rPr lang="cs-CZ" dirty="0" smtClean="0"/>
              <a:t>20.7.1969 – přistáli 1. astronauti na povrchu Měsíce </a:t>
            </a:r>
            <a:r>
              <a:rPr lang="cs-CZ" sz="2000" dirty="0" smtClean="0"/>
              <a:t>(</a:t>
            </a:r>
            <a:r>
              <a:rPr lang="cs-CZ" dirty="0" err="1" smtClean="0"/>
              <a:t>Amstrong</a:t>
            </a:r>
            <a:r>
              <a:rPr lang="cs-CZ" dirty="0" smtClean="0">
                <a:solidFill>
                  <a:schemeClr val="tx1">
                    <a:lumMod val="85000"/>
                  </a:schemeClr>
                </a:solidFill>
              </a:rPr>
              <a:t>,</a:t>
            </a:r>
            <a:r>
              <a:rPr lang="cs-CZ" dirty="0">
                <a:solidFill>
                  <a:schemeClr val="tx1">
                    <a:lumMod val="85000"/>
                  </a:schemeClr>
                </a:solidFill>
              </a:rPr>
              <a:t> </a:t>
            </a:r>
            <a:r>
              <a:rPr lang="cs-CZ" dirty="0" err="1"/>
              <a:t>Collins</a:t>
            </a:r>
            <a:r>
              <a:rPr lang="cs-CZ" dirty="0"/>
              <a:t> a </a:t>
            </a:r>
            <a:r>
              <a:rPr lang="cs-CZ" dirty="0" smtClean="0"/>
              <a:t>Aldrin</a:t>
            </a:r>
            <a:r>
              <a:rPr lang="cs-CZ" dirty="0" smtClean="0">
                <a:solidFill>
                  <a:schemeClr val="tx1">
                    <a:lumMod val="85000"/>
                  </a:schemeClr>
                </a:solidFill>
              </a:rPr>
              <a:t>)</a:t>
            </a:r>
          </a:p>
          <a:p>
            <a:endParaRPr lang="cs-CZ" dirty="0" smtClean="0">
              <a:solidFill>
                <a:schemeClr val="tx1">
                  <a:lumMod val="85000"/>
                </a:schemeClr>
              </a:solidFill>
            </a:endParaRPr>
          </a:p>
          <a:p>
            <a:endParaRPr lang="cs-CZ" dirty="0" smtClean="0">
              <a:solidFill>
                <a:schemeClr val="tx1">
                  <a:lumMod val="85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tx1">
                  <a:lumMod val="85000"/>
                </a:schemeClr>
              </a:solidFill>
            </a:endParaRPr>
          </a:p>
          <a:p>
            <a:endParaRPr lang="cs-CZ" dirty="0" smtClean="0">
              <a:solidFill>
                <a:schemeClr val="tx1">
                  <a:lumMod val="85000"/>
                </a:schemeClr>
              </a:solidFill>
            </a:endParaRPr>
          </a:p>
        </p:txBody>
      </p:sp>
      <p:pic>
        <p:nvPicPr>
          <p:cNvPr id="2050" name="Picture 2" descr="Soubor:The Apollo 11 Prime Crew - GPN-2000-0011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875957"/>
            <a:ext cx="5760640" cy="3982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61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Československý kosmonaut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2.3.1978 </a:t>
            </a:r>
            <a:r>
              <a:rPr lang="cs-CZ" dirty="0"/>
              <a:t>na palubě kosmické lodi </a:t>
            </a:r>
            <a:r>
              <a:rPr lang="cs-CZ" dirty="0" smtClean="0"/>
              <a:t>Sojuz 28 spolu se sovětskou posádkou vzlétl do vesmíru 1. československý kosmonaut Vladimír Remek</a:t>
            </a:r>
          </a:p>
          <a:p>
            <a:r>
              <a:rPr lang="cs-CZ" dirty="0" smtClean="0"/>
              <a:t>Ve vesmíru pobyl necelých 8 dní 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 descr="http://www.sme.sk/cdata/3754625/remek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347818"/>
            <a:ext cx="3240359" cy="3422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277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en.wikipedia.org/wiki/File:Sputnik_asm.jpg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cs.wikipedia.org/wiki/Soubor:Lajka-pies_kosmonauta.jpg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http://cs.wikipedia.org/wiki/Soubor:The_Apollo_11_Prime_Crew_-_</a:t>
            </a:r>
            <a:r>
              <a:rPr lang="cs-CZ" dirty="0" smtClean="0">
                <a:hlinkClick r:id="rId4"/>
              </a:rPr>
              <a:t>GPN-2000-001164.jpg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cs.wikipedia.org/wiki/Soubor:Gagarin_in_Sweden.jpg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www.sme.sk/cdata/3754625/remek12.jpg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055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catur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Decatur">
      <a:majorFont>
        <a:latin typeface="Bodoni MT Condensed"/>
        <a:ea typeface=""/>
        <a:cs typeface=""/>
        <a:font script="Grek" typeface="Times New Roman"/>
        <a:font script="Cyrl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catur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10000"/>
              </a:schemeClr>
            </a:gs>
            <a:gs pos="47500">
              <a:schemeClr val="phClr">
                <a:tint val="53000"/>
                <a:satMod val="120000"/>
              </a:schemeClr>
            </a:gs>
            <a:gs pos="58500">
              <a:schemeClr val="phClr">
                <a:tint val="53000"/>
                <a:satMod val="120000"/>
              </a:schemeClr>
            </a:gs>
            <a:gs pos="100000">
              <a:schemeClr val="phClr">
                <a:tint val="9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4000"/>
                <a:satMod val="105000"/>
              </a:schemeClr>
            </a:gs>
            <a:gs pos="47500">
              <a:schemeClr val="phClr">
                <a:shade val="88000"/>
                <a:satMod val="105000"/>
              </a:schemeClr>
            </a:gs>
            <a:gs pos="58500">
              <a:schemeClr val="phClr">
                <a:shade val="88000"/>
                <a:satMod val="105000"/>
              </a:schemeClr>
            </a:gs>
            <a:gs pos="100000">
              <a:schemeClr val="phClr">
                <a:shade val="54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82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3600000" algn="r" rotWithShape="0">
              <a:srgbClr val="000000">
                <a:alpha val="30000"/>
              </a:srgbClr>
            </a:outerShdw>
          </a:effectLst>
        </a:effectStyle>
        <a:effectStyle>
          <a:effectLst>
            <a:outerShdw blurRad="63500" dist="25400" dir="3600000" algn="r" rotWithShape="0">
              <a:srgbClr val="000000">
                <a:alpha val="36000"/>
              </a:srgbClr>
            </a:outerShdw>
          </a:effectLst>
          <a:scene3d>
            <a:camera prst="orthographicFront">
              <a:rot lat="0" lon="0" rev="0"/>
            </a:camera>
            <a:lightRig rig="harsh" dir="tl">
              <a:rot lat="0" lon="0" rev="90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76200" dist="38100" dir="3600000" algn="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harsh" dir="tl">
              <a:rot lat="0" lon="0" rev="9000000"/>
            </a:lightRig>
          </a:scene3d>
          <a:sp3d contourW="44450" prstMaterial="flat">
            <a:bevelT w="38100" h="508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52000"/>
                <a:satMod val="105000"/>
              </a:schemeClr>
            </a:gs>
            <a:gs pos="47500">
              <a:schemeClr val="phClr">
                <a:tint val="90000"/>
                <a:shade val="89000"/>
                <a:satMod val="105000"/>
              </a:schemeClr>
            </a:gs>
            <a:gs pos="58500">
              <a:schemeClr val="phClr">
                <a:tint val="85000"/>
                <a:shade val="89000"/>
                <a:satMod val="105000"/>
              </a:schemeClr>
            </a:gs>
            <a:gs pos="100000">
              <a:schemeClr val="phClr">
                <a:tint val="100000"/>
                <a:shade val="52000"/>
                <a:satMod val="105000"/>
              </a:schemeClr>
            </a:gs>
          </a:gsLst>
          <a:lin ang="36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5000"/>
                <a:satMod val="120000"/>
              </a:schemeClr>
            </a:duotone>
          </a:blip>
          <a:tile tx="0" ty="0" sx="52000" sy="5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Decatur</Template>
  <TotalTime>286</TotalTime>
  <Words>183</Words>
  <Application>Microsoft Office PowerPoint</Application>
  <PresentationFormat>Předvádění na obrazovce (4:3)</PresentationFormat>
  <Paragraphs>32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Decatur</vt:lpstr>
      <vt:lpstr>Motiv systému Office</vt:lpstr>
      <vt:lpstr>Prezentace aplikace PowerPoint</vt:lpstr>
      <vt:lpstr>Výzkum vesmíru</vt:lpstr>
      <vt:lpstr>Let prvního člověka do vesmíru</vt:lpstr>
      <vt:lpstr>1. Přistání na Měsíci</vt:lpstr>
      <vt:lpstr>1. Československý kosmonaut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0C46</dc:creator>
  <cp:lastModifiedBy>0C46</cp:lastModifiedBy>
  <cp:revision>20</cp:revision>
  <dcterms:created xsi:type="dcterms:W3CDTF">2012-11-22T13:26:04Z</dcterms:created>
  <dcterms:modified xsi:type="dcterms:W3CDTF">2012-12-14T16:10:35Z</dcterms:modified>
</cp:coreProperties>
</file>