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56" r:id="rId3"/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61C047-A103-4784-9AD6-D55917D728F8}">
          <p14:sldIdLst>
            <p14:sldId id="256"/>
            <p14:sldId id="257"/>
            <p14:sldId id="258"/>
            <p14:sldId id="260"/>
            <p14:sldId id="261"/>
            <p14:sldId id="262"/>
            <p14:sldId id="263"/>
            <p14:sldId id="259"/>
          </p14:sldIdLst>
        </p14:section>
        <p14:section name="Oddíl bez názvu" id="{BF816DF0-C8C9-4B6B-907A-0672E81AAF22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994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167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43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3449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0410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834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6821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6143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3428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48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035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F54DF-638E-4EF5-B9E9-3199D36EB9AC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D7AD1-C324-483F-88C8-62112FA57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60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f_Jungmann_CT.jpg" TargetMode="External"/><Relationship Id="rId2" Type="http://schemas.openxmlformats.org/officeDocument/2006/relationships/hyperlink" Target="http://cs.wikipedia.org/wiki/Soubor:Jan_Vil%C3%ADmek_-_Franti%C5%A1ek_Palack%C3%B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Jan_Vil%C3%ADmek_-_Josef_Kajet%C3%A1n_Tyl.jpg" TargetMode="External"/><Relationship Id="rId4" Type="http://schemas.openxmlformats.org/officeDocument/2006/relationships/hyperlink" Target="http://cs.wikipedia.org/wiki/Soubor:Josef_Dobrovsky_Vilim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2229" y="2492896"/>
            <a:ext cx="835292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200" b="1" u="sng" dirty="0"/>
              <a:t>Název materiálu: </a:t>
            </a:r>
            <a:r>
              <a:rPr lang="cs-CZ" sz="2200" dirty="0" smtClean="0"/>
              <a:t>Národní obrození</a:t>
            </a:r>
            <a:endParaRPr lang="cs-CZ" sz="2200" dirty="0"/>
          </a:p>
          <a:p>
            <a:pPr lvl="0"/>
            <a:r>
              <a:rPr lang="cs-CZ" sz="2200" b="1" u="sng" dirty="0"/>
              <a:t>Ročník: </a:t>
            </a:r>
            <a:r>
              <a:rPr lang="cs-CZ" sz="2200" dirty="0"/>
              <a:t>5.</a:t>
            </a:r>
          </a:p>
          <a:p>
            <a:pPr lvl="0"/>
            <a:r>
              <a:rPr lang="cs-CZ" sz="2200" b="1" u="sng" dirty="0"/>
              <a:t>Vzdělávací oblast: </a:t>
            </a:r>
            <a:r>
              <a:rPr lang="cs-CZ" sz="2200" dirty="0"/>
              <a:t> </a:t>
            </a:r>
            <a:r>
              <a:rPr lang="cs-CZ" sz="2200" dirty="0" smtClean="0"/>
              <a:t>Člověk a jeho svět</a:t>
            </a:r>
            <a:endParaRPr lang="cs-CZ" sz="2200" dirty="0"/>
          </a:p>
          <a:p>
            <a:pPr lvl="0"/>
            <a:r>
              <a:rPr lang="cs-CZ" sz="2200" b="1" u="sng" dirty="0"/>
              <a:t>Vzdělávací obor/předmět: </a:t>
            </a:r>
            <a:r>
              <a:rPr lang="cs-CZ" sz="2200" dirty="0"/>
              <a:t> </a:t>
            </a:r>
            <a:r>
              <a:rPr lang="cs-CZ" sz="2200" dirty="0" smtClean="0"/>
              <a:t>Vlastivěda</a:t>
            </a:r>
            <a:endParaRPr lang="cs-CZ" sz="2200" dirty="0"/>
          </a:p>
          <a:p>
            <a:pPr lvl="0"/>
            <a:r>
              <a:rPr lang="cs-CZ" sz="2200" b="1" u="sng" dirty="0"/>
              <a:t>Klíčová slova : </a:t>
            </a:r>
            <a:r>
              <a:rPr lang="cs-CZ" sz="2200" dirty="0" smtClean="0"/>
              <a:t> buditelé, vlastenci</a:t>
            </a:r>
            <a:endParaRPr lang="cs-CZ" sz="2200" dirty="0"/>
          </a:p>
          <a:p>
            <a:pPr lvl="0"/>
            <a:r>
              <a:rPr lang="cs-CZ" sz="2200" b="1" u="sng" dirty="0"/>
              <a:t>Druh výukového zdroje (</a:t>
            </a:r>
            <a:r>
              <a:rPr lang="cs-CZ" sz="2200" b="1" u="sng" dirty="0" err="1"/>
              <a:t>prac</a:t>
            </a:r>
            <a:r>
              <a:rPr lang="cs-CZ" sz="2200" b="1" u="sng" dirty="0"/>
              <a:t>. list, </a:t>
            </a:r>
            <a:r>
              <a:rPr lang="cs-CZ" sz="2200" b="1" u="sng" dirty="0" err="1"/>
              <a:t>prezentace,test,souvislý</a:t>
            </a:r>
            <a:r>
              <a:rPr lang="cs-CZ" sz="2200" b="1" u="sng" dirty="0"/>
              <a:t> text, interaktivní tabule: </a:t>
            </a:r>
            <a:r>
              <a:rPr lang="cs-CZ" sz="2200" dirty="0"/>
              <a:t> </a:t>
            </a:r>
            <a:r>
              <a:rPr lang="cs-CZ" sz="2200" dirty="0" smtClean="0"/>
              <a:t>prezentace</a:t>
            </a:r>
            <a:endParaRPr lang="cs-CZ" sz="2200" dirty="0"/>
          </a:p>
          <a:p>
            <a:pPr lvl="0"/>
            <a:r>
              <a:rPr lang="cs-CZ" sz="2200" b="1" u="sng" dirty="0"/>
              <a:t>Typ interakce ( aktivita, výklad, kombinované : </a:t>
            </a:r>
            <a:r>
              <a:rPr lang="cs-CZ" sz="2200" dirty="0" smtClean="0"/>
              <a:t>výklad </a:t>
            </a:r>
            <a:endParaRPr lang="cs-CZ" sz="2200" dirty="0" smtClean="0"/>
          </a:p>
          <a:p>
            <a:pPr lvl="0"/>
            <a:r>
              <a:rPr lang="cs-CZ" sz="2200" b="1" u="sng" dirty="0" smtClean="0"/>
              <a:t>Anotace:</a:t>
            </a:r>
            <a:r>
              <a:rPr lang="cs-CZ" sz="2200" dirty="0" smtClean="0"/>
              <a:t> Materiál je určen k seznámení </a:t>
            </a:r>
            <a:r>
              <a:rPr lang="cs-CZ" sz="2200" smtClean="0"/>
              <a:t>s učivem.</a:t>
            </a:r>
            <a:endParaRPr lang="cs-CZ" sz="2200" b="1" u="sng" dirty="0"/>
          </a:p>
          <a:p>
            <a:pPr lvl="0"/>
            <a:r>
              <a:rPr lang="cs-CZ" sz="2200" b="1" u="sng" dirty="0"/>
              <a:t>Jméno autora: </a:t>
            </a:r>
            <a:r>
              <a:rPr lang="cs-CZ" sz="2200" dirty="0"/>
              <a:t>Mgr. </a:t>
            </a:r>
            <a:r>
              <a:rPr lang="cs-CZ" sz="2200" dirty="0" smtClean="0"/>
              <a:t>Lenka Pokorná</a:t>
            </a:r>
            <a:endParaRPr lang="cs-CZ" sz="2200" dirty="0"/>
          </a:p>
          <a:p>
            <a:pPr lvl="0"/>
            <a:r>
              <a:rPr lang="cs-CZ" sz="2200" b="1" u="sng" dirty="0"/>
              <a:t>Škola :</a:t>
            </a:r>
            <a:r>
              <a:rPr lang="cs-CZ" sz="2200" dirty="0"/>
              <a:t> Základní škola a mateřská škola letce Františka    </a:t>
            </a:r>
          </a:p>
          <a:p>
            <a:r>
              <a:rPr lang="cs-CZ" sz="2200" b="1" dirty="0"/>
              <a:t>               </a:t>
            </a:r>
            <a:r>
              <a:rPr lang="cs-CZ" sz="2200" dirty="0"/>
              <a:t>Nováka Sokoleč</a:t>
            </a: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60" y="174625"/>
            <a:ext cx="8107172" cy="198543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850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18. až polovina 19. století</a:t>
            </a:r>
          </a:p>
          <a:p>
            <a:r>
              <a:rPr lang="cs-CZ" dirty="0" smtClean="0"/>
              <a:t>Do měst přichází lidé z venkova, kde se mluvilo česky</a:t>
            </a:r>
          </a:p>
          <a:p>
            <a:r>
              <a:rPr lang="cs-CZ" dirty="0" smtClean="0"/>
              <a:t>Národní buditelé – vlastenci, usilují o záchranu a obnovu českého jazyka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21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03648" y="1340768"/>
            <a:ext cx="6556053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V Praze bylo založeno první české nakladatelství a vydavatelství nazývané </a:t>
            </a:r>
            <a:r>
              <a:rPr lang="cs-CZ" u="sng" dirty="0" smtClean="0"/>
              <a:t>Česká expedice, </a:t>
            </a:r>
            <a:r>
              <a:rPr lang="cs-CZ" dirty="0" smtClean="0"/>
              <a:t>založil jej Václav Matěj Kramerius</a:t>
            </a:r>
          </a:p>
          <a:p>
            <a:r>
              <a:rPr lang="cs-CZ" dirty="0" smtClean="0"/>
              <a:t>K šíření češtiny přispělo i divadlo. Na dnešním Václavském náměstí byla postavená tzv. Bouda, kde se hrály divadelní hry v češtině.</a:t>
            </a:r>
          </a:p>
          <a:p>
            <a:r>
              <a:rPr lang="cs-CZ" dirty="0" smtClean="0"/>
              <a:t>Svůj význam měly i kočovné společnosti, které jezdily po vsích a městech a hrály české hry.</a:t>
            </a:r>
          </a:p>
        </p:txBody>
      </p:sp>
    </p:spTree>
    <p:extLst>
      <p:ext uri="{BB962C8B-B14F-4D97-AF65-F5344CB8AC3E}">
        <p14:creationId xmlns:p14="http://schemas.microsoft.com/office/powerpoint/2010/main" val="162694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Představitelé národního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FRANTIŠEK PALACKÝ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Historik</a:t>
            </a:r>
          </a:p>
          <a:p>
            <a:r>
              <a:rPr lang="cs-CZ" dirty="0" smtClean="0"/>
              <a:t>Dílo: Dějiny národa českého v Čechách a na Moravě</a:t>
            </a:r>
            <a:endParaRPr lang="cs-CZ" dirty="0"/>
          </a:p>
        </p:txBody>
      </p:sp>
      <p:pic>
        <p:nvPicPr>
          <p:cNvPr id="1026" name="Picture 2" descr="Soubor:Jan Vilímek - František Palack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2805606" cy="39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98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95023" y="-387423"/>
            <a:ext cx="6965245" cy="120500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1340768"/>
            <a:ext cx="3200400" cy="43833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63440" y="1340768"/>
            <a:ext cx="3200400" cy="438375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JOSEF JUNGMANN</a:t>
            </a:r>
          </a:p>
          <a:p>
            <a:endParaRPr lang="cs-CZ" dirty="0" smtClean="0"/>
          </a:p>
          <a:p>
            <a:r>
              <a:rPr lang="cs-CZ" dirty="0" smtClean="0"/>
              <a:t>Jazykovědec, překladatel</a:t>
            </a:r>
          </a:p>
          <a:p>
            <a:r>
              <a:rPr lang="cs-CZ" dirty="0" smtClean="0"/>
              <a:t>Dílo: Slovník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česko</a:t>
            </a:r>
            <a:r>
              <a:rPr lang="cs-CZ" dirty="0" smtClean="0"/>
              <a:t> – německý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(pětidílný)</a:t>
            </a:r>
          </a:p>
          <a:p>
            <a:endParaRPr lang="cs-CZ" dirty="0"/>
          </a:p>
        </p:txBody>
      </p:sp>
      <p:pic>
        <p:nvPicPr>
          <p:cNvPr id="2050" name="Picture 2" descr="Soubor:Josef Jungmann C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167" y="1340768"/>
            <a:ext cx="334245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024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-1192110"/>
            <a:ext cx="6965245" cy="120248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1268760"/>
            <a:ext cx="3200400" cy="445538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63440" y="1268760"/>
            <a:ext cx="3200400" cy="445576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JOSEF DOBROVSKÝ</a:t>
            </a:r>
          </a:p>
          <a:p>
            <a:endParaRPr lang="cs-CZ" dirty="0"/>
          </a:p>
          <a:p>
            <a:r>
              <a:rPr lang="cs-CZ" dirty="0" smtClean="0"/>
              <a:t>Jazykovědec, historik</a:t>
            </a:r>
          </a:p>
          <a:p>
            <a:r>
              <a:rPr lang="cs-CZ" dirty="0" smtClean="0"/>
              <a:t>Dílo: Dějiny českého jazyka a literatury</a:t>
            </a:r>
          </a:p>
          <a:p>
            <a:r>
              <a:rPr lang="cs-CZ" dirty="0" smtClean="0"/>
              <a:t>Česko – německý slovník</a:t>
            </a:r>
          </a:p>
          <a:p>
            <a:endParaRPr lang="cs-CZ" dirty="0"/>
          </a:p>
        </p:txBody>
      </p:sp>
      <p:pic>
        <p:nvPicPr>
          <p:cNvPr id="3076" name="Picture 4" descr="Soubor:Josef Dobrovsky Vilim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816" y="1412776"/>
            <a:ext cx="3437252" cy="419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80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95023" y="-2115615"/>
            <a:ext cx="6965245" cy="293319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8448" y="1196752"/>
            <a:ext cx="3200400" cy="452739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63440" y="1196752"/>
            <a:ext cx="3200400" cy="45277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J.K.TYL</a:t>
            </a:r>
          </a:p>
          <a:p>
            <a:endParaRPr lang="cs-CZ" dirty="0"/>
          </a:p>
          <a:p>
            <a:r>
              <a:rPr lang="cs-CZ" dirty="0" smtClean="0"/>
              <a:t>Autor divadelních her</a:t>
            </a:r>
          </a:p>
          <a:p>
            <a:r>
              <a:rPr lang="cs-CZ" dirty="0" smtClean="0"/>
              <a:t>Hry:</a:t>
            </a:r>
          </a:p>
          <a:p>
            <a:r>
              <a:rPr lang="cs-CZ" dirty="0" smtClean="0"/>
              <a:t>Fidlovačka aneb žádný hněv a žádná rvačka</a:t>
            </a:r>
          </a:p>
          <a:p>
            <a:r>
              <a:rPr lang="cs-CZ" dirty="0" smtClean="0"/>
              <a:t>Paní Marjánka, matka pluku</a:t>
            </a:r>
          </a:p>
          <a:p>
            <a:r>
              <a:rPr lang="cs-CZ" dirty="0" smtClean="0"/>
              <a:t>Strakonický dudák</a:t>
            </a:r>
          </a:p>
          <a:p>
            <a:r>
              <a:rPr lang="cs-CZ" dirty="0" smtClean="0"/>
              <a:t>Kutnohorští havíři </a:t>
            </a:r>
            <a:endParaRPr lang="cs-CZ" dirty="0"/>
          </a:p>
        </p:txBody>
      </p:sp>
      <p:pic>
        <p:nvPicPr>
          <p:cNvPr id="4098" name="Picture 2" descr="Soubor:Jan Vilímek - Josef Kajetán Ty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3390602" cy="44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26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http://cs.wikipedia.org/wiki/Soubor:Jan_Vil%C3%ADmek_-_</a:t>
            </a:r>
            <a:r>
              <a:rPr lang="cs-CZ" dirty="0" smtClean="0">
                <a:hlinkClick r:id="rId2"/>
              </a:rPr>
              <a:t>Franti%C5%A1ek_Palack%C3%BD.jpg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cs.wikipedia.org/wiki/Soubor:Josef_Jungmann_CT.jpg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cs.wikipedia.org/wiki/Soubor:Josef_Dobrovsky_Vilimek.jpg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http://cs.wikipedia.org/wiki/Soubor:Jan_Vil%C3%ADmek_-_</a:t>
            </a:r>
            <a:r>
              <a:rPr lang="cs-CZ" dirty="0" smtClean="0">
                <a:hlinkClick r:id="rId5"/>
              </a:rPr>
              <a:t>Josef_Kajet%C3%A1n_Tyl.jpg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89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262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systému Office</vt:lpstr>
      <vt:lpstr>Prezentace aplikace PowerPoint</vt:lpstr>
      <vt:lpstr>Národní obrození</vt:lpstr>
      <vt:lpstr>Prezentace aplikace PowerPoint</vt:lpstr>
      <vt:lpstr>Představitelé národního obrození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14</cp:revision>
  <dcterms:created xsi:type="dcterms:W3CDTF">2012-11-19T12:52:02Z</dcterms:created>
  <dcterms:modified xsi:type="dcterms:W3CDTF">2012-12-14T16:48:03Z</dcterms:modified>
</cp:coreProperties>
</file>