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4"/>
  </p:notesMasterIdLst>
  <p:handoutMasterIdLst>
    <p:handoutMasterId r:id="rId45"/>
  </p:handoutMasterIdLst>
  <p:sldIdLst>
    <p:sldId id="256" r:id="rId2"/>
    <p:sldId id="257" r:id="rId3"/>
    <p:sldId id="268" r:id="rId4"/>
    <p:sldId id="269" r:id="rId5"/>
    <p:sldId id="270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85" r:id="rId17"/>
    <p:sldId id="283" r:id="rId18"/>
    <p:sldId id="284" r:id="rId19"/>
    <p:sldId id="282" r:id="rId20"/>
    <p:sldId id="286" r:id="rId21"/>
    <p:sldId id="287" r:id="rId22"/>
    <p:sldId id="288" r:id="rId23"/>
    <p:sldId id="289" r:id="rId24"/>
    <p:sldId id="290" r:id="rId25"/>
    <p:sldId id="291" r:id="rId26"/>
    <p:sldId id="292" r:id="rId27"/>
    <p:sldId id="293" r:id="rId28"/>
    <p:sldId id="294" r:id="rId29"/>
    <p:sldId id="295" r:id="rId30"/>
    <p:sldId id="296" r:id="rId31"/>
    <p:sldId id="297" r:id="rId32"/>
    <p:sldId id="298" r:id="rId33"/>
    <p:sldId id="302" r:id="rId34"/>
    <p:sldId id="300" r:id="rId35"/>
    <p:sldId id="301" r:id="rId36"/>
    <p:sldId id="299" r:id="rId37"/>
    <p:sldId id="303" r:id="rId38"/>
    <p:sldId id="304" r:id="rId39"/>
    <p:sldId id="305" r:id="rId40"/>
    <p:sldId id="306" r:id="rId41"/>
    <p:sldId id="307" r:id="rId42"/>
    <p:sldId id="267" r:id="rId4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538" autoAdjust="0"/>
    <p:restoredTop sz="94660"/>
  </p:normalViewPr>
  <p:slideViewPr>
    <p:cSldViewPr>
      <p:cViewPr>
        <p:scale>
          <a:sx n="100" d="100"/>
          <a:sy n="100" d="100"/>
        </p:scale>
        <p:origin x="-450" y="3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92171838" cy="9217183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fld id="{FE221147-70E1-4EB4-9EC2-E38FF03116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fld id="{B19502DE-7D4C-4122-9DEE-516F81BC6E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123B750-73F4-433F-8893-AB3667B51BB2}" type="slidenum">
              <a:rPr lang="cs-CZ" smtClean="0">
                <a:latin typeface="Arial" pitchFamily="34" charset="0"/>
              </a:rPr>
              <a:pPr/>
              <a:t>1</a:t>
            </a:fld>
            <a:endParaRPr lang="cs-CZ" smtClean="0">
              <a:latin typeface="Arial" pitchFamily="34" charset="0"/>
            </a:endParaRPr>
          </a:p>
        </p:txBody>
      </p:sp>
      <p:sp>
        <p:nvSpPr>
          <p:cNvPr id="61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C490E61-892A-4E5D-A72A-BEBBDD71C6A3}" type="slidenum">
              <a:rPr lang="cs-CZ" smtClean="0">
                <a:latin typeface="Arial" pitchFamily="34" charset="0"/>
              </a:rPr>
              <a:pPr/>
              <a:t>2</a:t>
            </a:fld>
            <a:endParaRPr lang="cs-CZ" smtClean="0">
              <a:latin typeface="Arial" pitchFamily="34" charset="0"/>
            </a:endParaRPr>
          </a:p>
        </p:txBody>
      </p:sp>
      <p:sp>
        <p:nvSpPr>
          <p:cNvPr id="71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cs-CZ" sz="1200" dirty="0" smtClean="0"/>
              <a:t>Jednotlivé obrazovky jsou interaktivní . Po vybrání jedné varianty nás při správné  odpovědi pustí prezentace k následující otázce. Při špatné odpovědi nás  nechá odpověď zopakovat.</a:t>
            </a:r>
            <a:endParaRPr lang="cs-CZ" baseline="0" dirty="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baseline="0" dirty="0" smtClean="0"/>
          </a:p>
          <a:p>
            <a:endParaRPr lang="cs-CZ" sz="1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19502DE-7D4C-4122-9DEE-516F81BC6EDA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8A13394-14B3-4632-8CA5-3E8D26C60033}" type="slidenum">
              <a:rPr lang="cs-CZ" smtClean="0">
                <a:latin typeface="Arial" pitchFamily="34" charset="0"/>
              </a:rPr>
              <a:pPr/>
              <a:t>42</a:t>
            </a:fld>
            <a:endParaRPr lang="cs-CZ" smtClean="0">
              <a:latin typeface="Arial" pitchFamily="34" charset="0"/>
            </a:endParaRPr>
          </a:p>
        </p:txBody>
      </p:sp>
      <p:sp>
        <p:nvSpPr>
          <p:cNvPr id="8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28629F-6BFD-421D-B626-5A1F0B1D52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26BFAC-6AE0-46D8-9B08-AE2671D99C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88CD5B-6C4B-4CDE-BE74-F075053E29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E28943-F854-41BF-8231-037CBCBC65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DA6DDB-C7DE-4690-BCCB-4AE5A5C720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4C1541-6A42-4772-A360-416C636062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04D8AB-F358-40C5-97C5-630D02A03F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ED4F5F-AAD7-4C2F-A261-635A11B4AF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56BCBA-D7FE-4050-89A5-01132EF6E0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645372-EC33-4BEC-9490-748376225C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7943F2-A724-425B-B150-C8A3674529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09879C-2335-48E7-9A0C-3FE93D9092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FB099B-7FA2-464C-AE94-9188336E95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latin typeface="Arial" charset="0"/>
              </a:defRPr>
            </a:lvl1pPr>
          </a:lstStyle>
          <a:p>
            <a:pPr>
              <a:defRPr/>
            </a:pPr>
            <a:fld id="{483B8EE3-DB02-4B46-A597-64FB3C3628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slide" Target="slide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8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slide" Target="slide20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21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8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slide" Target="slide23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24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21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26.xml"/><Relationship Id="rId2" Type="http://schemas.openxmlformats.org/officeDocument/2006/relationships/slide" Target="slide25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27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24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29.xml"/><Relationship Id="rId2" Type="http://schemas.openxmlformats.org/officeDocument/2006/relationships/slide" Target="slide28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0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27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slide" Target="slide32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3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0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slide" Target="slide34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6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3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" Target="slide38.xml"/><Relationship Id="rId2" Type="http://schemas.openxmlformats.org/officeDocument/2006/relationships/slide" Target="slide37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9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6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" Target="slide41.xml"/><Relationship Id="rId2" Type="http://schemas.openxmlformats.org/officeDocument/2006/relationships/slide" Target="slide40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42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9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://graphixspark.blogspot.cz/2011/07/cute-and-beautiful-emoticon-icon-pack.htm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.png"/><Relationship Id="rId5" Type="http://schemas.openxmlformats.org/officeDocument/2006/relationships/hyperlink" Target="http://www.ewizard.cz./logistika" TargetMode="External"/><Relationship Id="rId4" Type="http://schemas.openxmlformats.org/officeDocument/2006/relationships/hyperlink" Target="http://www.nextfinance.cz/slovn&#237;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>
                <a:latin typeface="Arial" pitchFamily="34" charset="0"/>
              </a:rPr>
              <a:t>CZ.1.07/1.5.00/34.0448</a:t>
            </a:r>
          </a:p>
        </p:txBody>
      </p:sp>
      <p:sp>
        <p:nvSpPr>
          <p:cNvPr id="2051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9C973436-1DDB-41C7-A516-BD8C662937A2}" type="slidenum">
              <a:rPr lang="cs-CZ" smtClean="0">
                <a:latin typeface="Arial" pitchFamily="34" charset="0"/>
              </a:rPr>
              <a:pPr/>
              <a:t>1</a:t>
            </a:fld>
            <a:endParaRPr lang="cs-CZ" smtClean="0">
              <a:latin typeface="Arial" pitchFamily="34" charset="0"/>
            </a:endParaRPr>
          </a:p>
        </p:txBody>
      </p:sp>
      <p:sp>
        <p:nvSpPr>
          <p:cNvPr id="205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060575"/>
            <a:ext cx="7772400" cy="2178050"/>
          </a:xfrm>
        </p:spPr>
        <p:txBody>
          <a:bodyPr/>
          <a:lstStyle/>
          <a:p>
            <a:pPr eaLnBrk="1" hangingPunct="1"/>
            <a:r>
              <a:rPr lang="cs-CZ" sz="2800" smtClean="0"/>
              <a:t>Využití ICT pro rozvoj klíčových kompetencí</a:t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CZ.1.07/1.5.00/34.0448</a:t>
            </a:r>
          </a:p>
        </p:txBody>
      </p:sp>
      <p:pic>
        <p:nvPicPr>
          <p:cNvPr id="2053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4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459788" y="3141663"/>
            <a:ext cx="468312" cy="287337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5" name="Rectangle 8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056" name="Picture 11" descr="logo2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4213" y="549275"/>
            <a:ext cx="1733550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7" name="Text Box 12"/>
          <p:cNvSpPr txBox="1">
            <a:spLocks noChangeArrowheads="1"/>
          </p:cNvSpPr>
          <p:nvPr/>
        </p:nvSpPr>
        <p:spPr bwMode="auto">
          <a:xfrm>
            <a:off x="2195513" y="692150"/>
            <a:ext cx="6121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None/>
            </a:pPr>
            <a:endParaRPr lang="cs-CZ" sz="1800"/>
          </a:p>
        </p:txBody>
      </p:sp>
      <p:sp>
        <p:nvSpPr>
          <p:cNvPr id="2058" name="Text Box 13"/>
          <p:cNvSpPr txBox="1">
            <a:spLocks noChangeArrowheads="1"/>
          </p:cNvSpPr>
          <p:nvPr/>
        </p:nvSpPr>
        <p:spPr bwMode="auto">
          <a:xfrm>
            <a:off x="2339975" y="549275"/>
            <a:ext cx="633730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buFontTx/>
              <a:buNone/>
            </a:pPr>
            <a:r>
              <a:rPr lang="cs-CZ" sz="1400"/>
              <a:t>Střední odborná škola elektrotechnická, Centrum odborné přípravy</a:t>
            </a:r>
            <a:br>
              <a:rPr lang="cs-CZ" sz="1400"/>
            </a:br>
            <a:r>
              <a:rPr lang="cs-CZ" sz="1400"/>
              <a:t>Zvolenovská 537, Hluboká nad Vltavou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>
                <a:latin typeface="Arial" pitchFamily="34" charset="0"/>
              </a:rPr>
              <a:t>CZ.1.07/1.5.00/34.0448</a:t>
            </a:r>
          </a:p>
        </p:txBody>
      </p:sp>
      <p:sp>
        <p:nvSpPr>
          <p:cNvPr id="3075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92320AA5-2412-4623-B9C8-197BD6579575}" type="slidenum">
              <a:rPr lang="cs-CZ" smtClean="0">
                <a:latin typeface="Arial" pitchFamily="34" charset="0"/>
              </a:rPr>
              <a:pPr/>
              <a:t>2</a:t>
            </a:fld>
            <a:endParaRPr lang="cs-CZ" smtClean="0">
              <a:latin typeface="Arial" pitchFamily="34" charset="0"/>
            </a:endParaRPr>
          </a:p>
        </p:txBody>
      </p:sp>
      <p:sp>
        <p:nvSpPr>
          <p:cNvPr id="3076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6230" name="Group 86"/>
          <p:cNvGraphicFramePr>
            <a:graphicFrameLocks noGrp="1"/>
          </p:cNvGraphicFramePr>
          <p:nvPr>
            <p:ph type="tbl" idx="1"/>
          </p:nvPr>
        </p:nvGraphicFramePr>
        <p:xfrm>
          <a:off x="1241556" y="458604"/>
          <a:ext cx="6697663" cy="4932624"/>
        </p:xfrm>
        <a:graphic>
          <a:graphicData uri="http://schemas.openxmlformats.org/drawingml/2006/table">
            <a:tbl>
              <a:tblPr/>
              <a:tblGrid>
                <a:gridCol w="2000250"/>
                <a:gridCol w="4697413"/>
              </a:tblGrid>
              <a:tr h="3603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CZ.1.07/1.5.00/34.0448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ICT-SZ1-1_16 Znáte tyto ekonomické pojmy?  (kvíz 1)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505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Střední odborná škola elektrotechnická,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Centrum odborné přípravy,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Zvolenovská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537, Hluboká nad Vltavou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Milena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Luxíková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3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Všeobecná ekonomika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12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- 4. ročník SOŠ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Datum tvorby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Leden 2013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Kvíz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07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Materiál je určen k zjištění znalosti</a:t>
                      </a:r>
                      <a:r>
                        <a:rPr lang="cs-CZ" sz="1400" baseline="0" dirty="0" smtClean="0"/>
                        <a:t> pojmů</a:t>
                      </a:r>
                      <a:r>
                        <a:rPr lang="cs-CZ" sz="1400" dirty="0" smtClean="0"/>
                        <a:t> z oblasti </a:t>
                      </a:r>
                      <a:r>
                        <a:rPr lang="cs-CZ" sz="1400" baseline="0" dirty="0" smtClean="0"/>
                        <a:t> všeobecné ekonomiky</a:t>
                      </a:r>
                      <a:r>
                        <a:rPr lang="cs-CZ" sz="1400" dirty="0" smtClean="0"/>
                        <a:t>,</a:t>
                      </a:r>
                      <a:r>
                        <a:rPr lang="cs-CZ" sz="1400" baseline="0" dirty="0" smtClean="0"/>
                        <a:t> zejména žákům vyšších ročníků středních škol. Zábavnou formou umožňuje odpovídat na otázky.</a:t>
                      </a:r>
                      <a:r>
                        <a:rPr lang="cs-CZ" sz="1400" dirty="0" smtClean="0"/>
                        <a:t> Jednotlivé obrazovky jsou interaktivní . Po vybrání jedné varianty nás při správné  odpovědi pustí prezentace k následující otázce. Při špatné odpovědi nás  nechá odpověď zopakovat.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6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Pokud není uvedeno jinak, uvedený materiál je z vlastních zdrojů autora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113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14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15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16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Cenný papír, který dokládá vlastnictví jako</a:t>
            </a:r>
            <a:b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podíl na kapitálu akciové společnosti se nazývá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 bwMode="auto">
          <a:xfrm>
            <a:off x="431448" y="3158964"/>
            <a:ext cx="243032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akcie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4" action="ppaction://hlinksldjump"/>
          </p:cNvPr>
          <p:cNvSpPr/>
          <p:nvPr/>
        </p:nvSpPr>
        <p:spPr bwMode="auto">
          <a:xfrm>
            <a:off x="3401844" y="3158964"/>
            <a:ext cx="243032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směnka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2" name="Zaoblený obdélník 11">
            <a:hlinkClick r:id="rId4" action="ppaction://hlinksldjump"/>
          </p:cNvPr>
          <p:cNvSpPr/>
          <p:nvPr/>
        </p:nvSpPr>
        <p:spPr bwMode="auto">
          <a:xfrm>
            <a:off x="6372240" y="3158964"/>
            <a:ext cx="243032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dluhopis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  <p:grpSp>
        <p:nvGrpSpPr>
          <p:cNvPr id="7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117570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Souhrnné označení majetku podniku</a:t>
            </a:r>
          </a:p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se nazývá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243032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základní kapitál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3401844" y="3158964"/>
            <a:ext cx="243032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aktiva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2" name="Zaoblený obdélník 11">
            <a:hlinkClick r:id="rId2" action="ppaction://hlinksldjump"/>
          </p:cNvPr>
          <p:cNvSpPr/>
          <p:nvPr/>
        </p:nvSpPr>
        <p:spPr bwMode="auto">
          <a:xfrm>
            <a:off x="6372240" y="3158964"/>
            <a:ext cx="243032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pasíva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Centrální banka se v ČR nazývá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243032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ČSOB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2" action="ppaction://hlinksldjump"/>
          </p:cNvPr>
          <p:cNvSpPr/>
          <p:nvPr/>
        </p:nvSpPr>
        <p:spPr bwMode="auto">
          <a:xfrm>
            <a:off x="3401844" y="3158964"/>
            <a:ext cx="243032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Česká spořitelna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2" name="Zaoblený obdélník 11">
            <a:hlinkClick r:id="rId3" action="ppaction://hlinksldjump"/>
          </p:cNvPr>
          <p:cNvSpPr/>
          <p:nvPr/>
        </p:nvSpPr>
        <p:spPr bwMode="auto">
          <a:xfrm>
            <a:off x="6372240" y="3158964"/>
            <a:ext cx="243032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ČNB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117570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Jak se nazývá schopnost podniku </a:t>
            </a:r>
          </a:p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plnit všechny závazky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243032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bonita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3401844" y="3158964"/>
            <a:ext cx="243032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sanace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2" name="Zaoblený obdélník 11">
            <a:hlinkClick r:id="rId3" action="ppaction://hlinksldjump"/>
          </p:cNvPr>
          <p:cNvSpPr/>
          <p:nvPr/>
        </p:nvSpPr>
        <p:spPr bwMode="auto">
          <a:xfrm>
            <a:off x="6372240" y="3158964"/>
            <a:ext cx="243032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rentabilita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13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14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15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Podíl na zisku akciové společnosti připadající na jednu akcii se nazývá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dividenda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renta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16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17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18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Faktura je doklad, kterým vyjadřuje peněžní nárok za dodané zboží nebo poskytnuté služby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odběratel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dodavatel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19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20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21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Hrubý domácí produkt je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souhrn majetku společnosti</a:t>
            </a: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souhrn všeho zboží a služeb vyrobených v dané zemi za rok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22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23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771760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24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Jistina je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zbývající dosud nesplacená hodnota dluhu bez úroků 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zbývající dosud nesplacená hodnota dluhu včetně úroků    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25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26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27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Uskupení firem, jehož cílem je získat výhody prostřednictvím </a:t>
            </a:r>
            <a:r>
              <a:rPr lang="cs-CZ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nekalých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praktik se nazývá 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kartel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syndikát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28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29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30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Růstová fáze hospodářského cyklu </a:t>
            </a:r>
            <a:b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( růstu HDP) se nazývá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recese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konjunktura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31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32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33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Jak se nazývá osoba, prostřednictvím které se obchoduje s cennými papíry?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makléř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finanční poradce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34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35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36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Monetární politika (měnová politika) je hospodářská politika prováděná měnovými nástroji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centrální bankou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obchodní bankou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37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38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39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Opotřebení majetku v peněžním vyjádření  se nazývá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odpisy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126016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přecenění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40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41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>
                <a:latin typeface="Arial" pitchFamily="34" charset="0"/>
              </a:rPr>
              <a:t>CZ.1.07/1.5.00/34.0448</a:t>
            </a:r>
          </a:p>
        </p:txBody>
      </p:sp>
      <p:sp>
        <p:nvSpPr>
          <p:cNvPr id="4099" name="Zástupný symbol pro číslo snímku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43200114-9EAE-4D60-A817-3A986C36C9A4}" type="slidenum">
              <a:rPr lang="cs-CZ" smtClean="0">
                <a:latin typeface="Arial" pitchFamily="34" charset="0"/>
              </a:rPr>
              <a:pPr/>
              <a:t>42</a:t>
            </a:fld>
            <a:endParaRPr lang="cs-CZ" smtClean="0">
              <a:latin typeface="Arial" pitchFamily="34" charset="0"/>
            </a:endParaRPr>
          </a:p>
        </p:txBody>
      </p:sp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4101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2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3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4" name="AutoShape 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sp>
        <p:nvSpPr>
          <p:cNvPr id="4105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971520" y="998676"/>
            <a:ext cx="6913563" cy="3690492"/>
          </a:xfrm>
        </p:spPr>
        <p:txBody>
          <a:bodyPr/>
          <a:lstStyle/>
          <a:p>
            <a:pPr eaLnBrk="1" hangingPunct="1"/>
            <a:r>
              <a:rPr lang="cs-CZ" sz="2000" b="1" dirty="0" smtClean="0"/>
              <a:t>Seznam literatury a pramenů</a:t>
            </a:r>
          </a:p>
          <a:p>
            <a:pPr eaLnBrk="1" hangingPunct="1"/>
            <a:r>
              <a:rPr lang="cs-CZ" sz="1400" b="1" dirty="0" smtClean="0">
                <a:solidFill>
                  <a:srgbClr val="002060"/>
                </a:solidFill>
              </a:rPr>
              <a:t>Materiály jsou určeny pro bezplatné používání pro potřeby výuky a vzdělávání na všech typech škol a školských zařízení. Jakékoliv další využití podléhá autorskému zákonu.</a:t>
            </a:r>
          </a:p>
          <a:p>
            <a:pPr eaLnBrk="1" hangingPunct="1"/>
            <a:r>
              <a:rPr lang="cs-CZ" sz="1400" b="1" dirty="0" smtClean="0">
                <a:solidFill>
                  <a:srgbClr val="002060"/>
                </a:solidFill>
              </a:rPr>
              <a:t>Použité zdroje:</a:t>
            </a:r>
          </a:p>
          <a:p>
            <a:pPr eaLnBrk="1" hangingPunct="1"/>
            <a:r>
              <a:rPr lang="cs-CZ" sz="1400" b="1" dirty="0" smtClean="0">
                <a:solidFill>
                  <a:srgbClr val="002060"/>
                </a:solidFill>
              </a:rPr>
              <a:t>Objekty použité k vytvoření prezentace jsou  dostupné na adrese </a:t>
            </a:r>
            <a:r>
              <a:rPr lang="cs-CZ" sz="1400" dirty="0" smtClean="0">
                <a:hlinkClick r:id="rId3"/>
              </a:rPr>
              <a:t>http://graphixspark.blogspot.cz/2011/07/cute-and-beautiful-emoticon-icon-pack.html</a:t>
            </a:r>
            <a:endParaRPr lang="cs-CZ" sz="1400" dirty="0" smtClean="0"/>
          </a:p>
          <a:p>
            <a:pPr eaLnBrk="1" hangingPunct="1"/>
            <a:r>
              <a:rPr lang="cs-CZ" sz="1400" dirty="0" smtClean="0">
                <a:hlinkClick r:id="rId4"/>
              </a:rPr>
              <a:t>www.</a:t>
            </a:r>
            <a:r>
              <a:rPr lang="cs-CZ" sz="1400" dirty="0" err="1" smtClean="0">
                <a:hlinkClick r:id="rId4"/>
              </a:rPr>
              <a:t>nextfinance.cz</a:t>
            </a:r>
            <a:r>
              <a:rPr lang="cs-CZ" sz="1400" dirty="0" smtClean="0">
                <a:hlinkClick r:id="rId4"/>
              </a:rPr>
              <a:t>/slovník</a:t>
            </a:r>
            <a:endParaRPr lang="cs-CZ" sz="1400" dirty="0" smtClean="0"/>
          </a:p>
          <a:p>
            <a:pPr eaLnBrk="1" hangingPunct="1"/>
            <a:r>
              <a:rPr lang="cs-CZ" sz="1400" dirty="0" err="1" smtClean="0"/>
              <a:t>Sstzr.cz</a:t>
            </a:r>
            <a:r>
              <a:rPr lang="cs-CZ" sz="1400" dirty="0" smtClean="0"/>
              <a:t>/</a:t>
            </a:r>
            <a:r>
              <a:rPr lang="cs-CZ" sz="1400" dirty="0" err="1" smtClean="0"/>
              <a:t>download</a:t>
            </a:r>
            <a:r>
              <a:rPr lang="cs-CZ" sz="1400" dirty="0" smtClean="0"/>
              <a:t>/cat1/ekonomie_slovník.</a:t>
            </a:r>
            <a:r>
              <a:rPr lang="cs-CZ" sz="1400" dirty="0" err="1" smtClean="0"/>
              <a:t>pdf</a:t>
            </a:r>
            <a:endParaRPr lang="cs-CZ" sz="1400" dirty="0" smtClean="0"/>
          </a:p>
          <a:p>
            <a:pPr eaLnBrk="1" hangingPunct="1"/>
            <a:r>
              <a:rPr lang="cs-CZ" sz="1400" dirty="0" smtClean="0">
                <a:hlinkClick r:id="rId5"/>
              </a:rPr>
              <a:t>www.</a:t>
            </a:r>
            <a:r>
              <a:rPr lang="cs-CZ" sz="1400" dirty="0" err="1" smtClean="0">
                <a:hlinkClick r:id="rId5"/>
              </a:rPr>
              <a:t>ewizard.cz</a:t>
            </a:r>
            <a:r>
              <a:rPr lang="cs-CZ" sz="1400" dirty="0" smtClean="0">
                <a:hlinkClick r:id="rId5"/>
              </a:rPr>
              <a:t>./logistika</a:t>
            </a:r>
            <a:r>
              <a:rPr lang="cs-CZ" sz="1400" dirty="0" smtClean="0"/>
              <a:t> - slovník.</a:t>
            </a:r>
            <a:r>
              <a:rPr lang="cs-CZ" sz="1400" dirty="0" err="1" smtClean="0"/>
              <a:t>php</a:t>
            </a:r>
            <a:r>
              <a:rPr lang="cs-CZ" sz="1400" dirty="0" smtClean="0"/>
              <a:t>?detail=242</a:t>
            </a:r>
          </a:p>
          <a:p>
            <a:pPr eaLnBrk="1" hangingPunct="1"/>
            <a:r>
              <a:rPr lang="cs-CZ" sz="1400" dirty="0" smtClean="0">
                <a:solidFill>
                  <a:srgbClr val="002060"/>
                </a:solidFill>
              </a:rPr>
              <a:t>Vlastní tvorba autora</a:t>
            </a:r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dirty="0" smtClean="0"/>
          </a:p>
        </p:txBody>
      </p:sp>
      <p:pic>
        <p:nvPicPr>
          <p:cNvPr id="4106" name="Picture 5" descr="LOGO Investice do rozvoje vzdělání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1366</TotalTime>
  <Words>581</Words>
  <Application>Microsoft Office PowerPoint</Application>
  <PresentationFormat>Předvádění na obrazovce (4:3)</PresentationFormat>
  <Paragraphs>179</Paragraphs>
  <Slides>42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42</vt:i4>
      </vt:variant>
    </vt:vector>
  </HeadingPairs>
  <TitlesOfParts>
    <vt:vector size="43" baseType="lpstr">
      <vt:lpstr>Výchozí návrh</vt:lpstr>
      <vt:lpstr>Využití ICT pro rozvoj klíčových kompetencí  CZ.1.07/1.5.00/34.0448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Snímek 40</vt:lpstr>
      <vt:lpstr>Snímek 41</vt:lpstr>
      <vt:lpstr>Snímek 42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Využití ICT pro rozvoj klíčových kompetencí  CZ.1.07/1.5.00/34.0448</dc:title>
  <dc:creator>SOŠE Hluboká nad Vltavou</dc:creator>
  <cp:lastModifiedBy>FSC</cp:lastModifiedBy>
  <cp:revision>87</cp:revision>
  <dcterms:created xsi:type="dcterms:W3CDTF">2012-07-02T13:04:44Z</dcterms:created>
  <dcterms:modified xsi:type="dcterms:W3CDTF">2013-01-08T20:46:48Z</dcterms:modified>
</cp:coreProperties>
</file>