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5"/>
  </p:notesMasterIdLst>
  <p:sldIdLst>
    <p:sldId id="270" r:id="rId2"/>
    <p:sldId id="269" r:id="rId3"/>
    <p:sldId id="261" r:id="rId4"/>
    <p:sldId id="258" r:id="rId5"/>
    <p:sldId id="259" r:id="rId6"/>
    <p:sldId id="262" r:id="rId7"/>
    <p:sldId id="268" r:id="rId8"/>
    <p:sldId id="263" r:id="rId9"/>
    <p:sldId id="264" r:id="rId10"/>
    <p:sldId id="265" r:id="rId11"/>
    <p:sldId id="266" r:id="rId12"/>
    <p:sldId id="267" r:id="rId13"/>
    <p:sldId id="27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00A400"/>
    <a:srgbClr val="004D68"/>
    <a:srgbClr val="542804"/>
    <a:srgbClr val="5A8B25"/>
    <a:srgbClr val="6B3305"/>
    <a:srgbClr val="461E64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-46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115ACD-2106-4220-B205-50FEEC4F6A34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55CDE8-CCB2-446A-A2AF-743090ABE6A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1B70F-ECC4-4527-9FBB-C007858BE03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6CEC4-BEC9-44C5-95CD-FA92A1FD475F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E4C5D-32F3-49BC-AE2C-30F7400A7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6CEC4-BEC9-44C5-95CD-FA92A1FD475F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E4C5D-32F3-49BC-AE2C-30F7400A7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6CEC4-BEC9-44C5-95CD-FA92A1FD475F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E4C5D-32F3-49BC-AE2C-30F7400A7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6CEC4-BEC9-44C5-95CD-FA92A1FD475F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E4C5D-32F3-49BC-AE2C-30F7400A7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6CEC4-BEC9-44C5-95CD-FA92A1FD475F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E4C5D-32F3-49BC-AE2C-30F7400A7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6CEC4-BEC9-44C5-95CD-FA92A1FD475F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E4C5D-32F3-49BC-AE2C-30F7400A7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6CEC4-BEC9-44C5-95CD-FA92A1FD475F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E4C5D-32F3-49BC-AE2C-30F7400A7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6CEC4-BEC9-44C5-95CD-FA92A1FD475F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E4C5D-32F3-49BC-AE2C-30F7400A7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6CEC4-BEC9-44C5-95CD-FA92A1FD475F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E4C5D-32F3-49BC-AE2C-30F7400A7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6CEC4-BEC9-44C5-95CD-FA92A1FD475F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E4C5D-32F3-49BC-AE2C-30F7400A7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6CEC4-BEC9-44C5-95CD-FA92A1FD475F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CE4C5D-32F3-49BC-AE2C-30F7400A7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86CEC4-BEC9-44C5-95CD-FA92A1FD475F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CE4C5D-32F3-49BC-AE2C-30F7400A757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ransition spd="med">
    <p:wipe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Diffusion.png" TargetMode="External"/><Relationship Id="rId2" Type="http://schemas.openxmlformats.org/officeDocument/2006/relationships/hyperlink" Target="http://www.flickr.com/photos/state-records-nsw/2967848121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793397" y="2996952"/>
          <a:ext cx="3866836" cy="868680"/>
        </p:xfrm>
        <a:graphic>
          <a:graphicData uri="http://schemas.openxmlformats.org/drawingml/2006/table">
            <a:tbl>
              <a:tblPr/>
              <a:tblGrid>
                <a:gridCol w="1992431"/>
                <a:gridCol w="1874405"/>
              </a:tblGrid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Autor: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latin typeface="Calibri"/>
                        </a:rPr>
                        <a:t>Mgr. Jitka Hříbková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  <a:tr h="254032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Číslo </a:t>
                      </a:r>
                      <a:r>
                        <a:rPr lang="cs-CZ" sz="1300" b="1" dirty="0" err="1">
                          <a:latin typeface="Calibri"/>
                        </a:rPr>
                        <a:t>DUMu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latin typeface="Calibri"/>
                        </a:rPr>
                        <a:t>F6 - </a:t>
                      </a:r>
                      <a:r>
                        <a:rPr lang="cs-CZ" sz="1300" dirty="0" smtClean="0">
                          <a:latin typeface="Calibri"/>
                        </a:rPr>
                        <a:t>7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Datum ověření ve </a:t>
                      </a:r>
                      <a:r>
                        <a:rPr lang="cs-CZ" sz="1300" b="1" dirty="0" smtClean="0">
                          <a:latin typeface="Calibri"/>
                        </a:rPr>
                        <a:t> výuce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25. 10. </a:t>
                      </a:r>
                      <a:r>
                        <a:rPr lang="cs-CZ" sz="1300" smtClean="0">
                          <a:latin typeface="Calibri"/>
                        </a:rPr>
                        <a:t>2010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755576" y="5805264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/>
              <a:t>Téma:</a:t>
            </a:r>
            <a:r>
              <a:rPr lang="cs-CZ" dirty="0"/>
              <a:t> </a:t>
            </a:r>
            <a:r>
              <a:rPr lang="cs-CZ" dirty="0" smtClean="0"/>
              <a:t>Difúze, Brownův pohyb – výklad, samostatná práce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55576" y="5435932"/>
            <a:ext cx="297042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/>
              <a:t>Tématický</a:t>
            </a:r>
            <a:r>
              <a:rPr lang="cs-CZ" u="sng" dirty="0"/>
              <a:t> okruh</a:t>
            </a:r>
            <a:r>
              <a:rPr lang="cs-CZ" dirty="0" smtClean="0"/>
              <a:t>: Stavba látek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55576" y="5066600"/>
            <a:ext cx="23291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obor</a:t>
            </a:r>
            <a:r>
              <a:rPr lang="cs-CZ" dirty="0"/>
              <a:t>: Fyzika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755576" y="4697268"/>
            <a:ext cx="34123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oblast</a:t>
            </a:r>
            <a:r>
              <a:rPr lang="cs-CZ" dirty="0"/>
              <a:t>: Člověk a příroda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755576" y="4327936"/>
            <a:ext cx="13924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Ročník</a:t>
            </a:r>
            <a:r>
              <a:rPr lang="cs-CZ" dirty="0"/>
              <a:t>: šestý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671388" y="2214156"/>
            <a:ext cx="29930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dirty="0"/>
              <a:t>Projekt: OP VK 1.4 709998205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27784" y="2466037"/>
            <a:ext cx="3858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Číslo </a:t>
            </a:r>
            <a:r>
              <a:rPr lang="cs-CZ" dirty="0"/>
              <a:t>projektu: CZ.1.07/1.4.00/21.0440</a:t>
            </a:r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32374"/>
            <a:ext cx="13049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http://zsgenklapalka.wz.cz/telowebu/obsah_soubory/logo_gr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60501" y="648957"/>
            <a:ext cx="5472608" cy="119586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99592" y="836712"/>
            <a:ext cx="7344816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/>
              <a:t>ANOTACE</a:t>
            </a:r>
          </a:p>
          <a:p>
            <a:endParaRPr lang="cs-CZ" b="1" dirty="0"/>
          </a:p>
          <a:p>
            <a:r>
              <a:rPr lang="cs-CZ" b="1" dirty="0"/>
              <a:t>Digitální výukový materiál </a:t>
            </a:r>
            <a:r>
              <a:rPr lang="cs-CZ" b="1" dirty="0" smtClean="0"/>
              <a:t>DIFÚZE, BROWNŮV POHYB je </a:t>
            </a:r>
            <a:r>
              <a:rPr lang="cs-CZ" b="1" dirty="0"/>
              <a:t>kombinací výkladové hodiny a procvičování</a:t>
            </a:r>
            <a:r>
              <a:rPr lang="cs-CZ" b="1" dirty="0" smtClean="0"/>
              <a:t>.</a:t>
            </a:r>
          </a:p>
          <a:p>
            <a:endParaRPr lang="cs-CZ" b="1" dirty="0"/>
          </a:p>
          <a:p>
            <a:r>
              <a:rPr lang="cs-CZ" dirty="0" smtClean="0"/>
              <a:t>Výklad </a:t>
            </a:r>
            <a:r>
              <a:rPr lang="cs-CZ" dirty="0"/>
              <a:t>je doplněn </a:t>
            </a:r>
            <a:r>
              <a:rPr lang="cs-CZ" dirty="0" smtClean="0"/>
              <a:t>internetovými obrázky.</a:t>
            </a:r>
          </a:p>
          <a:p>
            <a:endParaRPr lang="en-US" dirty="0"/>
          </a:p>
          <a:p>
            <a:r>
              <a:rPr lang="cs-CZ" dirty="0" smtClean="0"/>
              <a:t>Interaktivní </a:t>
            </a:r>
            <a:r>
              <a:rPr lang="cs-CZ" dirty="0"/>
              <a:t>cvičení v závěru opakuje probrané učivo.</a:t>
            </a:r>
          </a:p>
          <a:p>
            <a:endParaRPr lang="cs-CZ" b="1" dirty="0"/>
          </a:p>
          <a:p>
            <a:r>
              <a:rPr lang="cs-CZ" b="1" dirty="0"/>
              <a:t>Výukový materiál je určen pro žáky 6. </a:t>
            </a:r>
            <a:r>
              <a:rPr lang="cs-CZ" b="1" dirty="0" smtClean="0"/>
              <a:t>ročníku.</a:t>
            </a:r>
          </a:p>
          <a:p>
            <a:endParaRPr lang="cs-CZ" b="1" dirty="0"/>
          </a:p>
          <a:p>
            <a:r>
              <a:rPr lang="cs-CZ" dirty="0"/>
              <a:t>Práce je určena na interaktivní tabuli SMART Notebook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/>
              <a:t>Metodické pokyny jsou u </a:t>
            </a:r>
            <a:r>
              <a:rPr lang="cs-CZ" dirty="0" smtClean="0"/>
              <a:t>cvičení</a:t>
            </a:r>
            <a:r>
              <a:rPr lang="cs-CZ" dirty="0"/>
              <a:t> </a:t>
            </a:r>
            <a:r>
              <a:rPr lang="cs-CZ" dirty="0" smtClean="0"/>
              <a:t>pro samostatnou práci.</a:t>
            </a:r>
            <a:endParaRPr lang="cs-CZ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nard MT Condensed" pitchFamily="18" charset="0"/>
              </a:rPr>
              <a:t>DIFÚZE</a:t>
            </a:r>
            <a:endParaRPr lang="cs-CZ" sz="7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ernard MT Condensed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3886200"/>
            <a:ext cx="8064896" cy="1752600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nard MT Condensed" pitchFamily="18" charset="0"/>
              </a:rPr>
              <a:t>BROWNŮV POHYB</a:t>
            </a:r>
            <a:endParaRPr lang="cs-CZ" sz="72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ernard MT Condensed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716016" y="5445224"/>
            <a:ext cx="373603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Zpracovala: Mgr.</a:t>
            </a:r>
            <a:r>
              <a:rPr kumimoji="0" lang="cs-CZ" sz="1200" b="1" i="0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Jitka Hříbková, ZŠ </a:t>
            </a:r>
            <a:r>
              <a:rPr kumimoji="0" lang="cs-CZ" sz="1200" b="1" i="0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Dyjákovice</a:t>
            </a: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32656"/>
            <a:ext cx="9144000" cy="1138138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Všechny látky jsou složeny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                         z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nepatrných částic.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0" y="3140968"/>
            <a:ext cx="9144000" cy="11381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O</a:t>
            </a:r>
            <a:r>
              <a:rPr kumimoji="0" lang="cs-CZ" sz="3600" b="1" i="0" u="none" strike="noStrike" kern="1200" cap="none" spc="0" normalizeH="0" noProof="0" dirty="0" smtClean="0">
                <a:ln>
                  <a:noFill/>
                </a:ln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 tomto pohybu částic nepřímo svědčí: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0" y="1556792"/>
            <a:ext cx="9144000" cy="11381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25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4400" dirty="0" smtClean="0">
              <a:latin typeface="+mj-lt"/>
              <a:ea typeface="+mj-ea"/>
              <a:cs typeface="+mj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4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4400" dirty="0" smtClean="0">
              <a:latin typeface="+mj-lt"/>
              <a:ea typeface="+mj-ea"/>
              <a:cs typeface="+mj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4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Částice se neustále neuspořádaně</a:t>
            </a:r>
            <a:r>
              <a:rPr kumimoji="0" lang="cs-CZ" sz="14400" b="1" i="0" u="none" strike="noStrike" kern="1200" cap="none" spc="0" normalizeH="0" noProof="0" dirty="0" smtClean="0">
                <a:ln>
                  <a:noFill/>
                </a:ln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 </a:t>
            </a:r>
            <a:r>
              <a:rPr kumimoji="0" lang="cs-CZ" sz="14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pohybují.</a:t>
            </a:r>
            <a:endParaRPr kumimoji="0" lang="cs-CZ" sz="144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0" y="5157192"/>
            <a:ext cx="9144000" cy="12101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6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itannic Bold" pitchFamily="34" charset="0"/>
                <a:ea typeface="+mj-ea"/>
                <a:cs typeface="+mj-cs"/>
              </a:rPr>
              <a:t>BROWNŮV POHYB</a:t>
            </a:r>
            <a:endParaRPr kumimoji="0" lang="cs-CZ" sz="60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Britannic Bold" pitchFamily="34" charset="0"/>
              <a:ea typeface="+mj-ea"/>
              <a:cs typeface="+mj-cs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0" y="4221088"/>
            <a:ext cx="9144000" cy="11381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6000" b="1" dirty="0" smtClean="0">
                <a:solidFill>
                  <a:srgbClr val="461E6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itannic Bold" pitchFamily="34" charset="0"/>
                <a:ea typeface="+mj-ea"/>
                <a:cs typeface="+mj-cs"/>
              </a:rPr>
              <a:t>DIFÚZE</a:t>
            </a:r>
            <a:endParaRPr kumimoji="0" lang="cs-CZ" sz="6000" b="1" i="0" u="none" strike="noStrike" kern="1200" cap="none" spc="0" normalizeH="0" baseline="0" noProof="0" dirty="0">
              <a:ln>
                <a:noFill/>
              </a:ln>
              <a:solidFill>
                <a:srgbClr val="461E6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Britannic Bold" pitchFamily="34" charset="0"/>
              <a:ea typeface="+mj-ea"/>
              <a:cs typeface="+mj-cs"/>
            </a:endParaRPr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60649"/>
            <a:ext cx="7772400" cy="1080120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itannic Bold" pitchFamily="34" charset="0"/>
              </a:rPr>
              <a:t>DIFÚZE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ritannic Bold" pitchFamily="34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0" y="2276872"/>
            <a:ext cx="9144000" cy="4176464"/>
          </a:xfrm>
        </p:spPr>
        <p:txBody>
          <a:bodyPr>
            <a:normAutofit lnSpcReduction="10000"/>
          </a:bodyPr>
          <a:lstStyle/>
          <a:p>
            <a:pPr algn="l"/>
            <a:r>
              <a:rPr lang="cs-CZ" sz="3600" b="1" u="sng" dirty="0" smtClean="0">
                <a:solidFill>
                  <a:srgbClr val="6B33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PEVNÉ LÁTKY  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částečky zlata pronikají  do olova a naopak</a:t>
            </a:r>
          </a:p>
          <a:p>
            <a:pPr algn="l"/>
            <a:r>
              <a:rPr lang="cs-CZ" sz="3600" b="1" u="sng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KAPALINY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 smtClean="0">
              <a:solidFill>
                <a:srgbClr val="002060"/>
              </a:solidFill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sirup a voda</a:t>
            </a:r>
          </a:p>
          <a:p>
            <a:pPr algn="l"/>
            <a:r>
              <a:rPr lang="cs-CZ" sz="3600" b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PLYNY</a:t>
            </a:r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parfém a vzduch</a:t>
            </a:r>
          </a:p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URYCHLENÍ DIFÚZE DOJDE ZAHŘÍVÁNÍM!!!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899592" y="3789040"/>
            <a:ext cx="7772400" cy="136207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4000" b="1" i="0" u="none" strike="noStrike" kern="1200" cap="all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Podnadpis 4"/>
          <p:cNvSpPr txBox="1">
            <a:spLocks/>
          </p:cNvSpPr>
          <p:nvPr/>
        </p:nvSpPr>
        <p:spPr>
          <a:xfrm>
            <a:off x="0" y="1196752"/>
            <a:ext cx="9144000" cy="100811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Samovolné pronikání částic jedné látky mezi částice druhé látky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484784"/>
            <a:ext cx="7783512" cy="5040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60649"/>
            <a:ext cx="7772400" cy="1080120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itannic Bold" pitchFamily="34" charset="0"/>
              </a:rPr>
              <a:t>BROWNŮV POHYB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ritannic Bold" pitchFamily="34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899592" y="3789040"/>
            <a:ext cx="7772400" cy="136207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4000" b="1" i="0" u="none" strike="noStrike" kern="1200" cap="all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Podnadpis 4"/>
          <p:cNvSpPr txBox="1">
            <a:spLocks/>
          </p:cNvSpPr>
          <p:nvPr/>
        </p:nvSpPr>
        <p:spPr>
          <a:xfrm>
            <a:off x="0" y="1196752"/>
            <a:ext cx="9144000" cy="10081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Neustálý neuspořádaný pohyb částic.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Podnadpis 4"/>
          <p:cNvSpPr>
            <a:spLocks noGrp="1"/>
          </p:cNvSpPr>
          <p:nvPr>
            <p:ph type="subTitle" idx="1"/>
          </p:nvPr>
        </p:nvSpPr>
        <p:spPr>
          <a:xfrm>
            <a:off x="0" y="2348880"/>
            <a:ext cx="9144000" cy="4176464"/>
          </a:xfrm>
        </p:spPr>
        <p:txBody>
          <a:bodyPr>
            <a:normAutofit fontScale="92500" lnSpcReduction="10000"/>
          </a:bodyPr>
          <a:lstStyle/>
          <a:p>
            <a:r>
              <a:rPr lang="cs-CZ" sz="4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nard MT Condensed" pitchFamily="18" charset="0"/>
              </a:rPr>
              <a:t>Robert Brown</a:t>
            </a:r>
          </a:p>
          <a:p>
            <a:endParaRPr lang="cs-CZ" b="1" dirty="0" smtClean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ranklin Gothic Demi" pitchFamily="34" charset="0"/>
            </a:endParaRPr>
          </a:p>
          <a:p>
            <a:r>
              <a:rPr lang="cs-CZ" sz="36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anklin Gothic Demi" pitchFamily="34" charset="0"/>
              </a:rPr>
              <a:t>Pozoroval pohyb pylových zrn ve vodě</a:t>
            </a:r>
          </a:p>
          <a:p>
            <a:endParaRPr lang="cs-CZ" sz="3600" b="1" dirty="0" smtClean="0">
              <a:solidFill>
                <a:srgbClr val="004D6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ranklin Gothic Demi" pitchFamily="34" charset="0"/>
            </a:endParaRPr>
          </a:p>
          <a:p>
            <a:r>
              <a:rPr lang="cs-CZ" sz="3600" b="1" dirty="0" smtClean="0">
                <a:solidFill>
                  <a:srgbClr val="004D6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anklin Gothic Demi" pitchFamily="34" charset="0"/>
              </a:rPr>
              <a:t>Domníval se, že jde o projevy života</a:t>
            </a:r>
          </a:p>
          <a:p>
            <a:endParaRPr lang="cs-CZ" sz="3600" b="1" dirty="0" smtClean="0">
              <a:solidFill>
                <a:srgbClr val="54280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Franklin Gothic Demi" pitchFamily="34" charset="0"/>
            </a:endParaRPr>
          </a:p>
          <a:p>
            <a:r>
              <a:rPr lang="cs-CZ" sz="3600" b="1" dirty="0" smtClean="0">
                <a:solidFill>
                  <a:srgbClr val="54280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anklin Gothic Demi" pitchFamily="34" charset="0"/>
              </a:rPr>
              <a:t>1905 </a:t>
            </a:r>
            <a:r>
              <a:rPr lang="cs-CZ" sz="3600" b="1" dirty="0" err="1" smtClean="0">
                <a:solidFill>
                  <a:srgbClr val="54280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anklin Gothic Demi" pitchFamily="34" charset="0"/>
              </a:rPr>
              <a:t>dovysvětlil</a:t>
            </a:r>
            <a:r>
              <a:rPr lang="cs-CZ" sz="3600" b="1" dirty="0" smtClean="0">
                <a:solidFill>
                  <a:srgbClr val="54280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Franklin Gothic Demi" pitchFamily="34" charset="0"/>
              </a:rPr>
              <a:t> A. Einstein</a:t>
            </a:r>
          </a:p>
          <a:p>
            <a:endParaRPr lang="cs-CZ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ernard MT Condensed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1052736"/>
            <a:ext cx="4680520" cy="55720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2627784" y="5229200"/>
            <a:ext cx="381642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</a:pPr>
            <a:r>
              <a:rPr lang="cs-CZ" sz="4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itannic Bold" pitchFamily="34" charset="0"/>
                <a:ea typeface="+mj-ea"/>
                <a:cs typeface="+mj-cs"/>
              </a:rPr>
              <a:t>1773 - 1858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Britannic Bold" pitchFamily="34" charset="0"/>
              <a:ea typeface="+mj-ea"/>
              <a:cs typeface="+mj-cs"/>
            </a:endParaRPr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9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4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9" dur="1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4" dur="10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6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SAMOSTATNÁ PRÁCE</a:t>
            </a:r>
            <a:endParaRPr lang="cs-CZ" sz="6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198984"/>
          </a:xfrm>
          <a:solidFill>
            <a:schemeClr val="accent3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Brownův pohyb</a:t>
            </a:r>
            <a:endParaRPr lang="cs-CZ" sz="6600" b="1" dirty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8229600" cy="4594522"/>
          </a:xfrm>
          <a:solidFill>
            <a:srgbClr val="92D050"/>
          </a:solidFill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skerville Old Face" pitchFamily="18" charset="0"/>
              </a:rPr>
              <a:t>Šotek si zařádil a přeházel pořadí slov ve větách o Brownově pohybu, naštěstí nechal správně velká písmena a interpunkční znaménka za slovy. Seřaď slova správně. 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skerville Old Face" pitchFamily="18" charset="0"/>
            </a:endParaRPr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2800" b="1" dirty="0" smtClean="0"/>
              <a:t>V  1827 Robert pohyb roce pozoroval skotský zrn ve Brown botanik pylových vodě.  </a:t>
            </a:r>
            <a:endParaRPr lang="cs-CZ" sz="2800" b="1" dirty="0"/>
          </a:p>
        </p:txBody>
      </p:sp>
      <p:sp>
        <p:nvSpPr>
          <p:cNvPr id="9" name="Nadpis 7"/>
          <p:cNvSpPr txBox="1">
            <a:spLocks/>
          </p:cNvSpPr>
          <p:nvPr/>
        </p:nvSpPr>
        <p:spPr>
          <a:xfrm>
            <a:off x="467544" y="1916832"/>
            <a:ext cx="8229600" cy="114300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V  roce 1827 skotský botanik Robert Brown pozoroval pohyb pylových zrn ve vodě.</a:t>
            </a:r>
          </a:p>
        </p:txBody>
      </p:sp>
      <p:sp>
        <p:nvSpPr>
          <p:cNvPr id="10" name="Nadpis 7"/>
          <p:cNvSpPr txBox="1">
            <a:spLocks/>
          </p:cNvSpPr>
          <p:nvPr/>
        </p:nvSpPr>
        <p:spPr>
          <a:xfrm>
            <a:off x="467544" y="3501008"/>
            <a:ext cx="8229600" cy="1143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Tento neuměl projevy a </a:t>
            </a:r>
            <a:r>
              <a:rPr lang="cs-CZ" sz="2800" b="1" dirty="0" smtClean="0">
                <a:latin typeface="+mj-lt"/>
                <a:ea typeface="+mj-ea"/>
                <a:cs typeface="+mj-cs"/>
              </a:rPr>
              <a:t>sleduje pohyb domníval že vysvětlit se, života.</a:t>
            </a:r>
            <a:endParaRPr kumimoji="0" lang="cs-CZ" sz="28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2" name="Nadpis 7"/>
          <p:cNvSpPr txBox="1">
            <a:spLocks/>
          </p:cNvSpPr>
          <p:nvPr/>
        </p:nvSpPr>
        <p:spPr>
          <a:xfrm>
            <a:off x="467544" y="5085184"/>
            <a:ext cx="8229600" cy="114300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Tento pohyb neuměl vysvětlit a domníval se, že sleduje projevy života. </a:t>
            </a:r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2800" b="1" dirty="0" smtClean="0"/>
              <a:t>Teprve objasnil pohybem Einstein jev molekul.</a:t>
            </a:r>
            <a:endParaRPr lang="cs-CZ" sz="2800" b="1" dirty="0"/>
          </a:p>
        </p:txBody>
      </p:sp>
      <p:sp>
        <p:nvSpPr>
          <p:cNvPr id="9" name="Nadpis 7"/>
          <p:cNvSpPr txBox="1">
            <a:spLocks/>
          </p:cNvSpPr>
          <p:nvPr/>
        </p:nvSpPr>
        <p:spPr>
          <a:xfrm>
            <a:off x="467544" y="1916832"/>
            <a:ext cx="8229600" cy="114300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Teprve Einstein objasnil jev pohybem molekul.</a:t>
            </a:r>
          </a:p>
        </p:txBody>
      </p:sp>
      <p:sp>
        <p:nvSpPr>
          <p:cNvPr id="10" name="Nadpis 7"/>
          <p:cNvSpPr txBox="1">
            <a:spLocks/>
          </p:cNvSpPr>
          <p:nvPr/>
        </p:nvSpPr>
        <p:spPr>
          <a:xfrm>
            <a:off x="467544" y="3501008"/>
            <a:ext cx="8229600" cy="1143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Molekuly neustále vody</a:t>
            </a:r>
            <a:r>
              <a:rPr kumimoji="0" lang="cs-CZ" sz="28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se a narážejí pylového do pohybují  zrna.</a:t>
            </a:r>
            <a:endParaRPr kumimoji="0" lang="cs-CZ" sz="28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2" name="Nadpis 7"/>
          <p:cNvSpPr txBox="1">
            <a:spLocks/>
          </p:cNvSpPr>
          <p:nvPr/>
        </p:nvSpPr>
        <p:spPr>
          <a:xfrm>
            <a:off x="467544" y="5085184"/>
            <a:ext cx="8229600" cy="114300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Molekuly vody</a:t>
            </a:r>
            <a:r>
              <a:rPr kumimoji="0" lang="cs-CZ" sz="28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se neustále pohybují a narážejí do pylového zrna.</a:t>
            </a:r>
            <a:endParaRPr kumimoji="0" lang="cs-CZ" sz="28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2800" b="1" dirty="0" smtClean="0"/>
              <a:t>Tím zrno se vodě ve pylové pohybuje.</a:t>
            </a:r>
            <a:endParaRPr lang="cs-CZ" sz="2800" b="1" dirty="0"/>
          </a:p>
        </p:txBody>
      </p:sp>
      <p:sp>
        <p:nvSpPr>
          <p:cNvPr id="9" name="Nadpis 7"/>
          <p:cNvSpPr txBox="1">
            <a:spLocks/>
          </p:cNvSpPr>
          <p:nvPr/>
        </p:nvSpPr>
        <p:spPr>
          <a:xfrm>
            <a:off x="467544" y="1916832"/>
            <a:ext cx="8229600" cy="114300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Tím se pylové zrno ve vodě pohybuje.</a:t>
            </a:r>
          </a:p>
        </p:txBody>
      </p:sp>
      <p:sp>
        <p:nvSpPr>
          <p:cNvPr id="10" name="Nadpis 7"/>
          <p:cNvSpPr txBox="1">
            <a:spLocks/>
          </p:cNvSpPr>
          <p:nvPr/>
        </p:nvSpPr>
        <p:spPr>
          <a:xfrm>
            <a:off x="467544" y="3501008"/>
            <a:ext cx="8229600" cy="1143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Na molekuly tělesa ze větší narážejí všech vody stran.</a:t>
            </a:r>
          </a:p>
        </p:txBody>
      </p:sp>
      <p:sp>
        <p:nvSpPr>
          <p:cNvPr id="12" name="Nadpis 7"/>
          <p:cNvSpPr txBox="1">
            <a:spLocks/>
          </p:cNvSpPr>
          <p:nvPr/>
        </p:nvSpPr>
        <p:spPr>
          <a:xfrm>
            <a:off x="467544" y="5085184"/>
            <a:ext cx="8229600" cy="114300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Na větší tělesa</a:t>
            </a:r>
            <a:r>
              <a:rPr kumimoji="0" lang="cs-CZ" sz="28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narážejí molekuly vody ze všech stran.</a:t>
            </a:r>
            <a:endParaRPr kumimoji="0" lang="cs-CZ" sz="28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2800" b="1" dirty="0" smtClean="0"/>
              <a:t>Taková pohybovat nemohou Brownovým tělesa se pohybem.</a:t>
            </a:r>
            <a:endParaRPr lang="cs-CZ" sz="2800" b="1" dirty="0"/>
          </a:p>
        </p:txBody>
      </p:sp>
      <p:sp>
        <p:nvSpPr>
          <p:cNvPr id="9" name="Nadpis 7"/>
          <p:cNvSpPr txBox="1">
            <a:spLocks/>
          </p:cNvSpPr>
          <p:nvPr/>
        </p:nvSpPr>
        <p:spPr>
          <a:xfrm>
            <a:off x="467544" y="1916832"/>
            <a:ext cx="8229600" cy="114300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Taková tělesa se nemohou pohybovat Brownovým</a:t>
            </a:r>
            <a:r>
              <a:rPr kumimoji="0" lang="cs-CZ" sz="28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pohybem.</a:t>
            </a:r>
            <a:endParaRPr kumimoji="0" lang="cs-CZ" sz="28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0"/>
          </a:gradFill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b="1" dirty="0" err="1" smtClean="0"/>
              <a:t>Rauner</a:t>
            </a:r>
            <a:r>
              <a:rPr lang="cs-CZ" sz="2000" b="1" dirty="0" smtClean="0"/>
              <a:t>, K. a kol., Fyzika 6, </a:t>
            </a:r>
            <a:r>
              <a:rPr lang="cs-CZ" sz="2000" b="1" dirty="0" err="1" smtClean="0"/>
              <a:t>Fraus</a:t>
            </a:r>
            <a:r>
              <a:rPr lang="cs-CZ" sz="2000" b="1" dirty="0" smtClean="0"/>
              <a:t>, 2004</a:t>
            </a:r>
          </a:p>
          <a:p>
            <a:r>
              <a:rPr lang="cs-CZ" sz="2000" b="1" dirty="0" err="1" smtClean="0"/>
              <a:t>Rauner</a:t>
            </a:r>
            <a:r>
              <a:rPr lang="cs-CZ" sz="2000" b="1" dirty="0" smtClean="0"/>
              <a:t>, K. a kol., Fyzika 6, PS, </a:t>
            </a:r>
            <a:r>
              <a:rPr lang="cs-CZ" sz="2000" b="1" dirty="0" err="1" smtClean="0"/>
              <a:t>Fraus</a:t>
            </a:r>
            <a:r>
              <a:rPr lang="cs-CZ" sz="2000" b="1" dirty="0" smtClean="0"/>
              <a:t>, 2004</a:t>
            </a:r>
          </a:p>
          <a:p>
            <a:r>
              <a:rPr lang="cs-CZ" sz="2000" dirty="0" smtClean="0">
                <a:hlinkClick r:id="rId2"/>
              </a:rPr>
              <a:t>http://www.</a:t>
            </a:r>
            <a:r>
              <a:rPr lang="cs-CZ" sz="2000" dirty="0" err="1" smtClean="0">
                <a:hlinkClick r:id="rId2"/>
              </a:rPr>
              <a:t>flickr.com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photos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state</a:t>
            </a:r>
            <a:r>
              <a:rPr lang="cs-CZ" sz="2000" dirty="0" smtClean="0">
                <a:hlinkClick r:id="rId2"/>
              </a:rPr>
              <a:t>-</a:t>
            </a:r>
            <a:r>
              <a:rPr lang="cs-CZ" sz="2000" dirty="0" err="1" smtClean="0">
                <a:hlinkClick r:id="rId2"/>
              </a:rPr>
              <a:t>records</a:t>
            </a:r>
            <a:r>
              <a:rPr lang="cs-CZ" sz="2000" dirty="0" smtClean="0">
                <a:hlinkClick r:id="rId2"/>
              </a:rPr>
              <a:t>-</a:t>
            </a:r>
            <a:r>
              <a:rPr lang="cs-CZ" sz="2000" dirty="0" err="1" smtClean="0">
                <a:hlinkClick r:id="rId2"/>
              </a:rPr>
              <a:t>nsw</a:t>
            </a:r>
            <a:r>
              <a:rPr lang="cs-CZ" sz="2000" dirty="0" smtClean="0">
                <a:hlinkClick r:id="rId2"/>
              </a:rPr>
              <a:t>/2967848121/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http://cs.wikipedia.org/wiki/Soubor:Diffusion.png</a:t>
            </a:r>
            <a:endParaRPr lang="cs-CZ" sz="2000" dirty="0" smtClean="0"/>
          </a:p>
          <a:p>
            <a:endParaRPr lang="cs-CZ" b="1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272</TotalTime>
  <Words>431</Words>
  <Application>Microsoft Office PowerPoint</Application>
  <PresentationFormat>Předvádění na obrazovce (4:3)</PresentationFormat>
  <Paragraphs>81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Snímek 2</vt:lpstr>
      <vt:lpstr>DIFÚZE</vt:lpstr>
      <vt:lpstr>Všechny látky jsou složeny                          z nepatrných částic.</vt:lpstr>
      <vt:lpstr>DIFÚZE</vt:lpstr>
      <vt:lpstr>BROWNŮV POHYB</vt:lpstr>
      <vt:lpstr>SAMOSTATNÁ PRÁCE</vt:lpstr>
      <vt:lpstr>Šotek si zařádil a přeházel pořadí slov ve větách o Brownově pohybu, naštěstí nechal správně velká písmena a interpunkční znaménka za slovy. Seřaď slova správně. </vt:lpstr>
      <vt:lpstr>V  1827 Robert pohyb roce pozoroval skotský zrn ve Brown botanik pylových vodě.  </vt:lpstr>
      <vt:lpstr>Teprve objasnil pohybem Einstein jev molekul.</vt:lpstr>
      <vt:lpstr>Tím zrno se vodě ve pylové pohybuje.</vt:lpstr>
      <vt:lpstr>Taková pohybovat nemohou Brownovým tělesa se pohybem.</vt:lpstr>
      <vt:lpstr>Zdroje</vt:lpstr>
    </vt:vector>
  </TitlesOfParts>
  <Company>ZŠ Dyjákovice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Robert Brown</dc:title>
  <dc:creator>Hříbková Jitka</dc:creator>
  <cp:lastModifiedBy>Alena T.</cp:lastModifiedBy>
  <cp:revision>39</cp:revision>
  <dcterms:created xsi:type="dcterms:W3CDTF">2010-11-22T11:00:05Z</dcterms:created>
  <dcterms:modified xsi:type="dcterms:W3CDTF">2013-01-08T21:07:26Z</dcterms:modified>
</cp:coreProperties>
</file>