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67" r:id="rId3"/>
    <p:sldId id="259" r:id="rId4"/>
    <p:sldId id="263" r:id="rId5"/>
    <p:sldId id="262" r:id="rId6"/>
    <p:sldId id="264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50" d="100"/>
          <a:sy n="50" d="100"/>
        </p:scale>
        <p:origin x="-870" y="-4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ZŠaMŠ Staré Město, Jamnická 270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C0306B2-8A1D-413C-BDED-4D1637A5CC2A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Interaktivní škola pro 21.století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CFBF4B3B-131D-4E67-A2F9-2A67D0478F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ZŠaMŠ Staré Město, Jamnická 270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9AA447D-84C8-45C5-9103-A42166FEC76E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Interaktivní škola pro 21.století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78FC0FE-4C46-42B6-BB34-269513BD82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záhlaví 3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ZŠaMŠ Staré Město, Jamnická 270</a:t>
            </a:r>
          </a:p>
        </p:txBody>
      </p:sp>
      <p:sp>
        <p:nvSpPr>
          <p:cNvPr id="18436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Interaktivní škola pro 21.století</a:t>
            </a:r>
          </a:p>
        </p:txBody>
      </p:sp>
      <p:sp>
        <p:nvSpPr>
          <p:cNvPr id="18437" name="Zástupný symbol pro číslo snímku 5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0E753F6-C375-4273-8A5B-8018A4C0554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8F4B1-C4ED-4311-8E47-ADC572A7F360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5F91F6C-EBB1-4DB5-8355-33C855256C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B7404E-564D-4BF3-B41A-EA32AFA9747D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864C-754F-4282-9AE3-840191C221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3A655B-7E56-4DCC-8965-137B4516522C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F07765-C460-4EA9-8E22-575A7DC6DB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3B550-F770-47B2-8A3F-7D9340AE4F3A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C90B91-C548-449B-90AE-FA264BC3CC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C3327-9361-4BFF-8A3F-6287EA1A4F19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51BFC-4039-42C1-B9A2-3A9441F432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9D698-3C97-4E48-B7E7-FF0964408E0D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440960-AAA9-4505-863C-6B2FB982B8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DEA1FC-BE1D-4C1E-BFD2-D69D1CC366D9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A57AC4-4488-43A8-B9BA-70C4BDDD04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BEB94-A437-42F2-8776-6626E1779056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67B4F-5C7B-4171-AACB-1480E3DF41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29ABA4-41B4-4944-9AF4-413BD5A54FCD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BCAFCE-C3AA-471C-9901-1776FC978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E677A-9F11-4A49-A098-EAC8163779C7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E46816-4D0B-4B42-BCD1-347A898048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A665E-D263-4721-B895-8A795106E06E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0DEBF-7438-4461-9259-7EDD0078AD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3EA152B9-0A29-437D-BD61-AC81C790BA8A}" type="datetime1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5C45E12F-6ED1-4323-993F-637764AFDA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5" r:id="rId2"/>
    <p:sldLayoutId id="2147483757" r:id="rId3"/>
    <p:sldLayoutId id="2147483754" r:id="rId4"/>
    <p:sldLayoutId id="2147483753" r:id="rId5"/>
    <p:sldLayoutId id="2147483752" r:id="rId6"/>
    <p:sldLayoutId id="2147483751" r:id="rId7"/>
    <p:sldLayoutId id="2147483758" r:id="rId8"/>
    <p:sldLayoutId id="2147483759" r:id="rId9"/>
    <p:sldLayoutId id="2147483750" r:id="rId10"/>
    <p:sldLayoutId id="2147483749" r:id="rId11"/>
  </p:sldLayoutIdLst>
  <p:hf hdr="0"/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AABBDF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0BD0D9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0BD0D9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absolventi.gymcheb.cz/2010/pesimli/koncetiny.html" TargetMode="External"/><Relationship Id="rId2" Type="http://schemas.openxmlformats.org/officeDocument/2006/relationships/hyperlink" Target="http://www.wikipedia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913" y="3644900"/>
            <a:ext cx="6400800" cy="1871663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cs-CZ" dirty="0" smtClean="0">
                <a:solidFill>
                  <a:srgbClr val="083763"/>
                </a:solidFill>
                <a:latin typeface="Arial" charset="0"/>
                <a:cs typeface="Arial" charset="0"/>
              </a:rPr>
              <a:t>Předmět:Přírodověda</a:t>
            </a:r>
          </a:p>
          <a:p>
            <a:pPr algn="l">
              <a:lnSpc>
                <a:spcPct val="90000"/>
              </a:lnSpc>
            </a:pPr>
            <a:r>
              <a:rPr lang="cs-CZ" dirty="0" smtClean="0">
                <a:solidFill>
                  <a:srgbClr val="083763"/>
                </a:solidFill>
                <a:latin typeface="Arial" charset="0"/>
                <a:cs typeface="Arial" charset="0"/>
              </a:rPr>
              <a:t>Ročník:V.</a:t>
            </a:r>
          </a:p>
          <a:p>
            <a:pPr algn="l">
              <a:lnSpc>
                <a:spcPct val="90000"/>
              </a:lnSpc>
            </a:pPr>
            <a:r>
              <a:rPr lang="cs-CZ" dirty="0" smtClean="0">
                <a:solidFill>
                  <a:srgbClr val="083763"/>
                </a:solidFill>
                <a:latin typeface="Arial" charset="0"/>
                <a:cs typeface="Arial" charset="0"/>
              </a:rPr>
              <a:t>Tematický </a:t>
            </a:r>
            <a:r>
              <a:rPr lang="cs-CZ" dirty="0" smtClean="0">
                <a:solidFill>
                  <a:srgbClr val="083763"/>
                </a:solidFill>
                <a:latin typeface="Arial" charset="0"/>
                <a:cs typeface="Arial" charset="0"/>
              </a:rPr>
              <a:t>celek:ČLOVĚK</a:t>
            </a:r>
          </a:p>
          <a:p>
            <a:pPr algn="l">
              <a:lnSpc>
                <a:spcPct val="90000"/>
              </a:lnSpc>
            </a:pPr>
            <a:r>
              <a:rPr lang="cs-CZ" dirty="0" smtClean="0">
                <a:solidFill>
                  <a:srgbClr val="083763"/>
                </a:solidFill>
                <a:latin typeface="Arial" charset="0"/>
                <a:cs typeface="Arial" charset="0"/>
              </a:rPr>
              <a:t>Autor prezentace</a:t>
            </a:r>
            <a:r>
              <a:rPr lang="cs-CZ" dirty="0" smtClean="0"/>
              <a:t>:Mgr. Irena Turková</a:t>
            </a:r>
          </a:p>
          <a:p>
            <a:pPr algn="l">
              <a:lnSpc>
                <a:spcPct val="90000"/>
              </a:lnSpc>
            </a:pPr>
            <a:endParaRPr lang="cs-CZ" dirty="0" smtClean="0"/>
          </a:p>
        </p:txBody>
      </p:sp>
      <p:sp>
        <p:nvSpPr>
          <p:cNvPr id="15362" name="Zástupný symbol pro datum 4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970C889-CCE0-4A13-B460-09DA38636F6A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8.1.2013</a:t>
            </a:fld>
            <a:endParaRPr lang="cs-CZ"/>
          </a:p>
        </p:txBody>
      </p:sp>
      <p:sp>
        <p:nvSpPr>
          <p:cNvPr id="15363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EU do škol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ABF773-1ECA-496C-81A7-FE2FA68EE6B4}" type="slidenum">
              <a:rPr lang="cs-CZ"/>
              <a:pPr>
                <a:defRPr/>
              </a:pPr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650" y="549275"/>
            <a:ext cx="7772400" cy="22320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smtClean="0"/>
              <a:t/>
            </a:r>
            <a:br>
              <a:rPr lang="cs-CZ" sz="3200" smtClean="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mtClean="0"/>
              <a:t>Interaktivní škola pro žáka 21.století</a:t>
            </a:r>
            <a:endParaRPr lang="cs-CZ"/>
          </a:p>
        </p:txBody>
      </p:sp>
      <p:pic>
        <p:nvPicPr>
          <p:cNvPr id="153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2636838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r>
              <a:rPr lang="cs-CZ" sz="5400" dirty="0" smtClean="0">
                <a:latin typeface="Arial" charset="0"/>
              </a:rPr>
              <a:t>ČLOVĚK</a:t>
            </a:r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3200" dirty="0" smtClean="0">
                <a:latin typeface="Arial" charset="0"/>
              </a:rPr>
              <a:t>1</a:t>
            </a:r>
            <a:r>
              <a:rPr lang="cs-CZ" sz="3200" dirty="0" smtClean="0"/>
              <a:t>. část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5" grpId="0"/>
      <p:bldP spid="1638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7875"/>
          </a:xfrm>
        </p:spPr>
        <p:txBody>
          <a:bodyPr/>
          <a:lstStyle/>
          <a:p>
            <a:r>
              <a:rPr lang="cs-CZ" dirty="0" smtClean="0">
                <a:latin typeface="Arial" charset="0"/>
              </a:rPr>
              <a:t>KOSTRA ČLOVĚKA</a:t>
            </a:r>
          </a:p>
        </p:txBody>
      </p:sp>
      <p:sp>
        <p:nvSpPr>
          <p:cNvPr id="17410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8AC3331-0F00-48E8-A68B-B36FE17A1B01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8.1.2013</a:t>
            </a:fld>
            <a:endParaRPr lang="cs-CZ"/>
          </a:p>
        </p:txBody>
      </p:sp>
      <p:sp>
        <p:nvSpPr>
          <p:cNvPr id="1741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211F01-CEE9-4CDB-B0EB-4B438F07F817}" type="slidenum">
              <a:rPr lang="cs-CZ"/>
              <a:pPr>
                <a:defRPr/>
              </a:pPr>
              <a:t>3</a:t>
            </a:fld>
            <a:endParaRPr lang="cs-CZ"/>
          </a:p>
        </p:txBody>
      </p:sp>
      <p:pic>
        <p:nvPicPr>
          <p:cNvPr id="17417" name="Picture 9" descr="kostra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0338" y="1268413"/>
            <a:ext cx="3389312" cy="50958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4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0" y="620713"/>
            <a:ext cx="8748713" cy="936625"/>
          </a:xfrm>
        </p:spPr>
        <p:txBody>
          <a:bodyPr/>
          <a:lstStyle/>
          <a:p>
            <a:r>
              <a:rPr lang="cs-CZ" sz="3600" dirty="0" smtClean="0">
                <a:latin typeface="Arial" charset="0"/>
              </a:rPr>
              <a:t/>
            </a:r>
            <a:br>
              <a:rPr lang="cs-CZ" sz="3600" dirty="0" smtClean="0">
                <a:latin typeface="Arial" charset="0"/>
              </a:rPr>
            </a:br>
            <a:r>
              <a:rPr lang="cs-CZ" sz="3600" dirty="0" smtClean="0">
                <a:latin typeface="Arial" charset="0"/>
              </a:rPr>
              <a:t/>
            </a:r>
            <a:br>
              <a:rPr lang="cs-CZ" sz="3600" dirty="0" smtClean="0">
                <a:latin typeface="Arial" charset="0"/>
              </a:rPr>
            </a:br>
            <a:r>
              <a:rPr lang="cs-CZ" sz="3600" dirty="0" smtClean="0">
                <a:latin typeface="Arial" charset="0"/>
              </a:rPr>
              <a:t>  Kostra člověka </a:t>
            </a:r>
            <a:br>
              <a:rPr lang="cs-CZ" sz="3600" dirty="0" smtClean="0">
                <a:latin typeface="Arial" charset="0"/>
              </a:rPr>
            </a:br>
            <a:r>
              <a:rPr lang="cs-CZ" sz="3600" dirty="0" smtClean="0">
                <a:latin typeface="Arial" charset="0"/>
              </a:rPr>
              <a:t>                        </a:t>
            </a:r>
          </a:p>
        </p:txBody>
      </p:sp>
      <p:sp>
        <p:nvSpPr>
          <p:cNvPr id="19461" name="Zástupný symbol pro obsah 2"/>
          <p:cNvSpPr>
            <a:spLocks/>
          </p:cNvSpPr>
          <p:nvPr/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  <a:buFontTx/>
              <a:buChar char="-"/>
            </a:pPr>
            <a:r>
              <a:rPr lang="cs-CZ" sz="2600" dirty="0"/>
              <a:t>tvoří oporu celého těla</a:t>
            </a:r>
          </a:p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  <a:buFontTx/>
              <a:buChar char="-"/>
            </a:pPr>
            <a:r>
              <a:rPr lang="cs-CZ" sz="2600" dirty="0"/>
              <a:t>chrání důležité vnitřní orgány</a:t>
            </a:r>
          </a:p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  <a:buFontTx/>
              <a:buChar char="-"/>
            </a:pPr>
            <a:r>
              <a:rPr lang="cs-CZ" sz="2600" dirty="0"/>
              <a:t>umožňuje pohyb těla</a:t>
            </a:r>
          </a:p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  <a:buFontTx/>
              <a:buChar char="-"/>
            </a:pPr>
            <a:r>
              <a:rPr lang="cs-CZ" sz="2600" dirty="0"/>
              <a:t>je složená z – lebky</a:t>
            </a:r>
          </a:p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</a:pPr>
            <a:r>
              <a:rPr lang="cs-CZ" sz="2600" dirty="0"/>
              <a:t>                       - páteře</a:t>
            </a:r>
          </a:p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</a:pPr>
            <a:r>
              <a:rPr lang="cs-CZ" sz="2600" dirty="0"/>
              <a:t>                       - žeber a hrudní kosti</a:t>
            </a:r>
          </a:p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</a:pPr>
            <a:r>
              <a:rPr lang="cs-CZ" sz="2600" dirty="0"/>
              <a:t>                       - kostí horních a dolních končetin</a:t>
            </a:r>
          </a:p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  <a:buFontTx/>
              <a:buChar char="-"/>
            </a:pPr>
            <a:endParaRPr lang="cs-CZ" sz="2600" dirty="0"/>
          </a:p>
          <a:p>
            <a:pPr marL="273050" indent="-273050">
              <a:spcBef>
                <a:spcPts val="575"/>
              </a:spcBef>
              <a:buClr>
                <a:schemeClr val="accent1"/>
              </a:buClr>
              <a:buSzPct val="85000"/>
              <a:buFont typeface="Wingdings 2" pitchFamily="18" charset="2"/>
              <a:buNone/>
            </a:pP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/>
      <p:bldP spid="1946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5746750"/>
          </a:xfrm>
        </p:spPr>
        <p:txBody>
          <a:bodyPr/>
          <a:lstStyle/>
          <a:p>
            <a:endParaRPr lang="cs-CZ" smtClean="0">
              <a:latin typeface="Arial" charset="0"/>
            </a:endParaRPr>
          </a:p>
        </p:txBody>
      </p:sp>
      <p:sp>
        <p:nvSpPr>
          <p:cNvPr id="20482" name="Zástupný symbol pro datum 2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9129CCC-2339-469E-A70B-26953ADCA48D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8.1.2013</a:t>
            </a:fld>
            <a:endParaRPr lang="cs-CZ"/>
          </a:p>
        </p:txBody>
      </p:sp>
      <p:sp>
        <p:nvSpPr>
          <p:cNvPr id="20483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EU do škol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B20BB9-07EE-4605-9B9A-F6CF360FE320}" type="slidenum">
              <a:rPr lang="cs-CZ"/>
              <a:pPr>
                <a:defRPr/>
              </a:pPr>
              <a:t>5</a:t>
            </a:fld>
            <a:endParaRPr lang="cs-CZ"/>
          </a:p>
        </p:txBody>
      </p:sp>
      <p:sp>
        <p:nvSpPr>
          <p:cNvPr id="20485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476250"/>
            <a:ext cx="7772400" cy="554355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u="sng" dirty="0" smtClean="0">
                <a:latin typeface="Arial" charset="0"/>
              </a:rPr>
              <a:t>Kosti</a:t>
            </a:r>
            <a:r>
              <a:rPr lang="cs-CZ" dirty="0" smtClean="0">
                <a:latin typeface="Arial" charset="0"/>
              </a:rPr>
              <a:t>- obsahují kostní dřeň, krevní cévy a </a:t>
            </a:r>
            <a:r>
              <a:rPr lang="cs-CZ" dirty="0" err="1" smtClean="0">
                <a:latin typeface="Arial" charset="0"/>
              </a:rPr>
              <a:t>buńky</a:t>
            </a:r>
            <a:endParaRPr lang="cs-CZ" dirty="0" smtClean="0">
              <a:latin typeface="Arial" charset="0"/>
            </a:endParaRPr>
          </a:p>
          <a:p>
            <a:pPr>
              <a:buFont typeface="Wingdings 2" pitchFamily="18" charset="2"/>
              <a:buNone/>
            </a:pPr>
            <a:r>
              <a:rPr lang="cs-CZ" b="1" u="sng" dirty="0" smtClean="0">
                <a:latin typeface="Arial" charset="0"/>
              </a:rPr>
              <a:t>Klouby</a:t>
            </a:r>
            <a:r>
              <a:rPr lang="cs-CZ" dirty="0" smtClean="0">
                <a:latin typeface="Arial" charset="0"/>
              </a:rPr>
              <a:t> – spojují 2 kosti pomocí šlach a vazů</a:t>
            </a:r>
          </a:p>
          <a:p>
            <a:pPr>
              <a:buFont typeface="Wingdings 2" pitchFamily="18" charset="2"/>
              <a:buNone/>
            </a:pPr>
            <a:r>
              <a:rPr lang="cs-CZ" b="1" u="sng" dirty="0" smtClean="0">
                <a:latin typeface="Arial" charset="0"/>
              </a:rPr>
              <a:t>Lebka</a:t>
            </a:r>
            <a:r>
              <a:rPr lang="cs-CZ" dirty="0" smtClean="0">
                <a:latin typeface="Arial" charset="0"/>
              </a:rPr>
              <a:t>  - chrání mozek a čelo</a:t>
            </a:r>
          </a:p>
          <a:p>
            <a:pPr>
              <a:buFont typeface="Wingdings 2" pitchFamily="18" charset="2"/>
              <a:buNone/>
            </a:pPr>
            <a:r>
              <a:rPr lang="cs-CZ" b="1" u="sng" dirty="0" smtClean="0">
                <a:latin typeface="Arial" charset="0"/>
              </a:rPr>
              <a:t>Páteř</a:t>
            </a:r>
            <a:r>
              <a:rPr lang="cs-CZ" dirty="0" smtClean="0">
                <a:latin typeface="Arial" charset="0"/>
              </a:rPr>
              <a:t> – nese hlavu</a:t>
            </a:r>
          </a:p>
          <a:p>
            <a:pPr>
              <a:buFont typeface="Wingdings 2" pitchFamily="18" charset="2"/>
              <a:buNone/>
            </a:pPr>
            <a:r>
              <a:rPr lang="cs-CZ" dirty="0" smtClean="0">
                <a:latin typeface="Arial" charset="0"/>
              </a:rPr>
              <a:t>         - udržuje trup v přímé poloze</a:t>
            </a:r>
          </a:p>
          <a:p>
            <a:pPr>
              <a:buFont typeface="Wingdings 2" pitchFamily="18" charset="2"/>
              <a:buNone/>
            </a:pPr>
            <a:r>
              <a:rPr lang="cs-CZ" dirty="0" smtClean="0">
                <a:latin typeface="Arial" charset="0"/>
              </a:rPr>
              <a:t>         - umožňuje otáčení a ohýbání krku a zad</a:t>
            </a:r>
          </a:p>
          <a:p>
            <a:pPr>
              <a:buFont typeface="Wingdings 2" pitchFamily="18" charset="2"/>
              <a:buNone/>
            </a:pPr>
            <a:r>
              <a:rPr lang="cs-CZ" dirty="0" smtClean="0">
                <a:latin typeface="Arial" charset="0"/>
              </a:rPr>
              <a:t>         - je složná z obratlů</a:t>
            </a:r>
          </a:p>
          <a:p>
            <a:pPr>
              <a:buFont typeface="Wingdings 2" pitchFamily="18" charset="2"/>
              <a:buNone/>
            </a:pPr>
            <a:r>
              <a:rPr lang="cs-CZ" dirty="0" smtClean="0">
                <a:latin typeface="Arial" charset="0"/>
              </a:rPr>
              <a:t>         - uvnitř - mícha</a:t>
            </a:r>
          </a:p>
          <a:p>
            <a:pPr>
              <a:buFont typeface="Wingdings 2" pitchFamily="18" charset="2"/>
              <a:buNone/>
            </a:pPr>
            <a:r>
              <a:rPr lang="cs-CZ" b="1" u="sng" dirty="0" smtClean="0">
                <a:latin typeface="Arial" charset="0"/>
              </a:rPr>
              <a:t>Hrudní koš </a:t>
            </a:r>
            <a:r>
              <a:rPr lang="cs-CZ" dirty="0" smtClean="0">
                <a:latin typeface="Arial" charset="0"/>
              </a:rPr>
              <a:t>– složený z 12 párů žeber a hrudní kosti</a:t>
            </a:r>
          </a:p>
          <a:p>
            <a:pPr>
              <a:buFont typeface="Wingdings 2" pitchFamily="18" charset="2"/>
              <a:buNone/>
            </a:pPr>
            <a:r>
              <a:rPr lang="cs-CZ" b="1" u="sng" dirty="0" smtClean="0">
                <a:latin typeface="Arial" charset="0"/>
              </a:rPr>
              <a:t>Pánev</a:t>
            </a:r>
            <a:r>
              <a:rPr lang="cs-CZ" dirty="0" smtClean="0">
                <a:latin typeface="Arial" charset="0"/>
              </a:rPr>
              <a:t> – se skládá z pánevní kosti a kostrči</a:t>
            </a:r>
          </a:p>
          <a:p>
            <a:pPr>
              <a:buFont typeface="Wingdings 2" pitchFamily="18" charset="2"/>
              <a:buNone/>
            </a:pPr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4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4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4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4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204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4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4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4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4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204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48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48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048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048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2048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048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048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048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048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2048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48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48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048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048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2048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048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048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048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048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2048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</a:rPr>
              <a:t>Nemoci a poranění kostí a kloubů</a:t>
            </a:r>
          </a:p>
        </p:txBody>
      </p:sp>
      <p:sp>
        <p:nvSpPr>
          <p:cNvPr id="21506" name="Zástupný symbol pro datum 2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3DBC2E4-48E6-4B3A-A708-4C7D48CB267D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8.1.2013</a:t>
            </a:fld>
            <a:endParaRPr lang="cs-CZ"/>
          </a:p>
        </p:txBody>
      </p:sp>
      <p:sp>
        <p:nvSpPr>
          <p:cNvPr id="21507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EU do škol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B1ED9D7-AA07-42A1-AEC0-AC70E3F0A176}" type="slidenum">
              <a:rPr lang="cs-CZ"/>
              <a:pPr>
                <a:defRPr/>
              </a:pPr>
              <a:t>6</a:t>
            </a:fld>
            <a:endParaRPr lang="cs-CZ"/>
          </a:p>
        </p:txBody>
      </p:sp>
      <p:sp>
        <p:nvSpPr>
          <p:cNvPr id="21509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>
                <a:latin typeface="Arial" charset="0"/>
              </a:rPr>
              <a:t>zlomeniny</a:t>
            </a:r>
          </a:p>
          <a:p>
            <a:pPr>
              <a:buFontTx/>
              <a:buChar char="-"/>
            </a:pPr>
            <a:r>
              <a:rPr lang="cs-CZ" dirty="0" smtClean="0">
                <a:latin typeface="Arial" charset="0"/>
              </a:rPr>
              <a:t>poranění páteře</a:t>
            </a:r>
          </a:p>
          <a:p>
            <a:pPr>
              <a:buFontTx/>
              <a:buChar char="-"/>
            </a:pPr>
            <a:r>
              <a:rPr lang="cs-CZ" dirty="0" smtClean="0">
                <a:latin typeface="Arial" charset="0"/>
              </a:rPr>
              <a:t>zakřivení páteře</a:t>
            </a:r>
          </a:p>
          <a:p>
            <a:pPr>
              <a:buFontTx/>
              <a:buChar char="-"/>
            </a:pPr>
            <a:r>
              <a:rPr lang="cs-CZ" dirty="0" smtClean="0">
                <a:latin typeface="Arial" charset="0"/>
              </a:rPr>
              <a:t>rakovina kostí</a:t>
            </a:r>
          </a:p>
          <a:p>
            <a:pPr>
              <a:buFontTx/>
              <a:buChar char="-"/>
            </a:pPr>
            <a:r>
              <a:rPr lang="cs-CZ" dirty="0" smtClean="0">
                <a:latin typeface="Arial" charset="0"/>
              </a:rPr>
              <a:t>vymknutí kloubů</a:t>
            </a:r>
          </a:p>
          <a:p>
            <a:pPr>
              <a:buFontTx/>
              <a:buChar char="-"/>
            </a:pPr>
            <a:r>
              <a:rPr lang="cs-CZ" dirty="0" smtClean="0">
                <a:latin typeface="Arial" charset="0"/>
              </a:rPr>
              <a:t>poranění vaziva</a:t>
            </a:r>
          </a:p>
          <a:p>
            <a:pPr>
              <a:buFontTx/>
              <a:buChar char="-"/>
            </a:pPr>
            <a:r>
              <a:rPr lang="cs-CZ" dirty="0" smtClean="0">
                <a:latin typeface="Arial" charset="0"/>
              </a:rPr>
              <a:t>osteoporóza</a:t>
            </a:r>
          </a:p>
          <a:p>
            <a:pPr>
              <a:buFontTx/>
              <a:buChar char="-"/>
            </a:pPr>
            <a:r>
              <a:rPr lang="cs-CZ" dirty="0" smtClean="0">
                <a:latin typeface="Arial" charset="0"/>
              </a:rPr>
              <a:t>revma</a:t>
            </a:r>
          </a:p>
          <a:p>
            <a:pPr>
              <a:buFontTx/>
              <a:buNone/>
            </a:pPr>
            <a:endParaRPr lang="cs-CZ" b="1" u="sng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5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5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5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5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215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15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5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5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15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215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15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5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5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15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215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15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15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15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15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215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15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5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5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15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 tmFilter="0,0; .5, 1; 1, 1"/>
                                        <p:tgtEl>
                                          <p:spTgt spid="215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15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15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5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5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 tmFilter="0,0; .5, 1; 1, 1"/>
                                        <p:tgtEl>
                                          <p:spTgt spid="215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150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150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150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150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 tmFilter="0,0; .5, 1; 1, 1"/>
                                        <p:tgtEl>
                                          <p:spTgt spid="2150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150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150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150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150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 tmFilter="0,0; .5, 1; 1, 1"/>
                                        <p:tgtEl>
                                          <p:spTgt spid="2150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/>
      <p:bldP spid="2150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Přehled zdrojů a odkazů</a:t>
            </a:r>
          </a:p>
        </p:txBody>
      </p:sp>
      <p:sp>
        <p:nvSpPr>
          <p:cNvPr id="23554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8785B45-8923-4FB4-90C1-18A43CAB6307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8.1.2013</a:t>
            </a:fld>
            <a:endParaRPr lang="cs-CZ"/>
          </a:p>
        </p:txBody>
      </p:sp>
      <p:sp>
        <p:nvSpPr>
          <p:cNvPr id="2355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F30FB9-269A-4685-97E8-A1B5EDC342FA}" type="slidenum">
              <a:rPr lang="cs-CZ"/>
              <a:pPr>
                <a:defRPr/>
              </a:pPr>
              <a:t>7</a:t>
            </a:fld>
            <a:endParaRPr lang="cs-CZ"/>
          </a:p>
        </p:txBody>
      </p:sp>
      <p:sp>
        <p:nvSpPr>
          <p:cNvPr id="23557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wikipedia.com</a:t>
            </a:r>
            <a:endParaRPr lang="cs-CZ" dirty="0" smtClean="0"/>
          </a:p>
          <a:p>
            <a:r>
              <a:rPr lang="cs-CZ" dirty="0" smtClean="0">
                <a:latin typeface="Arial" charset="0"/>
                <a:hlinkClick r:id="rId3"/>
              </a:rPr>
              <a:t>http://absolventi.</a:t>
            </a:r>
            <a:r>
              <a:rPr lang="cs-CZ" dirty="0" err="1" smtClean="0">
                <a:latin typeface="Arial" charset="0"/>
                <a:hlinkClick r:id="rId3"/>
              </a:rPr>
              <a:t>gymcheb.cz</a:t>
            </a:r>
            <a:r>
              <a:rPr lang="cs-CZ" dirty="0" smtClean="0">
                <a:latin typeface="Arial" charset="0"/>
                <a:hlinkClick r:id="rId3"/>
              </a:rPr>
              <a:t>/2010/</a:t>
            </a:r>
            <a:r>
              <a:rPr lang="cs-CZ" dirty="0" err="1" smtClean="0">
                <a:latin typeface="Arial" charset="0"/>
                <a:hlinkClick r:id="rId3"/>
              </a:rPr>
              <a:t>pesimli</a:t>
            </a:r>
            <a:r>
              <a:rPr lang="cs-CZ" dirty="0" smtClean="0">
                <a:latin typeface="Arial" charset="0"/>
                <a:hlinkClick r:id="rId3"/>
              </a:rPr>
              <a:t>/</a:t>
            </a:r>
            <a:r>
              <a:rPr lang="cs-CZ" dirty="0" err="1" smtClean="0">
                <a:latin typeface="Arial" charset="0"/>
                <a:hlinkClick r:id="rId3"/>
              </a:rPr>
              <a:t>koncetiny.html</a:t>
            </a:r>
            <a:endParaRPr lang="cs-CZ" dirty="0" smtClean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  <a:p>
            <a:r>
              <a:rPr lang="cs-CZ" dirty="0" smtClean="0">
                <a:latin typeface="Arial" charset="0"/>
              </a:rPr>
              <a:t>Lidské tělo – knižní klub</a:t>
            </a:r>
          </a:p>
          <a:p>
            <a:r>
              <a:rPr lang="cs-CZ" dirty="0" smtClean="0">
                <a:latin typeface="Arial" charset="0"/>
              </a:rPr>
              <a:t>Lidské tělo – fragment</a:t>
            </a:r>
          </a:p>
          <a:p>
            <a:pPr>
              <a:buNone/>
            </a:pPr>
            <a:endParaRPr lang="cs-CZ" dirty="0" smtClean="0">
              <a:latin typeface="Arial" charset="0"/>
            </a:endParaRPr>
          </a:p>
          <a:p>
            <a:r>
              <a:rPr lang="cs-CZ" dirty="0" smtClean="0"/>
              <a:t>Učebnice přírodopisu pro 5.roč.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Prodos</a:t>
            </a:r>
            <a:endParaRPr lang="cs-CZ" dirty="0" smtClean="0"/>
          </a:p>
          <a:p>
            <a:pPr>
              <a:buFont typeface="Wingdings 2" pitchFamily="18" charset="2"/>
              <a:buNone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</TotalTime>
  <Words>210</Words>
  <Application>Microsoft Office PowerPoint</Application>
  <PresentationFormat>Předvádění na obrazovce (4:3)</PresentationFormat>
  <Paragraphs>61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ČLOVĚK</vt:lpstr>
      <vt:lpstr>KOSTRA ČLOVĚKA</vt:lpstr>
      <vt:lpstr>    Kostra člověka                          </vt:lpstr>
      <vt:lpstr>Snímek 5</vt:lpstr>
      <vt:lpstr>Nemoci a poranění kostí a kloubů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12</cp:revision>
  <dcterms:created xsi:type="dcterms:W3CDTF">2010-07-04T09:26:34Z</dcterms:created>
  <dcterms:modified xsi:type="dcterms:W3CDTF">2013-01-08T20:21:40Z</dcterms:modified>
</cp:coreProperties>
</file>