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8" r:id="rId5"/>
    <p:sldId id="265" r:id="rId6"/>
    <p:sldId id="260" r:id="rId7"/>
    <p:sldId id="263" r:id="rId8"/>
    <p:sldId id="267" r:id="rId9"/>
    <p:sldId id="268" r:id="rId10"/>
    <p:sldId id="262" r:id="rId11"/>
    <p:sldId id="269" r:id="rId12"/>
    <p:sldId id="270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26B435-81A1-4995-A0CF-8EB6975C665B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943EF7-E759-4018-A6B6-B4CA24D7E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A.afarensis.jp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4/48/Homo_habilis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0/07/Lascaux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b/b8/Vestonicka_venuse_edit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a/a1/Bonobo_009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a/ac/Roman_Seberle_IAAF_2007_Osaka_gold_medal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Skelett-Mensch-drawing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Proconsul_skeleton_reconstitution_(University_of_Zurich)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oconsul_skeleton_reconstitution_(University_of_Zurich)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7848" y="2780928"/>
            <a:ext cx="8062664" cy="2016224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VY_52_INOVACE_52_ Vývoj člověka – učební text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22920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935381" y="1915538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ustralopithecus afarensis, model">
            <a:hlinkClick r:id="rId2" tooltip="Australopithecus afarensis, model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692696"/>
            <a:ext cx="2457450" cy="500062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79912" y="548680"/>
            <a:ext cx="53640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AUSTROLOPITÉKUS</a:t>
            </a:r>
            <a:r>
              <a:rPr lang="cs-CZ" sz="2800" dirty="0" smtClean="0"/>
              <a:t>:</a:t>
            </a:r>
          </a:p>
          <a:p>
            <a:r>
              <a:rPr lang="cs-CZ" sz="2800" dirty="0" smtClean="0"/>
              <a:t>4 miliony let Afrika - sběrač, často kořist dravců</a:t>
            </a:r>
          </a:p>
          <a:p>
            <a:r>
              <a:rPr lang="cs-CZ" sz="2800" dirty="0" smtClean="0"/>
              <a:t>- vzpřímená chůze, malý vzrůst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1886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kenování00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59012" y="0"/>
            <a:ext cx="4625975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69269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Obr</a:t>
            </a:r>
            <a:r>
              <a:rPr lang="cs-CZ" dirty="0" smtClean="0"/>
              <a:t>.A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08520" y="220486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</a:t>
            </a:r>
            <a:r>
              <a:rPr lang="cs-CZ" b="1" dirty="0" err="1" smtClean="0"/>
              <a:t>australopithecus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Homo habil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04664"/>
            <a:ext cx="4286250" cy="5715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404664"/>
            <a:ext cx="33123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HOMO - HABILIS:</a:t>
            </a:r>
          </a:p>
          <a:p>
            <a:r>
              <a:rPr lang="cs-CZ" sz="2800" dirty="0" smtClean="0"/>
              <a:t>2,5 milionů let</a:t>
            </a:r>
          </a:p>
          <a:p>
            <a:r>
              <a:rPr lang="cs-CZ" sz="2800" dirty="0" smtClean="0"/>
              <a:t>Homo = člověk</a:t>
            </a:r>
          </a:p>
          <a:p>
            <a:r>
              <a:rPr lang="cs-CZ" sz="2800" dirty="0" err="1" smtClean="0"/>
              <a:t>Habilis</a:t>
            </a:r>
            <a:r>
              <a:rPr lang="cs-CZ" sz="2800" dirty="0" smtClean="0"/>
              <a:t> = zručný</a:t>
            </a:r>
          </a:p>
          <a:p>
            <a:r>
              <a:rPr lang="cs-CZ" sz="2800" dirty="0" smtClean="0"/>
              <a:t>Vývoj lebky, hlavně mozkovny,vliv výživy</a:t>
            </a:r>
          </a:p>
          <a:p>
            <a:r>
              <a:rPr lang="cs-CZ" sz="2800" dirty="0" smtClean="0"/>
              <a:t>Sběrač i lovec- nástroje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594928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kenování00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69773" y="0"/>
            <a:ext cx="6204453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5486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Obr</a:t>
            </a:r>
            <a:r>
              <a:rPr lang="cs-CZ" dirty="0" smtClean="0"/>
              <a:t>.B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556792"/>
            <a:ext cx="172819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Homo </a:t>
            </a:r>
            <a:r>
              <a:rPr lang="cs-CZ" dirty="0" err="1" smtClean="0"/>
              <a:t>erectus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92696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100" name="Picture 4" descr="Homo ergas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7013" y="1700808"/>
            <a:ext cx="3791456" cy="453650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9512" y="260648"/>
            <a:ext cx="51845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HOMO – ERGASTER</a:t>
            </a:r>
          </a:p>
          <a:p>
            <a:r>
              <a:rPr lang="cs-CZ" sz="2800" dirty="0" smtClean="0"/>
              <a:t>1,5 milionů -100 000 let</a:t>
            </a:r>
          </a:p>
          <a:p>
            <a:r>
              <a:rPr lang="cs-CZ" sz="2800" dirty="0" err="1" smtClean="0"/>
              <a:t>Ergaster</a:t>
            </a:r>
            <a:r>
              <a:rPr lang="cs-CZ" sz="2800" dirty="0" smtClean="0"/>
              <a:t> = dělný</a:t>
            </a:r>
          </a:p>
          <a:p>
            <a:r>
              <a:rPr lang="cs-CZ" sz="2800" dirty="0" smtClean="0"/>
              <a:t>Vyráběl nástroje a přístřešky</a:t>
            </a:r>
          </a:p>
          <a:p>
            <a:r>
              <a:rPr lang="cs-CZ" sz="2800" b="1" dirty="0" smtClean="0"/>
              <a:t>Rozšířil se</a:t>
            </a:r>
          </a:p>
          <a:p>
            <a:r>
              <a:rPr lang="cs-CZ" sz="2800" u="sng" dirty="0" smtClean="0"/>
              <a:t> Asie </a:t>
            </a:r>
            <a:r>
              <a:rPr lang="cs-CZ" sz="2800" dirty="0" smtClean="0"/>
              <a:t>- vyhynul</a:t>
            </a:r>
          </a:p>
          <a:p>
            <a:r>
              <a:rPr lang="cs-CZ" sz="2800" u="sng" dirty="0" smtClean="0"/>
              <a:t> Evropa </a:t>
            </a:r>
            <a:r>
              <a:rPr lang="cs-CZ" sz="2800" dirty="0" smtClean="0"/>
              <a:t>- neandrtálec, </a:t>
            </a:r>
          </a:p>
          <a:p>
            <a:r>
              <a:rPr lang="cs-CZ" sz="2800" dirty="0" smtClean="0"/>
              <a:t> mohutný bojovník - řeč, oheň</a:t>
            </a:r>
          </a:p>
          <a:p>
            <a:r>
              <a:rPr lang="cs-CZ" sz="2800" dirty="0" smtClean="0"/>
              <a:t>-vyhynul</a:t>
            </a:r>
          </a:p>
          <a:p>
            <a:r>
              <a:rPr lang="cs-CZ" sz="2800" dirty="0" smtClean="0"/>
              <a:t>Africký typ se dále vyvíjel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12160" y="112474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skenování00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64380" y="-171400"/>
            <a:ext cx="457962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75856" y="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Obr</a:t>
            </a:r>
            <a:r>
              <a:rPr lang="cs-CZ" dirty="0" smtClean="0"/>
              <a:t>.C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476672"/>
            <a:ext cx="39604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NEANDRTÁLEC</a:t>
            </a:r>
          </a:p>
          <a:p>
            <a:r>
              <a:rPr lang="cs-CZ" sz="2800" dirty="0" smtClean="0"/>
              <a:t>Nucen stále lovit - velká potřeba potravy - lovili ženy i děti - častá zranění - vyhynutí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kenování00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0"/>
            <a:ext cx="4197096" cy="632307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23928" y="63813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Obr</a:t>
            </a:r>
            <a:r>
              <a:rPr lang="cs-CZ" dirty="0" smtClean="0"/>
              <a:t>.D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88640"/>
            <a:ext cx="43924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HOMO SAPIENS</a:t>
            </a:r>
          </a:p>
          <a:p>
            <a:r>
              <a:rPr lang="cs-CZ" sz="2800" b="1" dirty="0" smtClean="0"/>
              <a:t>100 000 - 10 000let</a:t>
            </a:r>
          </a:p>
          <a:p>
            <a:r>
              <a:rPr lang="cs-CZ" sz="2800" dirty="0" smtClean="0"/>
              <a:t>Člověk rozumný - menší, jemnější rysy - lov pomocí zbraní - vrhače šípů, rozdělal oheň, vyráběl oděv, rozšířen po Asii i Evropě i Americe</a:t>
            </a:r>
          </a:p>
          <a:p>
            <a:r>
              <a:rPr lang="cs-CZ" sz="2800" dirty="0" smtClean="0"/>
              <a:t>Vývoj řeči i umění.</a:t>
            </a:r>
          </a:p>
          <a:p>
            <a:r>
              <a:rPr lang="cs-CZ" sz="2800" dirty="0" smtClean="0"/>
              <a:t>Potvrdilo se křížení s neandrtálcem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kenování00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0"/>
            <a:ext cx="506487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915816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Obr</a:t>
            </a:r>
            <a:r>
              <a:rPr lang="cs-CZ" dirty="0" smtClean="0"/>
              <a:t>.E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48680"/>
            <a:ext cx="40679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HOMO SAPIENS- </a:t>
            </a:r>
            <a:r>
              <a:rPr lang="cs-CZ" sz="2800" b="1" dirty="0" err="1" smtClean="0"/>
              <a:t>SAPIENS</a:t>
            </a:r>
            <a:endParaRPr lang="cs-CZ" sz="2800" b="1" dirty="0" smtClean="0"/>
          </a:p>
          <a:p>
            <a:r>
              <a:rPr lang="cs-CZ" sz="2800" dirty="0" smtClean="0"/>
              <a:t>Člověk současný - vyspělý</a:t>
            </a:r>
          </a:p>
          <a:p>
            <a:r>
              <a:rPr lang="cs-CZ" sz="2800" u="sng" dirty="0" smtClean="0"/>
              <a:t>Vývoj zemědělství - </a:t>
            </a:r>
            <a:r>
              <a:rPr lang="cs-CZ" sz="2800" dirty="0" smtClean="0"/>
              <a:t>trvalé osídlení</a:t>
            </a:r>
          </a:p>
          <a:p>
            <a:r>
              <a:rPr lang="cs-CZ" sz="2800" u="sng" dirty="0" smtClean="0"/>
              <a:t>Domestikace zvířat </a:t>
            </a:r>
            <a:r>
              <a:rPr lang="cs-CZ" sz="2800" dirty="0" smtClean="0"/>
              <a:t>-kozy,ovce, psi</a:t>
            </a:r>
          </a:p>
          <a:p>
            <a:r>
              <a:rPr lang="cs-CZ" sz="2800" u="sng" dirty="0" smtClean="0"/>
              <a:t>Šlechtění plodin </a:t>
            </a:r>
            <a:r>
              <a:rPr lang="cs-CZ" sz="2800" dirty="0" smtClean="0"/>
              <a:t>- pšenice, ječmen, čočka, hrách,fazole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Lascaux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060848"/>
            <a:ext cx="5695950" cy="4286250"/>
          </a:xfrm>
          <a:prstGeom prst="rect">
            <a:avLst/>
          </a:prstGeom>
          <a:noFill/>
        </p:spPr>
      </p:pic>
      <p:pic>
        <p:nvPicPr>
          <p:cNvPr id="19460" name="Picture 4" descr="Soubor:Vestonicka venuse edi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9825" y="0"/>
            <a:ext cx="2924175" cy="5715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3568" y="162880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					obr.5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Pravěké umění 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Soubor:Bonobo 0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7730" y="332656"/>
            <a:ext cx="4466270" cy="357301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3568" y="4046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pic>
        <p:nvPicPr>
          <p:cNvPr id="21508" name="Picture 4" descr="Soubor:Roman Seberle IAAF 2007 Osaka gold meda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249488"/>
            <a:ext cx="5300942" cy="46085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1412776"/>
            <a:ext cx="457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Současný člověk  a nejinteligentnější šimpanz </a:t>
            </a:r>
            <a:r>
              <a:rPr lang="cs-CZ" sz="2000" b="1" dirty="0" err="1" smtClean="0"/>
              <a:t>Bonobono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thumb/2/21/Skelett-Mensch-drawing.jpg/220px-Skelett-Mensch-draw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692696"/>
            <a:ext cx="2095500" cy="5010150"/>
          </a:xfrm>
          <a:prstGeom prst="rect">
            <a:avLst/>
          </a:prstGeom>
          <a:noFill/>
        </p:spPr>
      </p:pic>
      <p:pic>
        <p:nvPicPr>
          <p:cNvPr id="28676" name="Picture 4" descr="Rekonstrukce kostry (Université de Zurich)">
            <a:hlinkClick r:id="rId4" tooltip="Rekonstrukce kostry (Université de Zurich)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76672"/>
            <a:ext cx="4643600" cy="3492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411760" y="4149080"/>
            <a:ext cx="62646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Srovnání koster:</a:t>
            </a:r>
          </a:p>
          <a:p>
            <a:r>
              <a:rPr lang="cs-CZ" dirty="0" smtClean="0"/>
              <a:t>Člověk - větší mozkovna, zuby - malé špičáky, nos, brada,t </a:t>
            </a:r>
            <a:r>
              <a:rPr lang="cs-CZ" dirty="0" err="1" smtClean="0"/>
              <a:t>ýlní</a:t>
            </a:r>
            <a:r>
              <a:rPr lang="cs-CZ" dirty="0" smtClean="0"/>
              <a:t> otvor</a:t>
            </a:r>
          </a:p>
          <a:p>
            <a:r>
              <a:rPr lang="cs-CZ" dirty="0" smtClean="0"/>
              <a:t>Nohy- palec v řadě s prsty</a:t>
            </a:r>
          </a:p>
          <a:p>
            <a:r>
              <a:rPr lang="cs-CZ" dirty="0" smtClean="0"/>
              <a:t>Pánev- nižší</a:t>
            </a:r>
          </a:p>
          <a:p>
            <a:r>
              <a:rPr lang="cs-CZ" dirty="0" smtClean="0"/>
              <a:t>Páteř- esovitá</a:t>
            </a:r>
          </a:p>
          <a:p>
            <a:r>
              <a:rPr lang="cs-CZ" smtClean="0"/>
              <a:t>Ruce- délka </a:t>
            </a:r>
            <a:r>
              <a:rPr lang="cs-CZ" dirty="0" smtClean="0"/>
              <a:t>kostí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645333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623731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99288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 OBRÁZKŮ:</a:t>
            </a:r>
          </a:p>
          <a:p>
            <a:r>
              <a:rPr lang="cs-CZ" sz="1200" dirty="0" smtClean="0"/>
              <a:t>Qbr.1-http://cs.wikipedia.org/wiki/Soubor:A.afarensis.jpg</a:t>
            </a:r>
          </a:p>
          <a:p>
            <a:r>
              <a:rPr lang="cs-CZ" sz="1200" dirty="0" smtClean="0"/>
              <a:t>Obr.2-http://cs.wikipedia.org/wiki/Soubor:Homo_habilis.JPG</a:t>
            </a:r>
          </a:p>
          <a:p>
            <a:r>
              <a:rPr lang="cs-CZ" sz="1200" dirty="0" smtClean="0"/>
              <a:t>Obr.3-http://www.</a:t>
            </a:r>
            <a:r>
              <a:rPr lang="cs-CZ" sz="1200" dirty="0" err="1" smtClean="0"/>
              <a:t>lidsketelo</a:t>
            </a:r>
            <a:r>
              <a:rPr lang="cs-CZ" sz="1200" dirty="0" smtClean="0"/>
              <a:t>-</a:t>
            </a:r>
            <a:r>
              <a:rPr lang="cs-CZ" sz="1200" dirty="0" err="1" smtClean="0"/>
              <a:t>puchnerova.estranky.cz</a:t>
            </a:r>
            <a:r>
              <a:rPr lang="cs-CZ" sz="1200" dirty="0" smtClean="0"/>
              <a:t>/fotoalbum/</a:t>
            </a:r>
            <a:r>
              <a:rPr lang="cs-CZ" sz="1200" dirty="0" err="1" smtClean="0"/>
              <a:t>praclovek</a:t>
            </a:r>
            <a:r>
              <a:rPr lang="cs-CZ" sz="1200" dirty="0" smtClean="0"/>
              <a:t>/homo-</a:t>
            </a:r>
            <a:r>
              <a:rPr lang="cs-CZ" sz="1200" dirty="0" err="1" smtClean="0"/>
              <a:t>ergaster.jpg</a:t>
            </a:r>
            <a:r>
              <a:rPr lang="cs-CZ" sz="1200" dirty="0" smtClean="0"/>
              <a:t>.-.</a:t>
            </a:r>
            <a:r>
              <a:rPr lang="cs-CZ" sz="1200" dirty="0" err="1" smtClean="0"/>
              <a:t>html</a:t>
            </a:r>
            <a:endParaRPr lang="cs-CZ" sz="1200" dirty="0" smtClean="0"/>
          </a:p>
          <a:p>
            <a:r>
              <a:rPr lang="cs-CZ" sz="1200" dirty="0" smtClean="0"/>
              <a:t>Obr.4-http://cs.wikipedia.org/wiki/Soubor:Lascaux2.jpg</a:t>
            </a:r>
          </a:p>
          <a:p>
            <a:r>
              <a:rPr lang="cs-CZ" sz="1200" dirty="0" smtClean="0"/>
              <a:t>obr.5-http://cs.wikipedia.org/wiki/Soubor:Vestonicka_venuse_edit.jpg</a:t>
            </a:r>
          </a:p>
          <a:p>
            <a:r>
              <a:rPr lang="cs-CZ" sz="1200" dirty="0" smtClean="0"/>
              <a:t>Obr.6-http://cs.wikipedia.org/wiki/Soubor:Roman_Seberle_IAAF_2007_Osaka_gold_medal.jpg</a:t>
            </a:r>
          </a:p>
          <a:p>
            <a:r>
              <a:rPr lang="cs-CZ" sz="1200" dirty="0" smtClean="0"/>
              <a:t>Obr.7--http://cs.wikipedia.org/wiki/Soubor:Bonobo_009.jpg</a:t>
            </a:r>
          </a:p>
          <a:p>
            <a:r>
              <a:rPr lang="cs-CZ" sz="1200" dirty="0" smtClean="0"/>
              <a:t>Obr.8-http://cs.wikipedia.org/wiki/Soubor:Skelett-Mensch-drawing.jpg</a:t>
            </a:r>
          </a:p>
          <a:p>
            <a:r>
              <a:rPr lang="cs-CZ" sz="1200" dirty="0" smtClean="0"/>
              <a:t>Obr.9- </a:t>
            </a:r>
            <a:r>
              <a:rPr lang="cs-CZ" sz="1200" dirty="0" smtClean="0">
                <a:hlinkClick r:id="rId2"/>
              </a:rPr>
              <a:t>http://cs.wikipedia.org/wiki/Soubor:Proconsul_skeleton_reconstitution_(University_of_Zurich).JPG</a:t>
            </a:r>
            <a:endParaRPr lang="cs-CZ" sz="1200" dirty="0" smtClean="0"/>
          </a:p>
          <a:p>
            <a:r>
              <a:rPr lang="cs-CZ" sz="1200" dirty="0" smtClean="0"/>
              <a:t>Obr. A,B,C,D,E- použity z knihy: Zdeněk </a:t>
            </a:r>
            <a:r>
              <a:rPr lang="cs-CZ" sz="1200" dirty="0" err="1" smtClean="0"/>
              <a:t>Špinar</a:t>
            </a:r>
            <a:r>
              <a:rPr lang="cs-CZ" sz="1200" dirty="0" smtClean="0"/>
              <a:t>, Zdeněk Burian. Kniha o pravěku</a:t>
            </a: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300</Words>
  <Application>Microsoft Office PowerPoint</Application>
  <PresentationFormat>Předvádění na obrazovce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VY_52_INOVACE_52_ Vývoj člověka – učební text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EU-05.02.36</dc:title>
  <dc:creator>Hercík</dc:creator>
  <cp:lastModifiedBy>Hercíková</cp:lastModifiedBy>
  <cp:revision>23</cp:revision>
  <dcterms:created xsi:type="dcterms:W3CDTF">2011-03-06T17:41:25Z</dcterms:created>
  <dcterms:modified xsi:type="dcterms:W3CDTF">2011-06-29T20:00:54Z</dcterms:modified>
</cp:coreProperties>
</file>