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9"/>
  </p:notesMasterIdLst>
  <p:handoutMasterIdLst>
    <p:handoutMasterId r:id="rId10"/>
  </p:handoutMasterIdLst>
  <p:sldIdLst>
    <p:sldId id="261" r:id="rId2"/>
    <p:sldId id="267" r:id="rId3"/>
    <p:sldId id="259" r:id="rId4"/>
    <p:sldId id="263" r:id="rId5"/>
    <p:sldId id="262" r:id="rId6"/>
    <p:sldId id="264" r:id="rId7"/>
    <p:sldId id="260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8" autoAdjust="0"/>
  </p:normalViewPr>
  <p:slideViewPr>
    <p:cSldViewPr>
      <p:cViewPr>
        <p:scale>
          <a:sx n="50" d="100"/>
          <a:sy n="50" d="100"/>
        </p:scale>
        <p:origin x="-870" y="-4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r>
              <a:rPr lang="cs-CZ"/>
              <a:t>ZŠaMŠ Staré Město, Jamnická 270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843F726-A18D-4863-A415-345928C29991}" type="datetimeFigureOut">
              <a:rPr lang="cs-CZ"/>
              <a:pPr>
                <a:defRPr/>
              </a:pPr>
              <a:t>8.1.2013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r>
              <a:rPr lang="cs-CZ"/>
              <a:t>Interaktivní škola pro 21.století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30F397F-7415-4571-A003-ED2F0F4455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r>
              <a:rPr lang="cs-CZ"/>
              <a:t>ZŠaMŠ Staré Město, Jamnická 270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14E9B21-2DE1-4ACD-B31E-5F61F9511BF6}" type="datetimeFigureOut">
              <a:rPr lang="cs-CZ"/>
              <a:pPr>
                <a:defRPr/>
              </a:pPr>
              <a:t>8.1.2013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r>
              <a:rPr lang="cs-CZ"/>
              <a:t>Interaktivní škola pro 21.století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EF76AAA-750E-425B-B3B7-8522C00361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8435" name="Zástupný symbol pro záhlaví 3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/>
              <a:t>ZŠaMŠ Staré Město, Jamnická 270</a:t>
            </a:r>
          </a:p>
        </p:txBody>
      </p:sp>
      <p:sp>
        <p:nvSpPr>
          <p:cNvPr id="18436" name="Zástupný symbol pro zápatí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/>
              <a:t>Interaktivní škola pro 21.století</a:t>
            </a:r>
          </a:p>
        </p:txBody>
      </p:sp>
      <p:sp>
        <p:nvSpPr>
          <p:cNvPr id="18437" name="Zástupný symbol pro číslo snímku 5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BB41421-6FF4-48B5-97F6-F83E926C7271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Zaoblený obdélník 12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6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9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bdélník 10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3DF231-AAF6-4671-A80D-8C0FF99D7ED7}" type="datetime1">
              <a:rPr lang="cs-CZ"/>
              <a:pPr>
                <a:defRPr/>
              </a:pPr>
              <a:t>8.1.2013</a:t>
            </a:fld>
            <a:endParaRPr lang="cs-CZ"/>
          </a:p>
        </p:txBody>
      </p:sp>
      <p:sp>
        <p:nvSpPr>
          <p:cNvPr id="12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13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9863236-D2B7-4CF7-919C-E136FBDC87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6954BD-6FB5-4959-B85A-E1F400B44FC2}" type="datetime1">
              <a:rPr lang="cs-CZ"/>
              <a:pPr>
                <a:defRPr/>
              </a:pPr>
              <a:t>8.1.2013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9DE26B-1CEE-4959-A700-7E83C3791C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6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7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bdélník 8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9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C259DD-D058-4080-9984-1E93CF97E6C1}" type="datetime1">
              <a:rPr lang="cs-CZ"/>
              <a:pPr>
                <a:defRPr/>
              </a:pPr>
              <a:t>8.1.2013</a:t>
            </a:fld>
            <a:endParaRPr lang="cs-CZ"/>
          </a:p>
        </p:txBody>
      </p:sp>
      <p:sp>
        <p:nvSpPr>
          <p:cNvPr id="10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11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95B462-39C8-455D-B37A-1DD2DE47F2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BCABC-304A-44C9-96C5-679A07A9A7AC}" type="datetime1">
              <a:rPr lang="cs-CZ"/>
              <a:pPr>
                <a:defRPr/>
              </a:pPr>
              <a:t>8.1.2013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A44713-DC19-4BAA-B039-C64B7EEADA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CBE1FE-B745-4BC6-8AAB-3FF244E95837}" type="datetime1">
              <a:rPr lang="cs-CZ"/>
              <a:pPr>
                <a:defRPr/>
              </a:pPr>
              <a:t>8.1.2013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ABA5E-2438-4E63-90E6-254CEF0CF7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D4FA8-3143-4612-B69B-C97F6DE1F72C}" type="datetime1">
              <a:rPr lang="cs-CZ"/>
              <a:pPr>
                <a:defRPr/>
              </a:pPr>
              <a:t>8.1.2013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9FD6CC-B9FF-4D08-B2FF-A7B9127991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8FB9C1-B762-4F23-8923-BE25350570E0}" type="datetime1">
              <a:rPr lang="cs-CZ"/>
              <a:pPr>
                <a:defRPr/>
              </a:pPr>
              <a:t>8.1.2013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A3EDC8-DB12-4FCB-B5EF-19D0BCADB3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6" name="Zaoblený obdélník 8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ECD310-BA85-4411-9B23-032F7CBA4C54}" type="datetime1">
              <a:rPr lang="cs-CZ"/>
              <a:pPr>
                <a:defRPr/>
              </a:pPr>
              <a:t>8.1.2013</a:t>
            </a:fld>
            <a:endParaRPr lang="cs-CZ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9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E5D62-5A34-4DF1-8ABD-C707E7FFD9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10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1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2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F5208-BBBF-4104-A005-C3EE54F889E0}" type="datetime1">
              <a:rPr lang="cs-CZ"/>
              <a:pPr>
                <a:defRPr/>
              </a:pPr>
              <a:t>8.1.2013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549F91-B31C-4159-BE0D-008673BF5B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A322F0-EF0E-435C-988C-0AB278CB4047}" type="datetime1">
              <a:rPr lang="cs-CZ"/>
              <a:pPr>
                <a:defRPr/>
              </a:pPr>
              <a:t>8.1.2013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C7BCC7-3F6F-4CC9-BEDE-A89075254E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C7775-5272-45F8-9848-6B900AC2915A}" type="datetime1">
              <a:rPr lang="cs-CZ"/>
              <a:pPr>
                <a:defRPr/>
              </a:pPr>
              <a:t>8.1.2013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817B6-FB91-427F-A620-F55299A43E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8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9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BEC3C4EE-55E6-4A60-B16F-560E6880662C}" type="datetime1">
              <a:rPr lang="cs-CZ"/>
              <a:pPr>
                <a:defRPr/>
              </a:pPr>
              <a:t>8.1.2013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EFC9DC69-CCD4-4E37-B32F-909089CE8B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5" r:id="rId2"/>
    <p:sldLayoutId id="2147483757" r:id="rId3"/>
    <p:sldLayoutId id="2147483754" r:id="rId4"/>
    <p:sldLayoutId id="2147483753" r:id="rId5"/>
    <p:sldLayoutId id="2147483752" r:id="rId6"/>
    <p:sldLayoutId id="2147483751" r:id="rId7"/>
    <p:sldLayoutId id="2147483758" r:id="rId8"/>
    <p:sldLayoutId id="2147483759" r:id="rId9"/>
    <p:sldLayoutId id="2147483750" r:id="rId10"/>
    <p:sldLayoutId id="2147483749" r:id="rId11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AABBDF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0BD0D9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0BD0D9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translate.google.cz/translate?hl=cs&amp;langpair=en|cs&amp;u=http://library.med.utah.edu/kw/pharm/hyper_heart1.html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oweb.genezis.eu/?cat=6&amp;file=srdcova" TargetMode="External"/><Relationship Id="rId2" Type="http://schemas.openxmlformats.org/officeDocument/2006/relationships/hyperlink" Target="http://www.wikipedia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Podnadpis 8"/>
          <p:cNvSpPr>
            <a:spLocks noGrp="1"/>
          </p:cNvSpPr>
          <p:nvPr>
            <p:ph type="subTitle" idx="1"/>
          </p:nvPr>
        </p:nvSpPr>
        <p:spPr>
          <a:xfrm>
            <a:off x="1331913" y="3644900"/>
            <a:ext cx="6400800" cy="1871663"/>
          </a:xfrm>
        </p:spPr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cs-CZ" smtClean="0">
                <a:solidFill>
                  <a:srgbClr val="083763"/>
                </a:solidFill>
                <a:latin typeface="Arial" charset="0"/>
                <a:cs typeface="Arial" charset="0"/>
              </a:rPr>
              <a:t>Předmět:Přírodověda</a:t>
            </a:r>
          </a:p>
          <a:p>
            <a:pPr algn="l" eaLnBrk="1" hangingPunct="1">
              <a:lnSpc>
                <a:spcPct val="90000"/>
              </a:lnSpc>
            </a:pPr>
            <a:r>
              <a:rPr lang="cs-CZ" smtClean="0">
                <a:solidFill>
                  <a:srgbClr val="083763"/>
                </a:solidFill>
                <a:latin typeface="Arial" charset="0"/>
                <a:cs typeface="Arial" charset="0"/>
              </a:rPr>
              <a:t>Ročník:V.</a:t>
            </a:r>
          </a:p>
          <a:p>
            <a:pPr algn="l" eaLnBrk="1" hangingPunct="1">
              <a:lnSpc>
                <a:spcPct val="90000"/>
              </a:lnSpc>
            </a:pPr>
            <a:r>
              <a:rPr lang="cs-CZ" smtClean="0">
                <a:solidFill>
                  <a:srgbClr val="083763"/>
                </a:solidFill>
                <a:latin typeface="Arial" charset="0"/>
                <a:cs typeface="Arial" charset="0"/>
              </a:rPr>
              <a:t>Tématický celek:ČLOVĚK</a:t>
            </a:r>
          </a:p>
          <a:p>
            <a:pPr algn="l" eaLnBrk="1" hangingPunct="1">
              <a:lnSpc>
                <a:spcPct val="90000"/>
              </a:lnSpc>
            </a:pPr>
            <a:r>
              <a:rPr lang="cs-CZ" smtClean="0">
                <a:solidFill>
                  <a:srgbClr val="083763"/>
                </a:solidFill>
                <a:latin typeface="Arial" charset="0"/>
                <a:cs typeface="Arial" charset="0"/>
              </a:rPr>
              <a:t>Autor prezentace</a:t>
            </a:r>
            <a:r>
              <a:rPr lang="cs-CZ" smtClean="0"/>
              <a:t>:Mgr. Irena Turková</a:t>
            </a:r>
          </a:p>
          <a:p>
            <a:pPr algn="l" eaLnBrk="1" hangingPunct="1">
              <a:lnSpc>
                <a:spcPct val="90000"/>
              </a:lnSpc>
            </a:pPr>
            <a:endParaRPr lang="cs-CZ" smtClean="0"/>
          </a:p>
        </p:txBody>
      </p:sp>
      <p:sp>
        <p:nvSpPr>
          <p:cNvPr id="15362" name="Zástupný symbol pro datum 4"/>
          <p:cNvSpPr>
            <a:spLocks noGrp="1"/>
          </p:cNvSpPr>
          <p:nvPr>
            <p:ph type="dt" sz="quarter" idx="10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70C889-CCE0-4A13-B460-09DA38636F6A}" type="datetime1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8.1.2013</a:t>
            </a:fld>
            <a:endParaRPr lang="cs-CZ"/>
          </a:p>
        </p:txBody>
      </p:sp>
      <p:sp>
        <p:nvSpPr>
          <p:cNvPr id="15363" name="Zástupný symbol pro zápatí 5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/>
              <a:t>EU do škol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7D78BA6-A347-434E-8CF4-6E9130CBC17D}" type="slidenum">
              <a:rPr lang="cs-CZ"/>
              <a:pPr>
                <a:defRPr/>
              </a:pPr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650" y="549275"/>
            <a:ext cx="7772400" cy="223202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20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smtClean="0"/>
              <a:t/>
            </a:r>
            <a:br>
              <a:rPr lang="cs-CZ" sz="3200" smtClean="0"/>
            </a:br>
            <a:r>
              <a:rPr lang="cs-CZ" sz="3600" smtClean="0"/>
              <a:t/>
            </a:r>
            <a:br>
              <a:rPr lang="cs-CZ" sz="3600" smtClean="0"/>
            </a:br>
            <a:r>
              <a:rPr lang="cs-CZ" smtClean="0"/>
              <a:t>Interaktivní škola pro žáka 21.století</a:t>
            </a:r>
            <a:endParaRPr lang="cs-CZ"/>
          </a:p>
        </p:txBody>
      </p:sp>
      <p:pic>
        <p:nvPicPr>
          <p:cNvPr id="153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063" y="2636838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ctrTitle"/>
          </p:nvPr>
        </p:nvSpPr>
        <p:spPr>
          <a:xfrm>
            <a:off x="457200" y="1506538"/>
            <a:ext cx="8229600" cy="1470025"/>
          </a:xfrm>
        </p:spPr>
        <p:txBody>
          <a:bodyPr/>
          <a:lstStyle/>
          <a:p>
            <a:pPr eaLnBrk="1" hangingPunct="1"/>
            <a:r>
              <a:rPr lang="cs-CZ" sz="5400" smtClean="0">
                <a:latin typeface="Arial" charset="0"/>
              </a:rPr>
              <a:t>ČLOVĚK</a:t>
            </a:r>
          </a:p>
        </p:txBody>
      </p:sp>
      <p:sp>
        <p:nvSpPr>
          <p:cNvPr id="16386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z="3200" smtClean="0">
                <a:latin typeface="Arial" charset="0"/>
              </a:rPr>
              <a:t>4</a:t>
            </a:r>
            <a:r>
              <a:rPr lang="cs-CZ" sz="3200" smtClean="0"/>
              <a:t>. část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5" grpId="0"/>
      <p:bldP spid="1638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77875"/>
          </a:xfrm>
        </p:spPr>
        <p:txBody>
          <a:bodyPr/>
          <a:lstStyle/>
          <a:p>
            <a:pPr eaLnBrk="1" hangingPunct="1"/>
            <a:r>
              <a:rPr lang="cs-CZ" smtClean="0">
                <a:latin typeface="Arial" charset="0"/>
              </a:rPr>
              <a:t>SRDCE</a:t>
            </a:r>
          </a:p>
        </p:txBody>
      </p:sp>
      <p:sp>
        <p:nvSpPr>
          <p:cNvPr id="17410" name="Zástupný symbol pro datum 3"/>
          <p:cNvSpPr>
            <a:spLocks noGrp="1"/>
          </p:cNvSpPr>
          <p:nvPr>
            <p:ph type="dt" sz="quarter" idx="10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8AC3331-0F00-48E8-A68B-B36FE17A1B01}" type="datetime1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8.1.2013</a:t>
            </a:fld>
            <a:endParaRPr lang="cs-CZ"/>
          </a:p>
        </p:txBody>
      </p:sp>
      <p:sp>
        <p:nvSpPr>
          <p:cNvPr id="17411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/>
              <a:t>EU do škol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D0E6EA-E8AE-4D6E-B87E-8D7791392668}" type="slidenum">
              <a:rPr lang="cs-CZ"/>
              <a:pPr>
                <a:defRPr/>
              </a:pPr>
              <a:t>3</a:t>
            </a:fld>
            <a:endParaRPr lang="cs-CZ"/>
          </a:p>
        </p:txBody>
      </p:sp>
      <p:pic>
        <p:nvPicPr>
          <p:cNvPr id="17413" name="Picture 9" descr="srdc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250" y="1125538"/>
            <a:ext cx="5905500" cy="518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>
          <a:xfrm>
            <a:off x="0" y="620713"/>
            <a:ext cx="8748713" cy="936625"/>
          </a:xfrm>
        </p:spPr>
        <p:txBody>
          <a:bodyPr/>
          <a:lstStyle/>
          <a:p>
            <a:pPr eaLnBrk="1" hangingPunct="1"/>
            <a:r>
              <a:rPr lang="cs-CZ" sz="3600" smtClean="0">
                <a:latin typeface="Arial" charset="0"/>
              </a:rPr>
              <a:t/>
            </a:r>
            <a:br>
              <a:rPr lang="cs-CZ" sz="3600" smtClean="0">
                <a:latin typeface="Arial" charset="0"/>
              </a:rPr>
            </a:br>
            <a:r>
              <a:rPr lang="cs-CZ" sz="3600" smtClean="0">
                <a:latin typeface="Arial" charset="0"/>
              </a:rPr>
              <a:t>   Srdce</a:t>
            </a:r>
            <a:br>
              <a:rPr lang="cs-CZ" sz="3600" smtClean="0">
                <a:latin typeface="Arial" charset="0"/>
              </a:rPr>
            </a:br>
            <a:r>
              <a:rPr lang="cs-CZ" sz="3600" smtClean="0">
                <a:latin typeface="Arial" charset="0"/>
              </a:rPr>
              <a:t>                        </a:t>
            </a:r>
          </a:p>
        </p:txBody>
      </p:sp>
      <p:sp>
        <p:nvSpPr>
          <p:cNvPr id="19458" name="Zástupný symbol pro obsah 2"/>
          <p:cNvSpPr>
            <a:spLocks/>
          </p:cNvSpPr>
          <p:nvPr/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Tx/>
              <a:buChar char="-"/>
            </a:pPr>
            <a:r>
              <a:rPr lang="cs-CZ" sz="2600"/>
              <a:t>umístěné uprostřed hrudníku, chráněné žebry</a:t>
            </a: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Tx/>
              <a:buChar char="-"/>
            </a:pPr>
            <a:r>
              <a:rPr lang="cs-CZ" sz="2600"/>
              <a:t>je to sval</a:t>
            </a: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Tx/>
              <a:buChar char="-"/>
            </a:pPr>
            <a:r>
              <a:rPr lang="cs-CZ" sz="2600"/>
              <a:t>rozvádí krev do celého těla</a:t>
            </a: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Tx/>
              <a:buChar char="-"/>
            </a:pPr>
            <a:r>
              <a:rPr lang="cs-CZ" sz="2600"/>
              <a:t>-pracuje jako pumpa</a:t>
            </a: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</a:pPr>
            <a:r>
              <a:rPr lang="cs-CZ" sz="2600"/>
              <a:t>Skládá se z – pravé a levé komory</a:t>
            </a: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</a:pPr>
            <a:r>
              <a:rPr lang="cs-CZ" sz="2600"/>
              <a:t>                   -  pravé a levé předsíně</a:t>
            </a: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</a:pPr>
            <a:r>
              <a:rPr lang="cs-CZ" sz="2600"/>
              <a:t>                   -  aorty</a:t>
            </a: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</a:pPr>
            <a:r>
              <a:rPr lang="cs-CZ" sz="2600"/>
              <a:t>                   -  horní a dolní dutá žíla</a:t>
            </a: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</a:pPr>
            <a:r>
              <a:rPr lang="cs-CZ" sz="2600"/>
              <a:t>                   -  chlopně</a:t>
            </a: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</a:pPr>
            <a:endParaRPr lang="cs-CZ" sz="2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7" grpId="0"/>
      <p:bldP spid="1945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>
          <a:xfrm>
            <a:off x="323850" y="692150"/>
            <a:ext cx="9144000" cy="4968875"/>
          </a:xfrm>
        </p:spPr>
        <p:txBody>
          <a:bodyPr/>
          <a:lstStyle/>
          <a:p>
            <a:pPr eaLnBrk="1" hangingPunct="1"/>
            <a:r>
              <a:rPr lang="cs-CZ" sz="3600" smtClean="0">
                <a:latin typeface="Arial" charset="0"/>
              </a:rPr>
              <a:t/>
            </a:r>
            <a:br>
              <a:rPr lang="cs-CZ" sz="3600" smtClean="0">
                <a:latin typeface="Arial" charset="0"/>
              </a:rPr>
            </a:br>
            <a:r>
              <a:rPr lang="cs-CZ" sz="3600" smtClean="0">
                <a:latin typeface="Arial" charset="0"/>
              </a:rPr>
              <a:t/>
            </a:r>
            <a:br>
              <a:rPr lang="cs-CZ" sz="3600" smtClean="0">
                <a:latin typeface="Arial" charset="0"/>
              </a:rPr>
            </a:br>
            <a:r>
              <a:rPr lang="cs-CZ" sz="3600" smtClean="0">
                <a:latin typeface="Arial" charset="0"/>
              </a:rPr>
              <a:t/>
            </a:r>
            <a:br>
              <a:rPr lang="cs-CZ" sz="3600" smtClean="0">
                <a:latin typeface="Arial" charset="0"/>
              </a:rPr>
            </a:br>
            <a:r>
              <a:rPr lang="cs-CZ" sz="3600" smtClean="0">
                <a:latin typeface="Arial" charset="0"/>
              </a:rPr>
              <a:t>Činnost srdce</a:t>
            </a:r>
            <a:br>
              <a:rPr lang="cs-CZ" sz="3600" smtClean="0">
                <a:latin typeface="Arial" charset="0"/>
              </a:rPr>
            </a:br>
            <a:r>
              <a:rPr lang="cs-CZ" sz="3200" smtClean="0">
                <a:latin typeface="Arial" charset="0"/>
              </a:rPr>
              <a:t>- horní a dolní dutá žíla přivádí odkysličenou krev    z těla do pravé předsíně, pak do pravé komory</a:t>
            </a:r>
            <a:br>
              <a:rPr lang="cs-CZ" sz="3200" smtClean="0">
                <a:latin typeface="Arial" charset="0"/>
              </a:rPr>
            </a:br>
            <a:r>
              <a:rPr lang="cs-CZ" sz="3200" smtClean="0">
                <a:latin typeface="Arial" charset="0"/>
              </a:rPr>
              <a:t>- pravá komora vhání krev do plicních tepen,jimi do plic, tady se okysličí</a:t>
            </a:r>
            <a:br>
              <a:rPr lang="cs-CZ" sz="3200" smtClean="0">
                <a:latin typeface="Arial" charset="0"/>
              </a:rPr>
            </a:br>
            <a:r>
              <a:rPr lang="cs-CZ" sz="3200" smtClean="0">
                <a:latin typeface="Arial" charset="0"/>
              </a:rPr>
              <a:t>- okysličená krev z plic proudí do levé poloviny srdce</a:t>
            </a:r>
            <a:br>
              <a:rPr lang="cs-CZ" sz="3200" smtClean="0">
                <a:latin typeface="Arial" charset="0"/>
              </a:rPr>
            </a:br>
            <a:r>
              <a:rPr lang="cs-CZ" sz="3200" smtClean="0">
                <a:latin typeface="Arial" charset="0"/>
              </a:rPr>
              <a:t>- aortou proudí okysličená krev ze srdce do celého těla</a:t>
            </a:r>
            <a:r>
              <a:rPr lang="cs-CZ" sz="3200" smtClean="0">
                <a:latin typeface="Arial" charset="0"/>
                <a:hlinkClick r:id="rId2"/>
              </a:rPr>
              <a:t>činnost srdce</a:t>
            </a:r>
            <a:endParaRPr lang="cs-CZ" sz="3200" smtClean="0">
              <a:latin typeface="Arial" charset="0"/>
            </a:endParaRPr>
          </a:p>
        </p:txBody>
      </p:sp>
      <p:sp>
        <p:nvSpPr>
          <p:cNvPr id="20482" name="Zástupný symbol pro datum 2"/>
          <p:cNvSpPr>
            <a:spLocks noGrp="1"/>
          </p:cNvSpPr>
          <p:nvPr>
            <p:ph type="dt" sz="quarter" idx="10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9129CCC-2339-469E-A70B-26953ADCA48D}" type="datetime1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8.1.2013</a:t>
            </a:fld>
            <a:endParaRPr lang="cs-CZ"/>
          </a:p>
        </p:txBody>
      </p:sp>
      <p:sp>
        <p:nvSpPr>
          <p:cNvPr id="20483" name="Zástupný symbol pro zápatí 3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/>
              <a:t>EU do škol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C8F1EB-BBAC-4F36-8C28-090BBD097127}" type="slidenum">
              <a:rPr lang="cs-CZ"/>
              <a:pPr>
                <a:defRPr/>
              </a:pPr>
              <a:t>5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3600" smtClean="0">
                <a:latin typeface="Arial" charset="0"/>
              </a:rPr>
              <a:t>Nemoci a poranění srdce</a:t>
            </a:r>
            <a:br>
              <a:rPr lang="cs-CZ" sz="3600" smtClean="0">
                <a:latin typeface="Arial" charset="0"/>
              </a:rPr>
            </a:br>
            <a:endParaRPr lang="cs-CZ" sz="3600" smtClean="0">
              <a:latin typeface="Arial" charset="0"/>
            </a:endParaRPr>
          </a:p>
        </p:txBody>
      </p:sp>
      <p:sp>
        <p:nvSpPr>
          <p:cNvPr id="21506" name="Zástupný symbol pro datum 2"/>
          <p:cNvSpPr>
            <a:spLocks noGrp="1"/>
          </p:cNvSpPr>
          <p:nvPr>
            <p:ph type="dt" sz="quarter" idx="10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3DBC2E4-48E6-4B3A-A708-4C7D48CB267D}" type="datetime1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8.1.2013</a:t>
            </a:fld>
            <a:endParaRPr lang="cs-CZ"/>
          </a:p>
        </p:txBody>
      </p:sp>
      <p:sp>
        <p:nvSpPr>
          <p:cNvPr id="21507" name="Zástupný symbol pro zápatí 3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/>
              <a:t>EU do škol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098256-C5C2-460D-985D-036618C94C80}" type="slidenum">
              <a:rPr lang="cs-CZ"/>
              <a:pPr>
                <a:defRPr/>
              </a:pPr>
              <a:t>6</a:t>
            </a:fld>
            <a:endParaRPr lang="cs-CZ"/>
          </a:p>
        </p:txBody>
      </p:sp>
      <p:sp>
        <p:nvSpPr>
          <p:cNvPr id="21509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buFontTx/>
              <a:buChar char="-"/>
            </a:pPr>
            <a:r>
              <a:rPr lang="cs-CZ" sz="3600" smtClean="0">
                <a:latin typeface="Arial" charset="0"/>
              </a:rPr>
              <a:t>srdeční selhání</a:t>
            </a:r>
          </a:p>
          <a:p>
            <a:pPr eaLnBrk="1" hangingPunct="1">
              <a:buFontTx/>
              <a:buChar char="-"/>
            </a:pPr>
            <a:r>
              <a:rPr lang="cs-CZ" sz="3600" smtClean="0">
                <a:latin typeface="Arial" charset="0"/>
              </a:rPr>
              <a:t>vrozené vady</a:t>
            </a:r>
          </a:p>
          <a:p>
            <a:pPr eaLnBrk="1" hangingPunct="1">
              <a:buFontTx/>
              <a:buChar char="-"/>
            </a:pPr>
            <a:r>
              <a:rPr lang="cs-CZ" sz="3600" smtClean="0">
                <a:latin typeface="Arial" charset="0"/>
              </a:rPr>
              <a:t>nemoci srdeční svaloviny</a:t>
            </a:r>
          </a:p>
          <a:p>
            <a:pPr eaLnBrk="1" hangingPunct="1">
              <a:buFontTx/>
              <a:buChar char="-"/>
            </a:pPr>
            <a:r>
              <a:rPr lang="cs-CZ" sz="3600" smtClean="0">
                <a:latin typeface="Arial" charset="0"/>
              </a:rPr>
              <a:t>srdeční šelest</a:t>
            </a:r>
          </a:p>
          <a:p>
            <a:pPr eaLnBrk="1" hangingPunct="1">
              <a:buFontTx/>
              <a:buChar char="-"/>
            </a:pPr>
            <a:r>
              <a:rPr lang="cs-CZ" sz="3600" smtClean="0">
                <a:latin typeface="Arial" charset="0"/>
              </a:rPr>
              <a:t>arytmie</a:t>
            </a:r>
          </a:p>
          <a:p>
            <a:pPr eaLnBrk="1" hangingPunct="1">
              <a:buFontTx/>
              <a:buChar char="-"/>
            </a:pPr>
            <a:r>
              <a:rPr lang="cs-CZ" sz="3600" smtClean="0">
                <a:latin typeface="Arial" charset="0"/>
              </a:rPr>
              <a:t>srdeční infarkt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5" grpId="0"/>
      <p:bldP spid="2150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Přehled zdrojů a odkazů</a:t>
            </a:r>
          </a:p>
        </p:txBody>
      </p:sp>
      <p:sp>
        <p:nvSpPr>
          <p:cNvPr id="23554" name="Zástupný symbol pro datum 3"/>
          <p:cNvSpPr>
            <a:spLocks noGrp="1"/>
          </p:cNvSpPr>
          <p:nvPr>
            <p:ph type="dt" sz="quarter" idx="10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8785B45-8923-4FB4-90C1-18A43CAB6307}" type="datetime1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8.1.2013</a:t>
            </a:fld>
            <a:endParaRPr lang="cs-CZ"/>
          </a:p>
        </p:txBody>
      </p:sp>
      <p:sp>
        <p:nvSpPr>
          <p:cNvPr id="2355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/>
              <a:t>EU do škol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3A9C5E-6DC8-4D93-BDD0-7EA53D002D2D}" type="slidenum">
              <a:rPr lang="cs-CZ"/>
              <a:pPr>
                <a:defRPr/>
              </a:pPr>
              <a:t>7</a:t>
            </a:fld>
            <a:endParaRPr lang="cs-CZ"/>
          </a:p>
        </p:txBody>
      </p:sp>
      <p:sp>
        <p:nvSpPr>
          <p:cNvPr id="22533" name="Zástupný symbol pro obsah 1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cs-CZ" dirty="0" smtClean="0">
                <a:hlinkClick r:id="rId2"/>
              </a:rPr>
              <a:t>www.</a:t>
            </a:r>
            <a:r>
              <a:rPr lang="cs-CZ" dirty="0" err="1" smtClean="0">
                <a:hlinkClick r:id="rId2"/>
              </a:rPr>
              <a:t>wikipedia.com</a:t>
            </a:r>
            <a:endParaRPr lang="cs-CZ" dirty="0" smtClean="0"/>
          </a:p>
          <a:p>
            <a:pPr eaLnBrk="1" hangingPunct="1"/>
            <a:r>
              <a:rPr lang="cs-CZ" dirty="0" smtClean="0">
                <a:latin typeface="Arial" charset="0"/>
                <a:hlinkClick r:id="rId3"/>
              </a:rPr>
              <a:t>http://www.</a:t>
            </a:r>
            <a:r>
              <a:rPr lang="cs-CZ" dirty="0" err="1" smtClean="0">
                <a:latin typeface="Arial" charset="0"/>
                <a:hlinkClick r:id="rId3"/>
              </a:rPr>
              <a:t>bioweb.genezis.eu</a:t>
            </a:r>
            <a:r>
              <a:rPr lang="cs-CZ" dirty="0" smtClean="0">
                <a:latin typeface="Arial" charset="0"/>
                <a:hlinkClick r:id="rId3"/>
              </a:rPr>
              <a:t>/?</a:t>
            </a:r>
            <a:r>
              <a:rPr lang="cs-CZ" dirty="0" err="1" smtClean="0">
                <a:latin typeface="Arial" charset="0"/>
                <a:hlinkClick r:id="rId3"/>
              </a:rPr>
              <a:t>cat</a:t>
            </a:r>
            <a:r>
              <a:rPr lang="cs-CZ" dirty="0" smtClean="0">
                <a:latin typeface="Arial" charset="0"/>
                <a:hlinkClick r:id="rId3"/>
              </a:rPr>
              <a:t>=6&amp;</a:t>
            </a:r>
            <a:r>
              <a:rPr lang="cs-CZ" dirty="0" err="1" smtClean="0">
                <a:latin typeface="Arial" charset="0"/>
                <a:hlinkClick r:id="rId3"/>
              </a:rPr>
              <a:t>file</a:t>
            </a:r>
            <a:r>
              <a:rPr lang="cs-CZ" dirty="0" smtClean="0">
                <a:latin typeface="Arial" charset="0"/>
                <a:hlinkClick r:id="rId3"/>
              </a:rPr>
              <a:t>=</a:t>
            </a:r>
            <a:r>
              <a:rPr lang="cs-CZ" dirty="0" err="1" smtClean="0">
                <a:latin typeface="Arial" charset="0"/>
                <a:hlinkClick r:id="rId3"/>
              </a:rPr>
              <a:t>srdcova</a:t>
            </a:r>
            <a:endParaRPr lang="cs-CZ" dirty="0" smtClean="0">
              <a:latin typeface="Arial" charset="0"/>
            </a:endParaRPr>
          </a:p>
          <a:p>
            <a:pPr eaLnBrk="1" hangingPunct="1">
              <a:buNone/>
            </a:pPr>
            <a:endParaRPr lang="cs-CZ" dirty="0" smtClean="0">
              <a:latin typeface="Arial" charset="0"/>
            </a:endParaRPr>
          </a:p>
          <a:p>
            <a:pPr eaLnBrk="1" hangingPunct="1"/>
            <a:r>
              <a:rPr lang="cs-CZ" dirty="0" smtClean="0">
                <a:latin typeface="Arial" charset="0"/>
              </a:rPr>
              <a:t>Lidské tělo – knižní klub</a:t>
            </a:r>
          </a:p>
          <a:p>
            <a:pPr eaLnBrk="1" hangingPunct="1"/>
            <a:r>
              <a:rPr lang="cs-CZ" dirty="0" smtClean="0">
                <a:latin typeface="Arial" charset="0"/>
              </a:rPr>
              <a:t>Lidské tělo – fragment</a:t>
            </a:r>
          </a:p>
          <a:p>
            <a:pPr eaLnBrk="1" hangingPunct="1"/>
            <a:r>
              <a:rPr lang="cs-CZ" dirty="0" smtClean="0"/>
              <a:t>Učebnice přírodopisu pro 5.roč. </a:t>
            </a:r>
            <a:r>
              <a:rPr lang="cs-CZ" dirty="0" err="1" smtClean="0"/>
              <a:t>nakl</a:t>
            </a:r>
            <a:r>
              <a:rPr lang="cs-CZ" dirty="0" smtClean="0"/>
              <a:t>. </a:t>
            </a:r>
            <a:r>
              <a:rPr lang="cs-CZ" dirty="0" err="1" smtClean="0"/>
              <a:t>Prodos</a:t>
            </a:r>
            <a:endParaRPr lang="cs-CZ" dirty="0" smtClean="0"/>
          </a:p>
          <a:p>
            <a:pPr eaLnBrk="1" hangingPunct="1">
              <a:buFont typeface="Wingdings 2" pitchFamily="18" charset="2"/>
              <a:buNone/>
            </a:pPr>
            <a:endParaRPr lang="cs-CZ" dirty="0" smtClean="0"/>
          </a:p>
          <a:p>
            <a:pPr eaLnBrk="1" hangingPunct="1"/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194</TotalTime>
  <Words>146</Words>
  <Application>Microsoft Office PowerPoint</Application>
  <PresentationFormat>Předvádění na obrazovce (4:3)</PresentationFormat>
  <Paragraphs>51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Jmění</vt:lpstr>
      <vt:lpstr>Základní škola a mateřská škola Staré Město   Interaktivní škola pro žáka 21.století</vt:lpstr>
      <vt:lpstr>ČLOVĚK</vt:lpstr>
      <vt:lpstr>SRDCE</vt:lpstr>
      <vt:lpstr>    Srdce                         </vt:lpstr>
      <vt:lpstr>   Činnost srdce - horní a dolní dutá žíla přivádí odkysličenou krev    z těla do pravé předsíně, pak do pravé komory - pravá komora vhání krev do plicních tepen,jimi do plic, tady se okysličí - okysličená krev z plic proudí do levé poloviny srdce - aortou proudí okysličená krev ze srdce do celého tělačinnost srdce</vt:lpstr>
      <vt:lpstr>Nemoci a poranění srdce </vt:lpstr>
      <vt:lpstr>Přehled zdrojů a odkazů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turkovai</cp:lastModifiedBy>
  <cp:revision>16</cp:revision>
  <dcterms:created xsi:type="dcterms:W3CDTF">2010-07-04T09:26:34Z</dcterms:created>
  <dcterms:modified xsi:type="dcterms:W3CDTF">2013-01-08T20:23:34Z</dcterms:modified>
</cp:coreProperties>
</file>