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7" r:id="rId3"/>
    <p:sldId id="259" r:id="rId4"/>
    <p:sldId id="263" r:id="rId5"/>
    <p:sldId id="269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50" d="100"/>
          <a:sy n="50" d="100"/>
        </p:scale>
        <p:origin x="-870" y="-4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843F726-A18D-4863-A415-345928C2999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30F397F-7415-4571-A003-ED2F0F445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14E9B21-2DE1-4ACD-B31E-5F61F9511BF6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EF76AAA-750E-425B-B3B7-8522C0036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záhlaví 3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18436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18437" name="Zástupný symbol pro číslo snímku 5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BB41421-6FF4-48B5-97F6-F83E926C727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DF231-AAF6-4671-A80D-8C0FF99D7ED7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9863236-D2B7-4CF7-919C-E136FBDC87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954BD-6FB5-4959-B85A-E1F400B44FC2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DE26B-1CEE-4959-A700-7E83C3791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259DD-D058-4080-9984-1E93CF97E6C1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5B462-39C8-455D-B37A-1DD2DE47F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BCABC-304A-44C9-96C5-679A07A9A7AC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44713-DC19-4BAA-B039-C64B7EEADA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BE1FE-B745-4BC6-8AAB-3FF244E95837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ABA5E-2438-4E63-90E6-254CEF0CF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D4FA8-3143-4612-B69B-C97F6DE1F72C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FD6CC-B9FF-4D08-B2FF-A7B912799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FB9C1-B762-4F23-8923-BE25350570E0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3EDC8-DB12-4FCB-B5EF-19D0BCADB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CD310-BA85-4411-9B23-032F7CBA4C54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E5D62-5A34-4DF1-8ABD-C707E7FFD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F5208-BBBF-4104-A005-C3EE54F889E0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549F91-B31C-4159-BE0D-008673BF5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322F0-EF0E-435C-988C-0AB278CB4047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BCC7-3F6F-4CC9-BEDE-A89075254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7775-5272-45F8-9848-6B900AC2915A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817B6-FB91-427F-A620-F55299A43E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BEC3C4EE-55E6-4A60-B16F-560E6880662C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EFC9DC69-CCD4-4E37-B32F-909089CE8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5" r:id="rId2"/>
    <p:sldLayoutId id="2147483757" r:id="rId3"/>
    <p:sldLayoutId id="2147483754" r:id="rId4"/>
    <p:sldLayoutId id="2147483753" r:id="rId5"/>
    <p:sldLayoutId id="2147483752" r:id="rId6"/>
    <p:sldLayoutId id="2147483751" r:id="rId7"/>
    <p:sldLayoutId id="2147483758" r:id="rId8"/>
    <p:sldLayoutId id="2147483759" r:id="rId9"/>
    <p:sldLayoutId id="2147483750" r:id="rId10"/>
    <p:sldLayoutId id="2147483749" r:id="rId11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d-fit.cz/zdrava-vyziva/travici-soustava" TargetMode="External"/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400800" cy="1871663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Předmět:Přírodověda</a:t>
            </a:r>
          </a:p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Ročník:V.</a:t>
            </a:r>
          </a:p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Tematický celek:ČLOVĚK</a:t>
            </a:r>
          </a:p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Autor prezentace</a:t>
            </a:r>
            <a:r>
              <a:rPr lang="cs-CZ" dirty="0" smtClean="0"/>
              <a:t>:Mgr. Irena Turková</a:t>
            </a:r>
          </a:p>
          <a:p>
            <a:pPr algn="l" eaLnBrk="1" hangingPunct="1">
              <a:lnSpc>
                <a:spcPct val="90000"/>
              </a:lnSpc>
            </a:pPr>
            <a:endParaRPr lang="cs-CZ" dirty="0" smtClean="0"/>
          </a:p>
        </p:txBody>
      </p:sp>
      <p:sp>
        <p:nvSpPr>
          <p:cNvPr id="15362" name="Zástupný symbol pro datum 4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970C889-CCE0-4A13-B460-09DA38636F6A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1536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D78BA6-A347-434E-8CF4-6E9130CBC17D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z="5400" smtClean="0">
                <a:latin typeface="Arial" charset="0"/>
              </a:rPr>
              <a:t>ČLOVĚK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200" dirty="0" smtClean="0">
                <a:latin typeface="Arial" charset="0"/>
              </a:rPr>
              <a:t>6</a:t>
            </a:r>
            <a:r>
              <a:rPr lang="cs-CZ" sz="3200" dirty="0" smtClean="0"/>
              <a:t>. část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  <p:bldP spid="1638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7875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Arial" charset="0"/>
              </a:rPr>
              <a:t>TRÁVICÍ SOUSTAVA</a:t>
            </a:r>
          </a:p>
        </p:txBody>
      </p:sp>
      <p:sp>
        <p:nvSpPr>
          <p:cNvPr id="17410" name="Zástupný symbol pro datum 3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8AC3331-0F00-48E8-A68B-B36FE17A1B01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1741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D0E6EA-E8AE-4D6E-B87E-8D7791392668}" type="slidenum">
              <a:rPr lang="cs-CZ"/>
              <a:pPr>
                <a:defRPr/>
              </a:pPr>
              <a:t>3</a:t>
            </a:fld>
            <a:endParaRPr lang="cs-CZ"/>
          </a:p>
        </p:txBody>
      </p:sp>
      <p:pic>
        <p:nvPicPr>
          <p:cNvPr id="8" name="Picture 2" descr="http://www.bud-fit.cz/img/16-2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1071546"/>
            <a:ext cx="6500858" cy="5357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-357222" y="428604"/>
            <a:ext cx="8748713" cy="9366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Arial" charset="0"/>
              </a:rPr>
              <a:t/>
            </a:r>
            <a:br>
              <a:rPr lang="cs-CZ" sz="3600" dirty="0" smtClean="0">
                <a:latin typeface="Arial" charset="0"/>
              </a:rPr>
            </a:br>
            <a:r>
              <a:rPr lang="cs-CZ" sz="3600" dirty="0" smtClean="0">
                <a:latin typeface="Arial" charset="0"/>
              </a:rPr>
              <a:t>   TRÁVICÍ SOUSTAVA</a:t>
            </a:r>
            <a:br>
              <a:rPr lang="cs-CZ" sz="3600" dirty="0" smtClean="0">
                <a:latin typeface="Arial" charset="0"/>
              </a:rPr>
            </a:br>
            <a:r>
              <a:rPr lang="cs-CZ" sz="3600" dirty="0" smtClean="0">
                <a:latin typeface="Arial" charset="0"/>
              </a:rPr>
              <a:t>                        </a:t>
            </a:r>
          </a:p>
        </p:txBody>
      </p:sp>
      <p:sp>
        <p:nvSpPr>
          <p:cNvPr id="19458" name="Zástupný symbol pro obsah 2"/>
          <p:cNvSpPr>
            <a:spLocks/>
          </p:cNvSpPr>
          <p:nvPr/>
        </p:nvSpPr>
        <p:spPr bwMode="auto">
          <a:xfrm>
            <a:off x="914400" y="1000108"/>
            <a:ext cx="7772400" cy="5019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214282" y="3214686"/>
            <a:ext cx="87154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42910" y="928670"/>
            <a:ext cx="750099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Skládá se z:</a:t>
            </a:r>
          </a:p>
          <a:p>
            <a:r>
              <a:rPr lang="cs-CZ" sz="3600" dirty="0" smtClean="0">
                <a:latin typeface="Comic Sans MS" pitchFamily="66" charset="0"/>
              </a:rPr>
              <a:t>  - dutiny ústní</a:t>
            </a:r>
          </a:p>
          <a:p>
            <a:r>
              <a:rPr lang="cs-CZ" sz="3600" dirty="0" smtClean="0">
                <a:latin typeface="Comic Sans MS" pitchFamily="66" charset="0"/>
              </a:rPr>
              <a:t>  - hltanu</a:t>
            </a:r>
          </a:p>
          <a:p>
            <a:r>
              <a:rPr lang="cs-CZ" sz="3600" dirty="0" smtClean="0">
                <a:latin typeface="Comic Sans MS" pitchFamily="66" charset="0"/>
              </a:rPr>
              <a:t>  - jícnu</a:t>
            </a:r>
          </a:p>
          <a:p>
            <a:r>
              <a:rPr lang="cs-CZ" sz="3600" dirty="0" smtClean="0">
                <a:latin typeface="Comic Sans MS" pitchFamily="66" charset="0"/>
              </a:rPr>
              <a:t>  - žaludku</a:t>
            </a:r>
          </a:p>
          <a:p>
            <a:r>
              <a:rPr lang="cs-CZ" sz="3600" dirty="0" smtClean="0">
                <a:latin typeface="Comic Sans MS" pitchFamily="66" charset="0"/>
              </a:rPr>
              <a:t>  - tenkého a tlustého střeva</a:t>
            </a:r>
          </a:p>
          <a:p>
            <a:r>
              <a:rPr lang="cs-CZ" sz="3600" dirty="0" smtClean="0">
                <a:latin typeface="Comic Sans MS" pitchFamily="66" charset="0"/>
              </a:rPr>
              <a:t>  - játra</a:t>
            </a:r>
          </a:p>
          <a:p>
            <a:r>
              <a:rPr lang="cs-CZ" sz="3600" dirty="0" smtClean="0">
                <a:latin typeface="Comic Sans MS" pitchFamily="66" charset="0"/>
              </a:rPr>
              <a:t>  - slinivka břišní</a:t>
            </a:r>
          </a:p>
          <a:p>
            <a:r>
              <a:rPr lang="cs-CZ" sz="3600" dirty="0" smtClean="0">
                <a:latin typeface="Comic Sans MS" pitchFamily="66" charset="0"/>
              </a:rPr>
              <a:t>  - konečníku </a:t>
            </a:r>
            <a:endParaRPr lang="cs-CZ" sz="3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2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19458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8FB9C1-B762-4F23-8923-BE25350570E0}" type="datetime1">
              <a:rPr lang="cs-CZ" smtClean="0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A3EDC8-DB12-4FCB-B5EF-19D0BCADB3E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596" y="357166"/>
            <a:ext cx="871540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v dutině ústní se potrava rozmělní,zuby a jazykem</a:t>
            </a:r>
          </a:p>
          <a:p>
            <a:pPr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 promísíme slinami, které pomáhají k polykání</a:t>
            </a:r>
          </a:p>
          <a:p>
            <a:pPr>
              <a:buFontTx/>
              <a:buChar char="-"/>
            </a:pPr>
            <a:r>
              <a:rPr lang="cs-CZ" sz="3200" dirty="0" smtClean="0">
                <a:latin typeface="Comic Sans MS" pitchFamily="66" charset="0"/>
              </a:rPr>
              <a:t>sousto putuje hltanem a jícnem do žaludku.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- žaludku se jídlo zpracovává žaludečními        šťávami</a:t>
            </a:r>
          </a:p>
          <a:p>
            <a:r>
              <a:rPr lang="cs-CZ" sz="3200" dirty="0" smtClean="0">
                <a:latin typeface="Comic Sans MS" pitchFamily="66" charset="0"/>
              </a:rPr>
              <a:t>-putuje do tenkého a tlustého střeva</a:t>
            </a:r>
          </a:p>
          <a:p>
            <a:r>
              <a:rPr lang="cs-CZ" sz="3200" dirty="0" smtClean="0">
                <a:latin typeface="Comic Sans MS" pitchFamily="66" charset="0"/>
              </a:rPr>
              <a:t>- v tlustém střevě se do krve vstřebává voda a sůl, zbytky potravy se zahušťují.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- stolice je z těla konečníkem vylučována ven.</a:t>
            </a:r>
            <a:endParaRPr lang="cs-CZ" sz="32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datum 2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3DBC2E4-48E6-4B3A-A708-4C7D48CB267D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2150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098256-C5C2-460D-985D-036618C94C80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1509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14282" y="1000108"/>
            <a:ext cx="8472518" cy="5019692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3200" dirty="0" smtClean="0">
                <a:latin typeface="Comic Sans MS" pitchFamily="66" charset="0"/>
              </a:rPr>
              <a:t>Člověk se převážně  živí rostlinou a živočišnou stravou 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>
                <a:latin typeface="Comic Sans MS" pitchFamily="66" charset="0"/>
              </a:rPr>
              <a:t>Nedostatek stravy způsobuje podvýživu !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>
                <a:latin typeface="Comic Sans MS" pitchFamily="66" charset="0"/>
              </a:rPr>
              <a:t>Jednostranná strava vyvolává různé poruchy .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>
                <a:latin typeface="Comic Sans MS" pitchFamily="66" charset="0"/>
              </a:rPr>
              <a:t>Člověk vydrží bez potravy 5 týdnu mnohem déle než bez vody.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>
                <a:latin typeface="Comic Sans MS" pitchFamily="66" charset="0"/>
              </a:rPr>
              <a:t>Vždy si před jídlem musíme důkladně omýt ruce !! Hrozí „žloutenka“ typu A,C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žloutenka je tak zvaná nemoc špinavých rukou a je velmi nebezpečná.</a:t>
            </a:r>
          </a:p>
          <a:p>
            <a:pPr eaLnBrk="1" hangingPunct="1">
              <a:buFontTx/>
              <a:buChar char="-"/>
            </a:pPr>
            <a:endParaRPr lang="cs-CZ" sz="3600" dirty="0" smtClean="0">
              <a:latin typeface="Arial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Člověk,strava a nemoci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Přehled zdrojů a odkazů</a:t>
            </a:r>
          </a:p>
        </p:txBody>
      </p:sp>
      <p:sp>
        <p:nvSpPr>
          <p:cNvPr id="23554" name="Zástupný symbol pro datum 3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785B45-8923-4FB4-90C1-18A43CAB6307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2355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3A9C5E-6DC8-4D93-BDD0-7EA53D002D2D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253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wikipedia.com</a:t>
            </a:r>
            <a:endParaRPr lang="cs-CZ" dirty="0" smtClean="0"/>
          </a:p>
          <a:p>
            <a:pPr eaLnBrk="1" hangingPunct="1"/>
            <a:r>
              <a:rPr lang="cs-CZ" dirty="0" smtClean="0">
                <a:latin typeface="Arial" charset="0"/>
                <a:hlinkClick r:id="rId3"/>
              </a:rPr>
              <a:t>http://www.bud-fit.</a:t>
            </a:r>
            <a:r>
              <a:rPr lang="cs-CZ" dirty="0" err="1" smtClean="0">
                <a:latin typeface="Arial" charset="0"/>
                <a:hlinkClick r:id="rId3"/>
              </a:rPr>
              <a:t>cz</a:t>
            </a:r>
            <a:r>
              <a:rPr lang="cs-CZ" dirty="0" smtClean="0">
                <a:latin typeface="Arial" charset="0"/>
                <a:hlinkClick r:id="rId3"/>
              </a:rPr>
              <a:t>/zdrava-</a:t>
            </a:r>
            <a:r>
              <a:rPr lang="cs-CZ" dirty="0" err="1" smtClean="0">
                <a:latin typeface="Arial" charset="0"/>
                <a:hlinkClick r:id="rId3"/>
              </a:rPr>
              <a:t>vyziva</a:t>
            </a:r>
            <a:r>
              <a:rPr lang="cs-CZ" dirty="0" smtClean="0">
                <a:latin typeface="Arial" charset="0"/>
                <a:hlinkClick r:id="rId3"/>
              </a:rPr>
              <a:t>/</a:t>
            </a:r>
            <a:r>
              <a:rPr lang="cs-CZ" dirty="0" err="1" smtClean="0">
                <a:latin typeface="Arial" charset="0"/>
                <a:hlinkClick r:id="rId3"/>
              </a:rPr>
              <a:t>travici</a:t>
            </a:r>
            <a:r>
              <a:rPr lang="cs-CZ" dirty="0" smtClean="0">
                <a:latin typeface="Arial" charset="0"/>
                <a:hlinkClick r:id="rId3"/>
              </a:rPr>
              <a:t>-soustava</a:t>
            </a:r>
            <a:endParaRPr lang="cs-CZ" dirty="0" smtClean="0">
              <a:latin typeface="Arial" charset="0"/>
            </a:endParaRPr>
          </a:p>
          <a:p>
            <a:pPr eaLnBrk="1" hangingPunct="1">
              <a:buNone/>
            </a:pP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</a:rPr>
              <a:t>Lidské tělo – knižní klub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Lidské tělo – fragment</a:t>
            </a:r>
          </a:p>
          <a:p>
            <a:pPr eaLnBrk="1" hangingPunct="1"/>
            <a:r>
              <a:rPr lang="cs-CZ" dirty="0" smtClean="0"/>
              <a:t>Učebnice přírodopisu pro 5.roč.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268</TotalTime>
  <Words>190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ČLOVĚK</vt:lpstr>
      <vt:lpstr>TRÁVICÍ SOUSTAVA</vt:lpstr>
      <vt:lpstr>    TRÁVICÍ SOUSTAVA                         </vt:lpstr>
      <vt:lpstr>Snímek 5</vt:lpstr>
      <vt:lpstr>Člověk,strava a nemoci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23</cp:revision>
  <dcterms:created xsi:type="dcterms:W3CDTF">2010-07-04T09:26:34Z</dcterms:created>
  <dcterms:modified xsi:type="dcterms:W3CDTF">2013-01-08T21:08:48Z</dcterms:modified>
</cp:coreProperties>
</file>