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  <p:sldMasterId id="2147483839" r:id="rId2"/>
  </p:sldMasterIdLst>
  <p:sldIdLst>
    <p:sldId id="256" r:id="rId3"/>
    <p:sldId id="262" r:id="rId4"/>
    <p:sldId id="265" r:id="rId5"/>
    <p:sldId id="266" r:id="rId6"/>
    <p:sldId id="267" r:id="rId7"/>
    <p:sldId id="268" r:id="rId8"/>
    <p:sldId id="270" r:id="rId9"/>
    <p:sldId id="271" r:id="rId10"/>
    <p:sldId id="272" r:id="rId11"/>
    <p:sldId id="273" r:id="rId12"/>
    <p:sldId id="274" r:id="rId13"/>
    <p:sldId id="276" r:id="rId14"/>
    <p:sldId id="277" r:id="rId15"/>
    <p:sldId id="278" r:id="rId16"/>
    <p:sldId id="279" r:id="rId17"/>
    <p:sldId id="260" r:id="rId18"/>
    <p:sldId id="280" r:id="rId19"/>
    <p:sldId id="28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0" d="100"/>
          <a:sy n="60" d="100"/>
        </p:scale>
        <p:origin x="-40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2FA4D46-D499-4F2D-93F9-4655D2DA0CD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A188921-1A0F-4DBA-8689-72A53F6A3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816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A554F-203E-47A9-9013-39E155E33FC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81A16-8B92-40B3-AF66-3B9DCBBE0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74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299BA-3941-44A8-9D75-DA72B59705F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663F8-3C0D-4EDF-B657-BEE0CB18A8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379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2BE5A-7D2A-469B-B96C-0F6AA144137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73BAE-03D2-4E3A-97FB-264CCBA91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497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C8B5F-0AF9-4DA4-A4CE-E3EF0C22B24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A2C13-4CA7-4804-B0FD-B0B8B85CF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186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C5819-C150-4F1F-9537-08B83A147C8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0C86B-9AE4-4692-8252-920E29669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225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7D5AE-D8BF-46C1-8DC6-E4B86A90381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FEBF1-3B60-4711-81D1-13615884D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826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02747-AB53-4B04-A77B-76EBC996412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8F201-6985-48EF-966E-EC4AD0F32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3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E5471-4D09-4DB1-AA7D-3F1A871E590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4A3C8-4075-46F4-AB59-321DBE140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438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2480B-B96F-456F-9FB6-02D958A5402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34F3E-686D-495A-8BD8-68FD888FC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501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3F126-846A-4AAB-8C9B-889CDF067D5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905F0-83F6-4D6D-B680-2B0C9AB47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950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56905AFD-38C6-4880-B96B-9618A8FC194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rgbClr val="94C6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rgbClr val="94C600"/>
                </a:solidFill>
              </a:defRPr>
            </a:lvl1pPr>
          </a:lstStyle>
          <a:p>
            <a:pPr>
              <a:defRPr/>
            </a:pPr>
            <a:fld id="{E2CFCFA7-C579-44DB-859A-A9AE34D98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766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FC0FF-CD06-4403-B4D0-ADB38BA9C7A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AE901-61FE-4A90-986E-18D24E810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365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3E284-3B9F-43A1-8E25-75C2338A15B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30189-14BC-437B-8EB7-92C16A6E2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685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38E7C-4C4B-4E0A-AFBF-6A0253EA501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7D245-D355-4569-93AB-19D8EB025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9690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DCC3F-95D0-45E7-8000-305E70E7DD5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2F3A-5116-4E7F-B789-F320D82F9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8624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B4A34-3D74-4EDB-B6F2-149890B0798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38F21-DBD4-4AC8-B60F-0BCABDB0E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4672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D7DEF-6E86-4ACB-B289-793432A911A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4BA4C-9636-4123-BC75-712E0D280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3610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72AAC-F49B-4B66-B2F0-A9D51E3B43E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C9694-352B-4DA5-958F-B68387181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598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FDAD4-B273-42A5-8F13-B6F3B1044E5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8FD56-65ED-4B70-8119-0304BFE8B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9451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257D2-1381-486F-99CA-057B7385193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7B698-5090-472A-8E26-A0B10E055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201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50157-643F-4D0C-8FE9-4EDD8D1CEB8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10F06-94B9-4015-BA84-C7460BC92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232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78913D0-A7C5-4704-AD13-4D09C2F5E18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F4DE189-8A3D-4F01-BFB4-3208F10B0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9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30" r:id="rId8"/>
    <p:sldLayoutId id="2147483931" r:id="rId9"/>
    <p:sldLayoutId id="2147483919" r:id="rId10"/>
    <p:sldLayoutId id="21474839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2059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082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2083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2084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05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63E33DD-0BE4-419B-A236-34232DC5008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94C6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8F219A1-B0E7-433B-9554-79DBDFE8C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33" r:id="rId8"/>
    <p:sldLayoutId id="2147483934" r:id="rId9"/>
    <p:sldLayoutId id="2147483927" r:id="rId10"/>
    <p:sldLayoutId id="214748392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800" dirty="0" smtClean="0">
                <a:solidFill>
                  <a:srgbClr val="443329"/>
                </a:solidFill>
              </a:rPr>
              <a:t>Fyzika – Veličiny a jednotky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05_02_32_INOVACE_01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Seznámení s jednotkami SI, díly a násobky používaných jednotek.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fyzikální veličina, jednotka, násobky jednotek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Fyzikální veličiny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7920880" cy="757238"/>
          </a:xfrm>
        </p:spPr>
        <p:txBody>
          <a:bodyPr/>
          <a:lstStyle/>
          <a:p>
            <a:r>
              <a:rPr lang="cs-CZ" sz="4400" b="1" dirty="0"/>
              <a:t>Fyzikální veličiny a </a:t>
            </a:r>
            <a:r>
              <a:rPr lang="cs-CZ" sz="4400" b="1" dirty="0" smtClean="0"/>
              <a:t>jednotky</a:t>
            </a:r>
            <a:endParaRPr lang="cs-CZ" sz="44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603495" y="1844824"/>
            <a:ext cx="770485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eaLnBrk="1" hangingPunct="1">
              <a:buClr>
                <a:schemeClr val="accent1"/>
              </a:buClr>
              <a:buFont typeface="Courier New" pitchFamily="49" charset="0"/>
              <a:buChar char="o"/>
            </a:pPr>
            <a:r>
              <a:rPr lang="cs-CZ" sz="2800" dirty="0" smtClean="0">
                <a:latin typeface="+mn-lt"/>
              </a:rPr>
              <a:t>Základní kameny fyziky.</a:t>
            </a:r>
          </a:p>
          <a:p>
            <a:pPr marL="457200" indent="-457200" eaLnBrk="1" hangingPunct="1">
              <a:buClr>
                <a:schemeClr val="accent1"/>
              </a:buClr>
              <a:buFont typeface="Courier New" pitchFamily="49" charset="0"/>
              <a:buChar char="o"/>
            </a:pPr>
            <a:r>
              <a:rPr lang="cs-CZ" sz="2800" dirty="0" smtClean="0">
                <a:latin typeface="+mn-lt"/>
              </a:rPr>
              <a:t>Zkoumání fyzikálních jevů je založeno na pozorování a na experimentu.</a:t>
            </a:r>
          </a:p>
          <a:p>
            <a:pPr marL="457200" indent="-457200" eaLnBrk="1" hangingPunct="1">
              <a:buClr>
                <a:schemeClr val="accent1"/>
              </a:buClr>
              <a:buFont typeface="Courier New" pitchFamily="49" charset="0"/>
              <a:buChar char="o"/>
            </a:pPr>
            <a:r>
              <a:rPr lang="cs-CZ" sz="2800" dirty="0" smtClean="0">
                <a:latin typeface="+mn-lt"/>
              </a:rPr>
              <a:t>Při pozorování nijak do jevů nezasahujeme.</a:t>
            </a:r>
          </a:p>
          <a:p>
            <a:pPr marL="457200" indent="-457200" eaLnBrk="1" hangingPunct="1">
              <a:buClr>
                <a:schemeClr val="accent1"/>
              </a:buClr>
              <a:buFont typeface="Courier New" pitchFamily="49" charset="0"/>
              <a:buChar char="o"/>
            </a:pPr>
            <a:r>
              <a:rPr lang="cs-CZ" sz="2800" dirty="0" smtClean="0">
                <a:latin typeface="+mn-lt"/>
              </a:rPr>
              <a:t>Při experimentu fyzikální jevy sami vyvoláváme.</a:t>
            </a:r>
          </a:p>
          <a:p>
            <a:pPr marL="457200" indent="-457200" eaLnBrk="1" hangingPunct="1">
              <a:buClr>
                <a:schemeClr val="accent1"/>
              </a:buClr>
              <a:buFont typeface="Courier New" pitchFamily="49" charset="0"/>
              <a:buChar char="o"/>
            </a:pPr>
            <a:r>
              <a:rPr lang="cs-CZ" sz="2800" dirty="0" smtClean="0">
                <a:latin typeface="+mn-lt"/>
              </a:rPr>
              <a:t>K vyjádření výsledků používáme fyzikální veličiny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408737" cy="757238"/>
          </a:xfrm>
        </p:spPr>
        <p:txBody>
          <a:bodyPr/>
          <a:lstStyle/>
          <a:p>
            <a:r>
              <a:rPr lang="cs-CZ" sz="3200" b="1" dirty="0" smtClean="0"/>
              <a:t>Typy fyzikálních veličin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889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/>
                </a:solidFill>
              </a:rPr>
              <a:t>Skalární fyzikální veličiny (skaláry) </a:t>
            </a:r>
            <a:r>
              <a:rPr lang="cs-CZ" dirty="0" smtClean="0"/>
              <a:t>– jsou zcela určeny jen číselnou hodnotou a měřící jednotkou, např.: hmotnost, délka, objem…</a:t>
            </a:r>
          </a:p>
          <a:p>
            <a:pPr marL="69850" indent="0" eaLnBrk="1" hangingPunct="1">
              <a:buNone/>
            </a:pPr>
            <a:endParaRPr lang="cs-CZ" dirty="0" smtClean="0"/>
          </a:p>
          <a:p>
            <a:pPr eaLnBrk="1" hangingPunct="1"/>
            <a:r>
              <a:rPr lang="cs-CZ" b="1" dirty="0" smtClean="0">
                <a:solidFill>
                  <a:schemeClr val="accent1"/>
                </a:solidFill>
              </a:rPr>
              <a:t>Vektorové fyzikální veličiny (vektory) </a:t>
            </a:r>
            <a:r>
              <a:rPr lang="cs-CZ" dirty="0" smtClean="0"/>
              <a:t>– k jejich úplnému určení je třeba znát nejen jejich číselnou hodnotu a měřící jednotku, ale i směr, např.: síla.</a:t>
            </a:r>
          </a:p>
        </p:txBody>
      </p:sp>
      <p:pic>
        <p:nvPicPr>
          <p:cNvPr id="1028" name="Picture 4" descr="C:\Users\hoszowskir\AppData\Local\Microsoft\Windows\Temporary Internet Files\Content.IE5\TEOCG5KN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30710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369888"/>
            <a:ext cx="7024687" cy="1143000"/>
          </a:xfrm>
        </p:spPr>
        <p:txBody>
          <a:bodyPr/>
          <a:lstStyle/>
          <a:p>
            <a:r>
              <a:rPr lang="cs-CZ" b="1" dirty="0" smtClean="0"/>
              <a:t>Určení fyzikální veličiny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9" y="1773238"/>
            <a:ext cx="4249092" cy="3508375"/>
          </a:xfrm>
        </p:spPr>
        <p:txBody>
          <a:bodyPr/>
          <a:lstStyle/>
          <a:p>
            <a:pPr eaLnBrk="1" hangingPunct="1"/>
            <a:r>
              <a:rPr lang="cs-CZ" dirty="0" smtClean="0"/>
              <a:t>Hodnota fyzikální veličiny je určena </a:t>
            </a:r>
            <a:r>
              <a:rPr lang="cs-CZ" b="1" dirty="0" smtClean="0">
                <a:solidFill>
                  <a:schemeClr val="accent3"/>
                </a:solidFill>
              </a:rPr>
              <a:t>číselnou hodnotou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3"/>
                </a:solidFill>
              </a:rPr>
              <a:t>fyzikální jednotkou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Například V = 20 l , víme že objem daného tělesa, či kapaliny v nádobě je 20 litrů.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887254" y="5286813"/>
            <a:ext cx="1543564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 dirty="0"/>
              <a:t>Obr. </a:t>
            </a:r>
            <a:r>
              <a:rPr lang="cs-CZ" sz="1200" dirty="0" smtClean="0"/>
              <a:t>1 </a:t>
            </a:r>
            <a:r>
              <a:rPr lang="cs-CZ" sz="1200" dirty="0"/>
              <a:t>– </a:t>
            </a:r>
            <a:r>
              <a:rPr lang="cs-CZ" sz="1200" dirty="0" smtClean="0"/>
              <a:t>Kanystr 20l</a:t>
            </a:r>
            <a:endParaRPr lang="cs-CZ" sz="1200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92" t="4770" r="23309" b="7285"/>
          <a:stretch>
            <a:fillRect/>
          </a:stretch>
        </p:blipFill>
        <p:spPr>
          <a:xfrm>
            <a:off x="5490824" y="1916832"/>
            <a:ext cx="2336424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908720"/>
            <a:ext cx="60917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latin typeface="+mj-lt"/>
              </a:rPr>
              <a:t>Mezinárodní soustava SI</a:t>
            </a:r>
            <a:endParaRPr lang="cs-CZ" sz="40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5" y="1916832"/>
            <a:ext cx="789999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sz="3200" dirty="0" smtClean="0">
                <a:latin typeface="+mn-lt"/>
                <a:cs typeface="Arial" pitchFamily="34" charset="0"/>
              </a:rPr>
              <a:t>Jednotky fyzikálních veličin byly stanoveny dohodou. U nás a v mnoha dalších zemích se používá Mezinárodní soustava jednotek označovaná SI. Obsahuje sedm základních jednotek.</a:t>
            </a:r>
          </a:p>
          <a:p>
            <a:pPr eaLnBrk="1" hangingPunct="1"/>
            <a:r>
              <a:rPr lang="cs-CZ" sz="3200" dirty="0" err="1">
                <a:latin typeface="+mn-lt"/>
                <a:cs typeface="Arial" pitchFamily="34" charset="0"/>
              </a:rPr>
              <a:t>Le</a:t>
            </a:r>
            <a:r>
              <a:rPr lang="cs-CZ" sz="3200" dirty="0">
                <a:latin typeface="+mn-lt"/>
                <a:cs typeface="Arial" pitchFamily="34" charset="0"/>
              </a:rPr>
              <a:t> </a:t>
            </a:r>
            <a:r>
              <a:rPr lang="cs-CZ" sz="3200" dirty="0" err="1">
                <a:latin typeface="+mn-lt"/>
                <a:cs typeface="Arial" pitchFamily="34" charset="0"/>
              </a:rPr>
              <a:t>Système</a:t>
            </a:r>
            <a:r>
              <a:rPr lang="cs-CZ" sz="3200" dirty="0">
                <a:latin typeface="+mn-lt"/>
                <a:cs typeface="Arial" pitchFamily="34" charset="0"/>
              </a:rPr>
              <a:t> International </a:t>
            </a:r>
            <a:r>
              <a:rPr lang="cs-CZ" sz="3200" dirty="0" err="1">
                <a:latin typeface="+mn-lt"/>
                <a:cs typeface="Arial" pitchFamily="34" charset="0"/>
              </a:rPr>
              <a:t>d'Unités</a:t>
            </a:r>
            <a:endParaRPr lang="cs-CZ" sz="3200" dirty="0" smtClean="0">
              <a:latin typeface="+mn-lt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5445224"/>
            <a:ext cx="8964488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SI – z </a:t>
            </a:r>
            <a:r>
              <a:rPr lang="cs-CZ" sz="3200" b="1" dirty="0" err="1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franc</a:t>
            </a:r>
            <a:r>
              <a:rPr lang="cs-CZ" sz="32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 </a:t>
            </a:r>
            <a:r>
              <a:rPr lang="cs-CZ" sz="3200" dirty="0" err="1">
                <a:cs typeface="Arial" pitchFamily="34" charset="0"/>
              </a:rPr>
              <a:t>Le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b="1" dirty="0" err="1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cs typeface="Arial" pitchFamily="34" charset="0"/>
              </a:rPr>
              <a:t>S</a:t>
            </a:r>
            <a:r>
              <a:rPr lang="cs-CZ" sz="3200" dirty="0" err="1">
                <a:cs typeface="Arial" pitchFamily="34" charset="0"/>
              </a:rPr>
              <a:t>ystème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b="1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cs typeface="Arial" pitchFamily="34" charset="0"/>
              </a:rPr>
              <a:t>I</a:t>
            </a:r>
            <a:r>
              <a:rPr lang="cs-CZ" sz="3200" dirty="0">
                <a:cs typeface="Arial" pitchFamily="34" charset="0"/>
              </a:rPr>
              <a:t>nternational </a:t>
            </a:r>
            <a:r>
              <a:rPr lang="cs-CZ" sz="3200" dirty="0" err="1" smtClean="0">
                <a:cs typeface="Arial" pitchFamily="34" charset="0"/>
              </a:rPr>
              <a:t>d'Unités</a:t>
            </a:r>
            <a:r>
              <a:rPr lang="cs-CZ" sz="40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40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08720"/>
            <a:ext cx="6625356" cy="685800"/>
          </a:xfrm>
        </p:spPr>
        <p:txBody>
          <a:bodyPr/>
          <a:lstStyle/>
          <a:p>
            <a:r>
              <a:rPr lang="cs-CZ" b="1" dirty="0"/>
              <a:t>Mezinárodní soustava SI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017897"/>
              </p:ext>
            </p:extLst>
          </p:nvPr>
        </p:nvGraphicFramePr>
        <p:xfrm>
          <a:off x="323528" y="1700808"/>
          <a:ext cx="8568951" cy="489654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109902"/>
                <a:gridCol w="1364344"/>
                <a:gridCol w="2366514"/>
                <a:gridCol w="1728191"/>
              </a:tblGrid>
              <a:tr h="879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Fyz</a:t>
                      </a:r>
                      <a:r>
                        <a:rPr kumimoji="0" lang="cs-CZ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. veličina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66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anchor="ctr" horzOverflow="overflow"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Značka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66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anchor="ctr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Jednotka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66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anchor="ctr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Značka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66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anchor="ctr" horzOverflow="overflow"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Délka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l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metr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8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Hmotnost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kilogram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kg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  <a:tr h="48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Čas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sekunda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  <a:tr h="48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Elektrický proud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I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Ampér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  <a:tr h="9579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Termodynamická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teplota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Kelvin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  <a:tr h="5498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Látkové množství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mol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mol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  <a:tr h="5539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Svítivost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kandela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cd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2" marB="45722" horzOverflow="overflow"/>
                </a:tc>
              </a:tr>
            </a:tbl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6337324" cy="757237"/>
          </a:xfrm>
        </p:spPr>
        <p:txBody>
          <a:bodyPr/>
          <a:lstStyle/>
          <a:p>
            <a:r>
              <a:rPr lang="cs-CZ" b="1" dirty="0" smtClean="0"/>
              <a:t>Násobky a díly jednotek</a:t>
            </a:r>
          </a:p>
        </p:txBody>
      </p:sp>
      <p:graphicFrame>
        <p:nvGraphicFramePr>
          <p:cNvPr id="6" name="Group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470200"/>
              </p:ext>
            </p:extLst>
          </p:nvPr>
        </p:nvGraphicFramePr>
        <p:xfrm>
          <a:off x="467544" y="1484784"/>
          <a:ext cx="8209160" cy="194421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47705"/>
                <a:gridCol w="1061898"/>
                <a:gridCol w="1133006"/>
                <a:gridCol w="1003430"/>
                <a:gridCol w="1107723"/>
                <a:gridCol w="1137747"/>
                <a:gridCol w="1017651"/>
              </a:tblGrid>
              <a:tr h="5201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Předpona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kilo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Mega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Giga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Tera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peta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Exa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  <a:tr h="524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Značka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G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E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  <a:tr h="8995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Mocnina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dirty="0" smtClean="0">
                          <a:ln>
                            <a:noFill/>
                          </a:ln>
                          <a:effectLst/>
                        </a:rPr>
                        <a:t>3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6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9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12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15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dirty="0" smtClean="0">
                          <a:ln>
                            <a:noFill/>
                          </a:ln>
                          <a:effectLst/>
                        </a:rPr>
                        <a:t>18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55598"/>
              </p:ext>
            </p:extLst>
          </p:nvPr>
        </p:nvGraphicFramePr>
        <p:xfrm>
          <a:off x="467544" y="3933056"/>
          <a:ext cx="8208962" cy="197802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95462"/>
                <a:gridCol w="915988"/>
                <a:gridCol w="1247775"/>
                <a:gridCol w="1171575"/>
                <a:gridCol w="995362"/>
                <a:gridCol w="1082675"/>
                <a:gridCol w="1000125"/>
              </a:tblGrid>
              <a:tr h="5182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Předpona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mili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mikro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nano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piko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femto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atto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  <a:tr h="5636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Značka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f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  <a:tr h="8961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Mocnina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-3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-6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-9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-12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smtClean="0">
                          <a:ln>
                            <a:noFill/>
                          </a:ln>
                          <a:effectLst/>
                        </a:rPr>
                        <a:t>-15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r>
                        <a:rPr kumimoji="0" lang="cs-CZ" sz="2400" u="none" strike="noStrike" cap="none" normalizeH="0" baseline="30000" dirty="0" smtClean="0">
                          <a:ln>
                            <a:noFill/>
                          </a:ln>
                          <a:effectLst/>
                        </a:rPr>
                        <a:t>-18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/>
                </a:tc>
              </a:tr>
            </a:tbl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849492" cy="757237"/>
          </a:xfrm>
        </p:spPr>
        <p:txBody>
          <a:bodyPr/>
          <a:lstStyle/>
          <a:p>
            <a:r>
              <a:rPr lang="cs-CZ" b="1" dirty="0" smtClean="0"/>
              <a:t>Základní jednotky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1700808"/>
            <a:ext cx="496855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Tx/>
              <a:buNone/>
            </a:pPr>
            <a:r>
              <a:rPr lang="cs-CZ" sz="3200" b="1" dirty="0" smtClean="0">
                <a:solidFill>
                  <a:schemeClr val="accent3"/>
                </a:solidFill>
                <a:latin typeface="+mn-lt"/>
              </a:rPr>
              <a:t>metr</a:t>
            </a:r>
          </a:p>
          <a:p>
            <a:pPr eaLnBrk="1" hangingPunct="1"/>
            <a:r>
              <a:rPr lang="cs-CZ" sz="2400" dirty="0" smtClean="0">
                <a:latin typeface="+mn-lt"/>
              </a:rPr>
              <a:t>je délka mezinárodního prototypu metru, který je uložen u Mezinárodního úřadu pro váhy a míry v </a:t>
            </a:r>
            <a:r>
              <a:rPr lang="cs-CZ" sz="2400" dirty="0" err="1" smtClean="0">
                <a:latin typeface="+mn-lt"/>
              </a:rPr>
              <a:t>Sevres</a:t>
            </a:r>
            <a:r>
              <a:rPr lang="cs-CZ" sz="2400" dirty="0" smtClean="0">
                <a:latin typeface="+mn-lt"/>
              </a:rPr>
              <a:t>. Je to délka dráhy, kterou proběhne světlo ve vakuu za dobu 1/299 792 458 sekundy.</a:t>
            </a:r>
          </a:p>
        </p:txBody>
      </p:sp>
      <p:pic>
        <p:nvPicPr>
          <p:cNvPr id="7" name="Picture 4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7" r="3639" b="6304"/>
          <a:stretch/>
        </p:blipFill>
        <p:spPr>
          <a:xfrm>
            <a:off x="6156176" y="2262605"/>
            <a:ext cx="2377223" cy="1923393"/>
          </a:xfrm>
          <a:prstGeom prst="rect">
            <a:avLst/>
          </a:prstGeom>
          <a:noFill/>
        </p:spPr>
      </p:pic>
      <p:pic>
        <p:nvPicPr>
          <p:cNvPr id="8" name="Picture 6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9592" y="4952222"/>
            <a:ext cx="2592288" cy="173659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436096" y="4563130"/>
            <a:ext cx="33009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2 – Mezinárodní prototyp.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644394" y="5733256"/>
            <a:ext cx="2531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3 – Skládací metr.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92696"/>
            <a:ext cx="751336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  <a:latin typeface="+mn-lt"/>
              </a:rPr>
              <a:t>kilogram</a:t>
            </a:r>
            <a:r>
              <a:rPr lang="cs-CZ" sz="3200" dirty="0" smtClean="0">
                <a:solidFill>
                  <a:schemeClr val="bg2"/>
                </a:solidFill>
                <a:latin typeface="+mn-lt"/>
              </a:rPr>
              <a:t> </a:t>
            </a:r>
          </a:p>
          <a:p>
            <a:r>
              <a:rPr lang="cs-CZ" sz="3200" b="0" dirty="0" smtClean="0">
                <a:latin typeface="+mn-lt"/>
              </a:rPr>
              <a:t>je hmotnost mezinárodního prototypu kilogramu, který je uložen u Mezinárodního úřadu pro váhy a míry v </a:t>
            </a:r>
            <a:r>
              <a:rPr lang="cs-CZ" sz="3200" b="0" dirty="0" err="1" smtClean="0">
                <a:latin typeface="+mn-lt"/>
              </a:rPr>
              <a:t>Sevres</a:t>
            </a:r>
            <a:endParaRPr lang="cs-CZ" sz="3200" dirty="0">
              <a:latin typeface="+mn-lt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2722"/>
            <a:ext cx="1536700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055" y="3419016"/>
            <a:ext cx="1247775" cy="187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5589240"/>
            <a:ext cx="33009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</a:t>
            </a:r>
            <a:r>
              <a:rPr lang="cs-CZ" dirty="0"/>
              <a:t>4</a:t>
            </a:r>
            <a:r>
              <a:rPr lang="cs-CZ" dirty="0" smtClean="0"/>
              <a:t> – Mezinárodní prototyp.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88874" y="5625655"/>
            <a:ext cx="2262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</a:t>
            </a:r>
            <a:r>
              <a:rPr lang="cs-CZ" dirty="0"/>
              <a:t>5</a:t>
            </a:r>
            <a:r>
              <a:rPr lang="cs-CZ" dirty="0" smtClean="0"/>
              <a:t> – Závaží 1kg.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024687" cy="1143000"/>
          </a:xfrm>
        </p:spPr>
        <p:txBody>
          <a:bodyPr/>
          <a:lstStyle/>
          <a:p>
            <a:r>
              <a:rPr lang="cs-CZ" b="1" dirty="0">
                <a:solidFill>
                  <a:schemeClr val="accent3"/>
                </a:solidFill>
              </a:rPr>
              <a:t>s</a:t>
            </a:r>
            <a:r>
              <a:rPr lang="cs-CZ" b="1" dirty="0" smtClean="0">
                <a:solidFill>
                  <a:schemeClr val="accent3"/>
                </a:solidFill>
              </a:rPr>
              <a:t>ekunda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2329035"/>
          </a:xfrm>
        </p:spPr>
        <p:txBody>
          <a:bodyPr/>
          <a:lstStyle/>
          <a:p>
            <a:pPr marL="69850" indent="0">
              <a:buNone/>
            </a:pPr>
            <a:r>
              <a:rPr lang="cs-CZ" sz="2800" b="0" dirty="0" smtClean="0"/>
              <a:t>je doba trvání 9.192.631.770 period záření, které odpovídá přechodu mezi dvěma hladinami velmi jemné struktury základního stavu atomu cesia 133. </a:t>
            </a:r>
          </a:p>
          <a:p>
            <a:endParaRPr lang="cs-CZ" dirty="0"/>
          </a:p>
        </p:txBody>
      </p:sp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4365104"/>
            <a:ext cx="973137" cy="135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274" y="4365104"/>
            <a:ext cx="1655762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55274" y="5949280"/>
            <a:ext cx="1834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6 – Hodiny.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71549" y="5949280"/>
            <a:ext cx="1821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7 – Stopky.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8200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687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ampér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037" cy="3508375"/>
          </a:xfrm>
        </p:spPr>
        <p:txBody>
          <a:bodyPr/>
          <a:lstStyle/>
          <a:p>
            <a:pPr marL="69850" indent="0">
              <a:buNone/>
            </a:pPr>
            <a:r>
              <a:rPr lang="cs-CZ" b="0" dirty="0" smtClean="0"/>
              <a:t>je proud, který při stálém průtoku dvěma rovnoběžnými přímými velmi dlouhými vodiči zanedbatelného kruhového průřezu, umístěnými ve vakuu ve vzdálenosti 1 m od sebe, vyvolá mezi vodiči sílu 0,2 </a:t>
            </a:r>
            <a:r>
              <a:rPr lang="cs-CZ" b="0" dirty="0" err="1" smtClean="0"/>
              <a:t>mN</a:t>
            </a:r>
            <a:r>
              <a:rPr lang="cs-CZ" b="0" dirty="0" smtClean="0"/>
              <a:t> na 1 m délky. </a:t>
            </a:r>
          </a:p>
          <a:p>
            <a:endParaRPr lang="cs-CZ" dirty="0"/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20366"/>
            <a:ext cx="1296144" cy="1582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20367"/>
            <a:ext cx="1399332" cy="140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65540" y="6021288"/>
            <a:ext cx="3236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8 – André Marie </a:t>
            </a:r>
            <a:r>
              <a:rPr lang="cs-CZ" dirty="0" err="1" smtClean="0"/>
              <a:t>Ampère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02278" y="6003138"/>
            <a:ext cx="2249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9 – Ampérmetr.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1326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5665" y="548680"/>
            <a:ext cx="7024687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kelvin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6777037" cy="1320924"/>
          </a:xfrm>
        </p:spPr>
        <p:txBody>
          <a:bodyPr/>
          <a:lstStyle/>
          <a:p>
            <a:r>
              <a:rPr lang="cs-CZ" b="0" dirty="0" smtClean="0"/>
              <a:t>je 1/273,16 část termodynamické teploty trojného bodu vody</a:t>
            </a:r>
          </a:p>
          <a:p>
            <a:pPr marL="69850" indent="0">
              <a:buNone/>
            </a:pPr>
            <a:endParaRPr lang="cs-CZ" dirty="0"/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3" t="9067" r="16833" b="21400"/>
          <a:stretch>
            <a:fillRect/>
          </a:stretch>
        </p:blipFill>
        <p:spPr bwMode="auto">
          <a:xfrm>
            <a:off x="1425973" y="3068960"/>
            <a:ext cx="196276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46393"/>
            <a:ext cx="2304256" cy="375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3568" y="5705279"/>
            <a:ext cx="4322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10 –William Thomson - Lord Kelvin.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64088" y="5941762"/>
            <a:ext cx="31684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dirty="0" smtClean="0"/>
              <a:t>Obr. 11 – Kelvinova stupnice.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679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024687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mol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7"/>
            <a:ext cx="6777037" cy="1728192"/>
          </a:xfrm>
        </p:spPr>
        <p:txBody>
          <a:bodyPr/>
          <a:lstStyle/>
          <a:p>
            <a:pPr marL="69850" indent="0">
              <a:buNone/>
            </a:pPr>
            <a:r>
              <a:rPr lang="cs-CZ" b="0" dirty="0" smtClean="0"/>
              <a:t>je takové látkové množství, které obsahuje tolik elementárních jedinců, kolik je atomů obsažených ve 12 g uhlíku 12C.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899592" y="2996952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chemeClr val="accent3"/>
                </a:solidFill>
              </a:rPr>
              <a:t>kandela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19546" y="4293096"/>
            <a:ext cx="732486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dirty="0" smtClean="0">
                <a:latin typeface="+mn-lt"/>
              </a:rPr>
              <a:t>je svítivost monochromatického zdroje o frekvenci 540.1012 Hz, jehož zářivost v daném směru činí 1/683 wattů na steradián.</a:t>
            </a:r>
            <a:endParaRPr lang="cs-CZ" sz="2400" b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10556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592051" y="1700808"/>
            <a:ext cx="8086725" cy="4191298"/>
          </a:xfrm>
        </p:spPr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/>
              <a:t>Části textu použity z učebnice:</a:t>
            </a:r>
          </a:p>
          <a:p>
            <a:pPr eaLnBrk="1" hangingPunct="1"/>
            <a:r>
              <a:rPr lang="cs-CZ" sz="1800" dirty="0" smtClean="0"/>
              <a:t>LEPIL, Oldřich; BEDNAŘÍK, Milan; HÝBLOVÁ, Radmila. </a:t>
            </a:r>
            <a:r>
              <a:rPr lang="cs-CZ" sz="1800" i="1" dirty="0" smtClean="0"/>
              <a:t>Fyzika I pro střední školy</a:t>
            </a:r>
            <a:r>
              <a:rPr lang="cs-CZ" sz="1800" dirty="0" smtClean="0"/>
              <a:t>. Praha: Prometheus, 1993, ISBN 80-7196-184-1. </a:t>
            </a:r>
          </a:p>
          <a:p>
            <a:pPr eaLnBrk="1" hangingPunct="1"/>
            <a:r>
              <a:rPr lang="cs-CZ" sz="1800" dirty="0" smtClean="0"/>
              <a:t>Obr. 1.</a:t>
            </a:r>
          </a:p>
          <a:p>
            <a:pPr eaLnBrk="1" hangingPunct="1"/>
            <a:r>
              <a:rPr lang="cs-CZ" sz="1800" dirty="0" smtClean="0"/>
              <a:t>ASGARD. </a:t>
            </a:r>
            <a:r>
              <a:rPr lang="cs-CZ" sz="1800" i="1" dirty="0" smtClean="0"/>
              <a:t>http://www.asgard.cz</a:t>
            </a:r>
            <a:r>
              <a:rPr lang="cs-CZ" sz="1800" dirty="0" smtClean="0"/>
              <a:t> [online]. [cit. 17.4.2012]. Dostupný na WWW: &lt;http://www.asgard.cz/detasil_polozky/23435.jpg</a:t>
            </a:r>
          </a:p>
          <a:p>
            <a:pPr eaLnBrk="1" hangingPunct="1"/>
            <a:r>
              <a:rPr lang="cs-CZ" sz="1800" dirty="0" smtClean="0"/>
              <a:t>Obr. 2.</a:t>
            </a:r>
          </a:p>
          <a:p>
            <a:pPr eaLnBrk="1" hangingPunct="1"/>
            <a:r>
              <a:rPr lang="cs-CZ" sz="1800" dirty="0" smtClean="0"/>
              <a:t>BUREŠ. </a:t>
            </a:r>
            <a:r>
              <a:rPr lang="cs-CZ" sz="1800" i="1" dirty="0" smtClean="0"/>
              <a:t>http://www.converter.cz</a:t>
            </a:r>
            <a:r>
              <a:rPr lang="cs-CZ" sz="1800" dirty="0" smtClean="0"/>
              <a:t> [online]. [cit. 17.4.2012]. Dostupný na WWW: &lt;http://www.converter.cz/h_metr.htm&gt;.</a:t>
            </a:r>
          </a:p>
          <a:p>
            <a:pPr eaLnBrk="1" hangingPunct="1"/>
            <a:r>
              <a:rPr lang="cs-CZ" sz="1800" dirty="0" smtClean="0"/>
              <a:t>Obr. 3.</a:t>
            </a:r>
          </a:p>
          <a:p>
            <a:pPr eaLnBrk="1" hangingPunct="1"/>
            <a:r>
              <a:rPr lang="cs-CZ" sz="1800" dirty="0" smtClean="0"/>
              <a:t>DOŠEK. </a:t>
            </a:r>
            <a:r>
              <a:rPr lang="cs-CZ" sz="1800" i="1" dirty="0" err="1" smtClean="0"/>
              <a:t>Naradie-Asist</a:t>
            </a:r>
            <a:r>
              <a:rPr lang="cs-CZ" sz="1800" dirty="0" smtClean="0"/>
              <a:t> [online]. [cit. 17.4.2012]. Dostupný na WWW: &lt;http://www.naradie-asist.sk/skladaci-metr-dreveny-2m-p-1359.html&gt;. </a:t>
            </a:r>
          </a:p>
          <a:p>
            <a:pPr eaLnBrk="1" hangingPunct="1"/>
            <a:r>
              <a:rPr lang="cs-CZ" sz="1800" dirty="0" smtClean="0"/>
              <a:t>Obr. 4.</a:t>
            </a:r>
          </a:p>
          <a:p>
            <a:pPr eaLnBrk="1" hangingPunct="1"/>
            <a:r>
              <a:rPr lang="cs-CZ" sz="1800" dirty="0" smtClean="0"/>
              <a:t>MEASUREMENT. </a:t>
            </a:r>
            <a:r>
              <a:rPr lang="cs-CZ" sz="1800" i="1" dirty="0" smtClean="0"/>
              <a:t>physics.nist.gov</a:t>
            </a:r>
            <a:r>
              <a:rPr lang="cs-CZ" sz="1800" dirty="0" smtClean="0"/>
              <a:t> [online]. [cit. 17.4.2012]. Dostupný na WWW: &lt;http://physics.nist.gov/</a:t>
            </a:r>
            <a:r>
              <a:rPr lang="cs-CZ" sz="1800" dirty="0" err="1" smtClean="0"/>
              <a:t>cuu</a:t>
            </a:r>
            <a:r>
              <a:rPr lang="cs-CZ" sz="1800" dirty="0" smtClean="0"/>
              <a:t>/</a:t>
            </a:r>
            <a:r>
              <a:rPr lang="cs-CZ" sz="1800" dirty="0" err="1" smtClean="0"/>
              <a:t>Units</a:t>
            </a:r>
            <a:r>
              <a:rPr lang="cs-CZ" sz="1800" dirty="0" smtClean="0"/>
              <a:t>/kilogram2.html&gt;.</a:t>
            </a: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8842" y="404664"/>
            <a:ext cx="777686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dirty="0" smtClean="0"/>
              <a:t>Obr. 5.</a:t>
            </a:r>
          </a:p>
          <a:p>
            <a:pPr eaLnBrk="1" hangingPunct="1"/>
            <a:r>
              <a:rPr lang="cs-CZ" dirty="0" smtClean="0"/>
              <a:t>DAMAL. </a:t>
            </a:r>
            <a:r>
              <a:rPr lang="cs-CZ" i="1" dirty="0" err="1" smtClean="0"/>
              <a:t>Damalchele</a:t>
            </a:r>
            <a:r>
              <a:rPr lang="cs-CZ" dirty="0" smtClean="0"/>
              <a:t> [online]. [cit. 19.4.2012]. Dostupný na WWW: &lt;http://www.damalchele.com/2011/01/scientists-to-redefine-kilogram-new.html&gt;. </a:t>
            </a:r>
          </a:p>
          <a:p>
            <a:pPr eaLnBrk="1" hangingPunct="1"/>
            <a:r>
              <a:rPr lang="cs-CZ" dirty="0" smtClean="0"/>
              <a:t>Obr. 6.</a:t>
            </a:r>
          </a:p>
          <a:p>
            <a:pPr eaLnBrk="1" hangingPunct="1"/>
            <a:r>
              <a:rPr lang="cs-CZ" dirty="0" smtClean="0"/>
              <a:t>NOVOTNÝ. </a:t>
            </a:r>
            <a:r>
              <a:rPr lang="cs-CZ" i="1" dirty="0" smtClean="0"/>
              <a:t>Oko</a:t>
            </a:r>
            <a:r>
              <a:rPr lang="cs-CZ" dirty="0" smtClean="0"/>
              <a:t> [online]. [cit. 19.4.2012]. Dostupný na WWW: &lt;http://oko.yin.cz/36/odkud-</a:t>
            </a:r>
            <a:r>
              <a:rPr lang="cs-CZ" dirty="0" err="1" smtClean="0"/>
              <a:t>pochazi</a:t>
            </a:r>
            <a:r>
              <a:rPr lang="cs-CZ" dirty="0" smtClean="0"/>
              <a:t>-sekunda/&gt;. </a:t>
            </a:r>
          </a:p>
          <a:p>
            <a:pPr eaLnBrk="1" hangingPunct="1"/>
            <a:r>
              <a:rPr lang="cs-CZ" dirty="0" smtClean="0"/>
              <a:t>Obr. 7.</a:t>
            </a:r>
          </a:p>
          <a:p>
            <a:pPr eaLnBrk="1" hangingPunct="1"/>
            <a:r>
              <a:rPr lang="cs-CZ" dirty="0" smtClean="0"/>
              <a:t>KRÁL. </a:t>
            </a:r>
            <a:r>
              <a:rPr lang="cs-CZ" i="1" dirty="0" smtClean="0"/>
              <a:t>k-hodinky</a:t>
            </a:r>
            <a:r>
              <a:rPr lang="cs-CZ" dirty="0" smtClean="0"/>
              <a:t> [online]. [cit. 19.4.2012]. Dostupný na WWW: &lt;http://www.k-hodinky.cz/mechanicke-stopky-agat-001-det-3600-50-2-49-50.html&gt;. </a:t>
            </a:r>
          </a:p>
          <a:p>
            <a:pPr eaLnBrk="1" hangingPunct="1"/>
            <a:r>
              <a:rPr lang="cs-CZ" dirty="0" smtClean="0"/>
              <a:t>Obr. 8.</a:t>
            </a:r>
          </a:p>
          <a:p>
            <a:pPr eaLnBrk="1" hangingPunct="1"/>
            <a:r>
              <a:rPr lang="cs-CZ" i="1" dirty="0" smtClean="0"/>
              <a:t>Výsledná citace:</a:t>
            </a:r>
            <a:endParaRPr lang="cs-CZ" dirty="0" smtClean="0"/>
          </a:p>
          <a:p>
            <a:pPr eaLnBrk="1" hangingPunct="1"/>
            <a:r>
              <a:rPr lang="cs-CZ" dirty="0" smtClean="0"/>
              <a:t>TRETINÍKOVÁ. </a:t>
            </a:r>
            <a:r>
              <a:rPr lang="cs-CZ" i="1" dirty="0" err="1" smtClean="0"/>
              <a:t>TechPark</a:t>
            </a:r>
            <a:r>
              <a:rPr lang="cs-CZ" dirty="0" smtClean="0"/>
              <a:t> [online]. [cit. 19.4.2012]. Dostupný na WWW: &lt;http://www.techpark.sk/technika-42010/osamely-talent-andre-maria-ampere.html&gt;. </a:t>
            </a:r>
          </a:p>
          <a:p>
            <a:pPr eaLnBrk="1" hangingPunct="1"/>
            <a:r>
              <a:rPr lang="cs-CZ" dirty="0" smtClean="0"/>
              <a:t>Obr. 9.</a:t>
            </a:r>
          </a:p>
          <a:p>
            <a:pPr eaLnBrk="1" hangingPunct="1"/>
            <a:r>
              <a:rPr lang="cs-CZ" dirty="0" smtClean="0"/>
              <a:t>HEJÁTKO. </a:t>
            </a:r>
            <a:r>
              <a:rPr lang="cs-CZ" i="1" dirty="0" err="1" smtClean="0"/>
              <a:t>Digieshop</a:t>
            </a:r>
            <a:r>
              <a:rPr lang="cs-CZ" dirty="0" smtClean="0"/>
              <a:t> [online]. [cit. 19.4.2012]. Dostupný na WWW: &lt;http://www.digieshop.cz/?elektroinstalacni-material,22,2&gt;. </a:t>
            </a:r>
          </a:p>
          <a:p>
            <a:pPr eaLnBrk="1" hangingPunct="1"/>
            <a:r>
              <a:rPr lang="cs-CZ" dirty="0" smtClean="0"/>
              <a:t>Obr. 10.</a:t>
            </a:r>
          </a:p>
          <a:p>
            <a:pPr eaLnBrk="1" hangingPunct="1"/>
            <a:r>
              <a:rPr lang="cs-CZ" dirty="0" smtClean="0"/>
              <a:t>THOMSON.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19.4.2012]. Dostupný na WWW: &lt;http://en.wikipedia.org/wiki/William_Thomson,_1st_Baron_Kelvin&gt;.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0182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36439" y="980728"/>
            <a:ext cx="74888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dirty="0" smtClean="0"/>
              <a:t>Obr. 11.</a:t>
            </a:r>
          </a:p>
          <a:p>
            <a:pPr eaLnBrk="1" hangingPunct="1"/>
            <a:r>
              <a:rPr lang="cs-CZ" dirty="0" smtClean="0"/>
              <a:t>BRITAN. </a:t>
            </a:r>
            <a:r>
              <a:rPr lang="cs-CZ" i="1" dirty="0" err="1" smtClean="0"/>
              <a:t>Temperature</a:t>
            </a:r>
            <a:r>
              <a:rPr lang="cs-CZ" i="1" dirty="0" smtClean="0"/>
              <a:t> </a:t>
            </a:r>
            <a:r>
              <a:rPr lang="cs-CZ" i="1" dirty="0" err="1" smtClean="0"/>
              <a:t>Scales</a:t>
            </a:r>
            <a:r>
              <a:rPr lang="cs-CZ" dirty="0" smtClean="0"/>
              <a:t> [online]. [cit. 19.4.2012]. Dostupný na WWW: &lt;http://abyss.uoregon.edu/~</a:t>
            </a:r>
            <a:r>
              <a:rPr lang="cs-CZ" dirty="0" err="1" smtClean="0"/>
              <a:t>js</a:t>
            </a:r>
            <a:r>
              <a:rPr lang="cs-CZ" dirty="0" smtClean="0"/>
              <a:t>/</a:t>
            </a:r>
            <a:r>
              <a:rPr lang="cs-CZ" dirty="0" err="1" smtClean="0"/>
              <a:t>glossary</a:t>
            </a:r>
            <a:r>
              <a:rPr lang="cs-CZ" dirty="0" smtClean="0"/>
              <a:t>/temperature_scale.html&gt;.</a:t>
            </a:r>
          </a:p>
          <a:p>
            <a:pPr eaLnBrk="1" hangingPunct="1"/>
            <a:endParaRPr lang="cs-CZ"/>
          </a:p>
          <a:p>
            <a:pPr eaLnBrk="1" hangingPunct="1"/>
            <a:endParaRPr lang="cs-CZ" dirty="0" smtClean="0"/>
          </a:p>
          <a:p>
            <a:r>
              <a:rPr lang="cs-CZ" dirty="0" smtClean="0"/>
              <a:t>Kliparty </a:t>
            </a:r>
            <a:r>
              <a:rPr lang="cs-CZ" dirty="0"/>
              <a:t>pocházejí z archivů MS Office. </a:t>
            </a:r>
          </a:p>
          <a:p>
            <a:pPr eaLnBrk="1" hangingPunct="1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7621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553</TotalTime>
  <Words>909</Words>
  <Application>Microsoft Office PowerPoint</Application>
  <PresentationFormat>Předvádění na obrazovce (4:3)</PresentationFormat>
  <Paragraphs>191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Austin</vt:lpstr>
      <vt:lpstr>1_Austin</vt:lpstr>
      <vt:lpstr>Prezentace aplikace PowerPoint</vt:lpstr>
      <vt:lpstr>Výukový materiál</vt:lpstr>
      <vt:lpstr>Prezentace aplikace PowerPoint</vt:lpstr>
      <vt:lpstr>Fyzikální veličiny a jednotky</vt:lpstr>
      <vt:lpstr>Typy fyzikálních veličin</vt:lpstr>
      <vt:lpstr>Určení fyzikální veličiny</vt:lpstr>
      <vt:lpstr>Prezentace aplikace PowerPoint</vt:lpstr>
      <vt:lpstr>Mezinárodní soustava SI</vt:lpstr>
      <vt:lpstr>Násobky a díly jednotek</vt:lpstr>
      <vt:lpstr>Základní jednotky</vt:lpstr>
      <vt:lpstr>Prezentace aplikace PowerPoint</vt:lpstr>
      <vt:lpstr>sekunda</vt:lpstr>
      <vt:lpstr>ampér</vt:lpstr>
      <vt:lpstr>kelvin</vt:lpstr>
      <vt:lpstr>mol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70</cp:revision>
  <dcterms:created xsi:type="dcterms:W3CDTF">2011-04-17T19:50:20Z</dcterms:created>
  <dcterms:modified xsi:type="dcterms:W3CDTF">2013-01-09T06:28:39Z</dcterms:modified>
</cp:coreProperties>
</file>