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70" r:id="rId8"/>
    <p:sldId id="271" r:id="rId9"/>
    <p:sldId id="272" r:id="rId10"/>
    <p:sldId id="273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0" d="100"/>
          <a:sy n="90" d="100"/>
        </p:scale>
        <p:origin x="-32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E43A256B-DCE6-4A3D-98B5-FA6EB5917CD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ED1498F-5107-476A-8716-513A6A7DE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6705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539CF-95CC-41A9-9481-26D0218936D9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1EB03-FC11-4EA5-9034-01EBA630B2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8964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6593D-E4CB-48D3-9C36-33D496B0D2B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C0BFD-FA49-44BB-898B-FECE34FCF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7790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88AFC-16AB-44EA-8B29-5F1EAC91732D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522EA-1709-4145-8690-4BC8FD7E1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781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51A99-388B-4E65-BF75-6A0A41F64E2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50569-75F5-43F7-B190-F84F58979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8729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A85C3-BFBA-45F7-AACC-4C59A6F6DF1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A7026-DED9-4730-827A-1F9C4542E3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4266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AD8E1-1A6B-4677-A09F-796ECC3EAEAD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3B288-97DF-453A-901D-8AA35F126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322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4E75C-7F1F-44E8-9EAB-1830B2B30600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E47EE-F57C-4DE6-B01C-8C3ACF018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8640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6D199-F0B2-43DB-9E3B-52A1C3DC5F6D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4FDB8-1532-4CC6-AC9D-DF544FD27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6151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B74DF-1A11-4F30-BBEA-709CDB6D92B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3BABD-1883-4F0D-83AD-BD03762170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3801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0B6CB-0713-4EEC-8F49-CC877CA4C35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D4C0C-0F11-4A9C-B135-4F4AF09A1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9215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3B8CED3-62BE-4FE7-BD2A-2401B317288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438AF0-2F3A-4F2B-8363-196FCE3EB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9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30" r:id="rId8"/>
    <p:sldLayoutId id="2147483931" r:id="rId9"/>
    <p:sldLayoutId id="2147483919" r:id="rId10"/>
    <p:sldLayoutId id="214748392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hyperlink" Target="//upload.wikimedia.org/wikipedia/commons/2/24/Oscillating_pendulum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eaLnBrk="1" hangingPunct="1"/>
            <a:r>
              <a:rPr lang="cs-CZ" sz="2800" smtClean="0">
                <a:solidFill>
                  <a:srgbClr val="443329"/>
                </a:solidFill>
              </a:rPr>
              <a:t>Fyzika – Kmitavý pohyb</a:t>
            </a:r>
          </a:p>
        </p:txBody>
      </p:sp>
      <p:pic>
        <p:nvPicPr>
          <p:cNvPr id="9219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05_02_32_INOVACE_02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1024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Vysvětlení mechanického oscilátoru, pojmů kyv a kmit.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oscilátor, kmit, kyv, kmitavý pohyb, kyvadlo, mechanický oscilátor</a:t>
            </a: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11269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>
                <a:effectLst>
                  <a:reflection blurRad="6350" stA="60000" endA="900" endPos="60000" dist="29997" dir="5400000" sy="-100000" algn="bl" rotWithShape="0"/>
                </a:effectLst>
              </a:rPr>
              <a:t>KMITAVÝ POHYB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2988" y="692150"/>
            <a:ext cx="4897437" cy="757238"/>
          </a:xfrm>
        </p:spPr>
        <p:txBody>
          <a:bodyPr/>
          <a:lstStyle/>
          <a:p>
            <a:r>
              <a:rPr lang="cs-CZ" smtClean="0"/>
              <a:t>Kmitavý pohyb</a:t>
            </a:r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1042988" y="1773238"/>
            <a:ext cx="4033837" cy="1511300"/>
          </a:xfrm>
        </p:spPr>
        <p:txBody>
          <a:bodyPr/>
          <a:lstStyle/>
          <a:p>
            <a:r>
              <a:rPr lang="cs-CZ" smtClean="0"/>
              <a:t>je pohyb, který se opakuje v </a:t>
            </a:r>
            <a:r>
              <a:rPr lang="cs-CZ" b="1" smtClean="0"/>
              <a:t>pravidelném intervalu</a:t>
            </a: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5219700" y="869950"/>
            <a:ext cx="3390900" cy="2093913"/>
            <a:chOff x="5076056" y="2996952"/>
            <a:chExt cx="3391272" cy="2092881"/>
          </a:xfrm>
        </p:grpSpPr>
        <p:pic>
          <p:nvPicPr>
            <p:cNvPr id="12296" name="Picture 2" descr="C:\Users\hoszowskir\AppData\Local\Microsoft\Windows\Temporary Internet Files\Content.IE5\SJFLB50J\MC9004419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0575" y="3645024"/>
              <a:ext cx="1362233" cy="13141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297" name="TextovéPole 11"/>
            <p:cNvSpPr txBox="1">
              <a:spLocks noChangeArrowheads="1"/>
            </p:cNvSpPr>
            <p:nvPr/>
          </p:nvSpPr>
          <p:spPr bwMode="auto">
            <a:xfrm>
              <a:off x="5076056" y="2996952"/>
              <a:ext cx="3391272" cy="2092881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cs-CZ" sz="1600"/>
                <a:t>Víte, co je to </a:t>
              </a:r>
              <a:r>
                <a:rPr lang="cs-CZ" sz="1600" b="1"/>
                <a:t>kmitavý pohyb</a:t>
              </a:r>
              <a:r>
                <a:rPr lang="cs-CZ" sz="1600"/>
                <a:t>? Pokuste se jej stručně popsat.</a:t>
              </a:r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/>
            </a:p>
          </p:txBody>
        </p:sp>
      </p:grpSp>
      <p:sp>
        <p:nvSpPr>
          <p:cNvPr id="9" name="Zástupný symbol pro obsah 3"/>
          <p:cNvSpPr txBox="1">
            <a:spLocks/>
          </p:cNvSpPr>
          <p:nvPr/>
        </p:nvSpPr>
        <p:spPr bwMode="auto">
          <a:xfrm>
            <a:off x="4283075" y="3573463"/>
            <a:ext cx="4319588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27305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pravidelnému opakování říkáme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periodický pohyb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můžeme jej také nazvat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kmitání </a:t>
            </a: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neboli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kmitavý pohyb</a:t>
            </a:r>
            <a:endParaRPr lang="cs-CZ" sz="2400">
              <a:solidFill>
                <a:schemeClr val="tx2"/>
              </a:solidFill>
              <a:latin typeface="Century Gothic" pitchFamily="34" charset="0"/>
            </a:endParaRPr>
          </a:p>
        </p:txBody>
      </p:sp>
      <p:pic>
        <p:nvPicPr>
          <p:cNvPr id="8197" name="Picture 5" descr="http://krasne-darky.eu/678-1232-large/hodiny-am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159125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403350" y="6016625"/>
            <a:ext cx="266065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1 – Nejznámější příklad kmitání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9" grpId="0" build="p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8313" y="692150"/>
            <a:ext cx="6408737" cy="757238"/>
          </a:xfrm>
        </p:spPr>
        <p:txBody>
          <a:bodyPr/>
          <a:lstStyle/>
          <a:p>
            <a:r>
              <a:rPr lang="cs-CZ" smtClean="0"/>
              <a:t>Mechanické oscilátory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2988" y="1628775"/>
            <a:ext cx="6777037" cy="889000"/>
          </a:xfrm>
        </p:spPr>
        <p:txBody>
          <a:bodyPr/>
          <a:lstStyle/>
          <a:p>
            <a:r>
              <a:rPr lang="cs-CZ" b="1" smtClean="0"/>
              <a:t>oscilátor</a:t>
            </a:r>
            <a:r>
              <a:rPr lang="cs-CZ" smtClean="0"/>
              <a:t> = zařízení (nebo systém), které je schopno kmitavého pohybu</a:t>
            </a:r>
            <a:endParaRPr lang="cs-CZ" b="1" smtClean="0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316038" y="6559550"/>
            <a:ext cx="14589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2 – Oscilátory</a:t>
            </a: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1042988" y="2492375"/>
            <a:ext cx="7053262" cy="3816350"/>
            <a:chOff x="1043608" y="2492896"/>
            <a:chExt cx="7052245" cy="3816424"/>
          </a:xfrm>
        </p:grpSpPr>
        <p:pic>
          <p:nvPicPr>
            <p:cNvPr id="13318" name="Obrázek 9" descr="http://mog.wz.cz/fyzika/2rocnik/kap301_soubory/image001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608" y="2492896"/>
              <a:ext cx="7052245" cy="38164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Obdélník 4"/>
            <p:cNvSpPr/>
            <p:nvPr/>
          </p:nvSpPr>
          <p:spPr>
            <a:xfrm>
              <a:off x="1043608" y="4401108"/>
              <a:ext cx="2376144" cy="1908212"/>
            </a:xfrm>
            <a:prstGeom prst="rect">
              <a:avLst/>
            </a:prstGeom>
            <a:noFill/>
            <a:ln w="762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369888"/>
            <a:ext cx="7024687" cy="1143000"/>
          </a:xfrm>
        </p:spPr>
        <p:txBody>
          <a:bodyPr/>
          <a:lstStyle/>
          <a:p>
            <a:r>
              <a:rPr lang="cs-CZ" smtClean="0"/>
              <a:t>Kyvadlo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773238"/>
            <a:ext cx="6777037" cy="3508375"/>
          </a:xfrm>
        </p:spPr>
        <p:txBody>
          <a:bodyPr/>
          <a:lstStyle/>
          <a:p>
            <a:r>
              <a:rPr lang="cs-CZ" dirty="0" smtClean="0"/>
              <a:t>je jednoduchý mechanický            oscilátor</a:t>
            </a:r>
          </a:p>
          <a:p>
            <a:r>
              <a:rPr lang="cs-CZ" b="1" dirty="0" smtClean="0"/>
              <a:t>tíhová síla</a:t>
            </a:r>
            <a:r>
              <a:rPr lang="cs-CZ" dirty="0" smtClean="0"/>
              <a:t> </a:t>
            </a:r>
            <a:r>
              <a:rPr lang="cs-CZ" b="1" dirty="0" smtClean="0"/>
              <a:t>F</a:t>
            </a:r>
            <a:r>
              <a:rPr lang="cs-CZ" b="1" baseline="-25000" dirty="0" smtClean="0"/>
              <a:t>G</a:t>
            </a:r>
            <a:r>
              <a:rPr lang="cs-CZ" dirty="0" smtClean="0"/>
              <a:t> působí na kuličku</a:t>
            </a:r>
          </a:p>
          <a:p>
            <a:r>
              <a:rPr lang="cs-CZ" dirty="0" smtClean="0"/>
              <a:t>volně zavěšená kulička je </a:t>
            </a:r>
            <a:r>
              <a:rPr lang="cs-CZ" dirty="0" smtClean="0"/>
              <a:t>                                      v rovnovážné </a:t>
            </a:r>
            <a:r>
              <a:rPr lang="cs-CZ" dirty="0" smtClean="0"/>
              <a:t>poloze</a:t>
            </a:r>
          </a:p>
        </p:txBody>
      </p:sp>
      <p:pic>
        <p:nvPicPr>
          <p:cNvPr id="34818" name="Picture 2" descr="Soubor:Oscillating pendulum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2025" y="760413"/>
            <a:ext cx="2663825" cy="250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605588" y="3270250"/>
            <a:ext cx="1985962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3 – Kyvadlo v pohybu</a:t>
            </a: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539750" y="4100513"/>
            <a:ext cx="3390900" cy="2338387"/>
            <a:chOff x="5148064" y="1052736"/>
            <a:chExt cx="3391272" cy="2339102"/>
          </a:xfrm>
        </p:grpSpPr>
        <p:pic>
          <p:nvPicPr>
            <p:cNvPr id="14344" name="Picture 2" descr="C:\Users\hoszowskir\AppData\Local\Microsoft\Windows\Temporary Internet Files\Content.IE5\SJFLB50J\MC90044190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8795" y="1521682"/>
              <a:ext cx="1369809" cy="16186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345" name="TextovéPole 11"/>
            <p:cNvSpPr txBox="1">
              <a:spLocks noChangeArrowheads="1"/>
            </p:cNvSpPr>
            <p:nvPr/>
          </p:nvSpPr>
          <p:spPr bwMode="auto">
            <a:xfrm>
              <a:off x="5148064" y="1052736"/>
              <a:ext cx="3391272" cy="2339102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cs-CZ" sz="1600"/>
                <a:t>Jak se jmenuje nejjednodušší mechanický oscilátor, který využívá kmitového pohybu?</a:t>
              </a:r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 sz="1600"/>
            </a:p>
            <a:p>
              <a:pPr algn="ctr" eaLnBrk="1" hangingPunct="1"/>
              <a:endParaRPr lang="cs-CZ"/>
            </a:p>
          </p:txBody>
        </p:sp>
      </p:grpSp>
      <p:sp>
        <p:nvSpPr>
          <p:cNvPr id="9" name="Zástupný symbol pro obsah 3"/>
          <p:cNvSpPr txBox="1">
            <a:spLocks/>
          </p:cNvSpPr>
          <p:nvPr/>
        </p:nvSpPr>
        <p:spPr bwMode="auto">
          <a:xfrm>
            <a:off x="4140200" y="4100513"/>
            <a:ext cx="4565650" cy="244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27305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dále působí také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tahová síla F</a:t>
            </a:r>
            <a:r>
              <a:rPr lang="cs-CZ" sz="2400" b="1" baseline="-25000">
                <a:solidFill>
                  <a:schemeClr val="tx2"/>
                </a:solidFill>
                <a:latin typeface="Century Gothic" pitchFamily="34" charset="0"/>
              </a:rPr>
              <a:t>t </a:t>
            </a: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závěsu</a:t>
            </a:r>
            <a:endParaRPr lang="cs-CZ" sz="2400" b="1" baseline="-25000">
              <a:solidFill>
                <a:schemeClr val="tx2"/>
              </a:solidFill>
              <a:latin typeface="Century Gothic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endParaRPr lang="cs-CZ" sz="2400" b="1" baseline="-25000">
              <a:solidFill>
                <a:schemeClr val="tx2"/>
              </a:solidFill>
              <a:latin typeface="Century Gothic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při vychýlení z rovnovážné polohy vzniká složením sil výsledná síla </a:t>
            </a:r>
            <a:r>
              <a:rPr lang="cs-CZ" sz="2400" b="1">
                <a:solidFill>
                  <a:schemeClr val="tx2"/>
                </a:solidFill>
                <a:latin typeface="Century Gothic" pitchFamily="34" charset="0"/>
              </a:rPr>
              <a:t>F</a:t>
            </a:r>
            <a:endParaRPr lang="cs-CZ" sz="2400">
              <a:solidFill>
                <a:schemeClr val="tx2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" name="Obrázek 3" descr="http://upload.wikimedia.org/wikipedia/commons/1/19/Kyvadl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5200" y="836613"/>
            <a:ext cx="7416800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258888" y="5949950"/>
            <a:ext cx="29606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4 – Síly v kmitavém pohybu kyvadla</a:t>
            </a:r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2740025" y="2411413"/>
            <a:ext cx="2257425" cy="3211512"/>
            <a:chOff x="2739941" y="2411596"/>
            <a:chExt cx="2257862" cy="3211775"/>
          </a:xfrm>
        </p:grpSpPr>
        <p:cxnSp>
          <p:nvCxnSpPr>
            <p:cNvPr id="8" name="Přímá spojnice se šipkou 7"/>
            <p:cNvCxnSpPr/>
            <p:nvPr/>
          </p:nvCxnSpPr>
          <p:spPr>
            <a:xfrm flipH="1">
              <a:off x="2739941" y="2781513"/>
              <a:ext cx="968562" cy="79222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367" name="TextovéPole 8"/>
            <p:cNvSpPr txBox="1">
              <a:spLocks noChangeArrowheads="1"/>
            </p:cNvSpPr>
            <p:nvPr/>
          </p:nvSpPr>
          <p:spPr bwMode="auto">
            <a:xfrm>
              <a:off x="2739941" y="2411596"/>
              <a:ext cx="2257862" cy="369332"/>
            </a:xfrm>
            <a:prstGeom prst="rect">
              <a:avLst/>
            </a:prstGeom>
            <a:noFill/>
            <a:ln w="9525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FF0000"/>
                  </a:solidFill>
                </a:rPr>
                <a:t>Tahová síla závěsu</a:t>
              </a:r>
            </a:p>
          </p:txBody>
        </p:sp>
        <p:cxnSp>
          <p:nvCxnSpPr>
            <p:cNvPr id="13" name="Přímá spojnice se šipkou 12"/>
            <p:cNvCxnSpPr/>
            <p:nvPr/>
          </p:nvCxnSpPr>
          <p:spPr>
            <a:xfrm flipH="1" flipV="1">
              <a:off x="2987639" y="4797803"/>
              <a:ext cx="720865" cy="431835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369" name="TextovéPole 13"/>
            <p:cNvSpPr txBox="1">
              <a:spLocks noChangeArrowheads="1"/>
            </p:cNvSpPr>
            <p:nvPr/>
          </p:nvSpPr>
          <p:spPr bwMode="auto">
            <a:xfrm>
              <a:off x="3223922" y="5254039"/>
              <a:ext cx="1377300" cy="369332"/>
            </a:xfrm>
            <a:prstGeom prst="rect">
              <a:avLst/>
            </a:prstGeom>
            <a:noFill/>
            <a:ln w="9525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FF0000"/>
                  </a:solidFill>
                </a:rPr>
                <a:t>Tíhová síla</a:t>
              </a:r>
            </a:p>
          </p:txBody>
        </p:sp>
      </p:grp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600075"/>
            <a:ext cx="3889375" cy="685800"/>
          </a:xfrm>
        </p:spPr>
        <p:txBody>
          <a:bodyPr/>
          <a:lstStyle/>
          <a:p>
            <a:r>
              <a:rPr lang="cs-CZ" smtClean="0"/>
              <a:t>Pohyb kyvadla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700213"/>
            <a:ext cx="4895850" cy="2319337"/>
          </a:xfrm>
        </p:spPr>
        <p:txBody>
          <a:bodyPr/>
          <a:lstStyle/>
          <a:p>
            <a:r>
              <a:rPr lang="cs-CZ" smtClean="0"/>
              <a:t>z vychýlené polohy se kyvadlo vrací do rovnovážné polohy (má největší rychlost) a na druhé straně se opět vychýlí.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625" y="760413"/>
            <a:ext cx="3232150" cy="295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100763" y="3743325"/>
            <a:ext cx="20478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200"/>
              <a:t>Obr. 5 – Kyv a kmit kyvadla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612775" y="4043363"/>
            <a:ext cx="7991475" cy="231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27305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 b="1" dirty="0">
                <a:solidFill>
                  <a:srgbClr val="FF0000"/>
                </a:solidFill>
                <a:latin typeface="Century Gothic" pitchFamily="34" charset="0"/>
              </a:rPr>
              <a:t>kyv</a:t>
            </a:r>
            <a:r>
              <a:rPr lang="cs-CZ" sz="2400" dirty="0">
                <a:solidFill>
                  <a:schemeClr val="tx2"/>
                </a:solidFill>
                <a:latin typeface="Century Gothic" pitchFamily="34" charset="0"/>
              </a:rPr>
              <a:t> = pohyb kyvadla z výchozí polohy </a:t>
            </a:r>
            <a:r>
              <a:rPr lang="cs-CZ" sz="2400" dirty="0" smtClean="0">
                <a:solidFill>
                  <a:schemeClr val="tx2"/>
                </a:solidFill>
                <a:latin typeface="Century Gothic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6000"/>
            </a:pPr>
            <a:r>
              <a:rPr lang="cs-CZ" sz="2400" dirty="0" smtClean="0">
                <a:solidFill>
                  <a:schemeClr val="tx2"/>
                </a:solidFill>
                <a:latin typeface="Century Gothic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Century Gothic" pitchFamily="34" charset="0"/>
              </a:rPr>
              <a:t>  </a:t>
            </a:r>
            <a:r>
              <a:rPr lang="cs-CZ" sz="2400" dirty="0" smtClean="0">
                <a:solidFill>
                  <a:schemeClr val="tx2"/>
                </a:solidFill>
                <a:latin typeface="Century Gothic" pitchFamily="34" charset="0"/>
              </a:rPr>
              <a:t>do </a:t>
            </a:r>
            <a:r>
              <a:rPr lang="cs-CZ" sz="2400" dirty="0">
                <a:solidFill>
                  <a:schemeClr val="tx2"/>
                </a:solidFill>
                <a:latin typeface="Century Gothic" pitchFamily="34" charset="0"/>
              </a:rPr>
              <a:t>maximální výchylky na druhé straně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 b="1" dirty="0">
                <a:solidFill>
                  <a:srgbClr val="00B050"/>
                </a:solidFill>
                <a:latin typeface="Century Gothic" pitchFamily="34" charset="0"/>
              </a:rPr>
              <a:t>kmit</a:t>
            </a:r>
            <a:r>
              <a:rPr lang="cs-CZ" sz="2400" dirty="0">
                <a:solidFill>
                  <a:schemeClr val="tx2"/>
                </a:solidFill>
                <a:latin typeface="Century Gothic" pitchFamily="34" charset="0"/>
              </a:rPr>
              <a:t> = jsou dva kyvy – tam a zpět do výchozí polohy</a:t>
            </a:r>
            <a:endParaRPr lang="cs-CZ" sz="2400" b="1" dirty="0">
              <a:solidFill>
                <a:schemeClr val="tx2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620713"/>
            <a:ext cx="3673475" cy="757237"/>
          </a:xfrm>
        </p:spPr>
        <p:txBody>
          <a:bodyPr/>
          <a:lstStyle/>
          <a:p>
            <a:r>
              <a:rPr lang="cs-CZ" smtClean="0"/>
              <a:t>Doba kmitu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844675"/>
            <a:ext cx="7921625" cy="4248150"/>
          </a:xfrm>
        </p:spPr>
        <p:txBody>
          <a:bodyPr/>
          <a:lstStyle/>
          <a:p>
            <a:r>
              <a:rPr lang="cs-CZ" b="1" smtClean="0"/>
              <a:t>doba kmitu</a:t>
            </a:r>
            <a:r>
              <a:rPr lang="cs-CZ" smtClean="0"/>
              <a:t> je základní charakteristikou mechanických oscilátorů</a:t>
            </a:r>
          </a:p>
          <a:p>
            <a:r>
              <a:rPr lang="cs-CZ" smtClean="0"/>
              <a:t>je to </a:t>
            </a:r>
            <a:r>
              <a:rPr lang="cs-CZ" b="1" smtClean="0"/>
              <a:t>doba, za kterou oscilátor vykoná jeden kmit</a:t>
            </a:r>
          </a:p>
          <a:p>
            <a:r>
              <a:rPr lang="cs-CZ" smtClean="0"/>
              <a:t>označuje se také jako </a:t>
            </a:r>
            <a:r>
              <a:rPr lang="cs-CZ" b="1" smtClean="0"/>
              <a:t>perioda </a:t>
            </a:r>
            <a:r>
              <a:rPr lang="cs-CZ" smtClean="0"/>
              <a:t>= </a:t>
            </a:r>
            <a:r>
              <a:rPr lang="cs-CZ" b="1" smtClean="0"/>
              <a:t>T</a:t>
            </a:r>
          </a:p>
          <a:p>
            <a:r>
              <a:rPr lang="cs-CZ" smtClean="0"/>
              <a:t>u kyvadla je T dána délkou závěsu (čím delší závěs, tím delší doba kmitu)</a:t>
            </a:r>
          </a:p>
          <a:p>
            <a:r>
              <a:rPr lang="cs-CZ" smtClean="0"/>
              <a:t>počet kmitů vykonaných za určitou dobu nazýváme </a:t>
            </a:r>
            <a:r>
              <a:rPr lang="cs-CZ" b="1" smtClean="0"/>
              <a:t>kmitočet</a:t>
            </a:r>
            <a:r>
              <a:rPr lang="cs-CZ" smtClean="0"/>
              <a:t> – tedy </a:t>
            </a:r>
            <a:r>
              <a:rPr lang="cs-CZ" b="1" smtClean="0"/>
              <a:t>frekvenci </a:t>
            </a:r>
            <a:r>
              <a:rPr lang="cs-CZ" smtClean="0"/>
              <a:t>= </a:t>
            </a:r>
            <a:r>
              <a:rPr lang="cs-CZ" b="1" smtClean="0"/>
              <a:t>f</a:t>
            </a:r>
            <a:endParaRPr lang="cs-CZ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90671" y="5445224"/>
            <a:ext cx="8064896" cy="70788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4000" b="1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HERTZ = Hz </a:t>
            </a:r>
            <a:r>
              <a:rPr lang="cs-CZ" sz="4000" dirty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jednotka frekvence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620713"/>
            <a:ext cx="5978525" cy="757237"/>
          </a:xfrm>
        </p:spPr>
        <p:txBody>
          <a:bodyPr/>
          <a:lstStyle/>
          <a:p>
            <a:r>
              <a:rPr lang="cs-CZ" smtClean="0"/>
              <a:t>Výpočet frekvence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043608" y="1772816"/>
            <a:ext cx="7489452" cy="960884"/>
          </a:xfrm>
          <a:blipFill rotWithShape="1">
            <a:blip r:embed="rId2" cstate="print"/>
            <a:stretch>
              <a:fillRect/>
            </a:stretch>
          </a:blipFill>
          <a:extLst/>
        </p:spPr>
        <p:txBody>
          <a:bodyPr/>
          <a:lstStyle/>
          <a:p>
            <a:pPr>
              <a:buNone/>
              <a:defRPr/>
            </a:pPr>
            <a:r>
              <a:rPr lang="cs-CZ" dirty="0">
                <a:noFill/>
              </a:rPr>
              <a:t> 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1043608" y="3645024"/>
            <a:ext cx="7416824" cy="1944216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9850" indent="0">
              <a:buFont typeface="Wingdings 2" pitchFamily="18" charset="2"/>
              <a:buNone/>
              <a:defRPr/>
            </a:pPr>
            <a:r>
              <a:rPr lang="cs-CZ" sz="3200" dirty="0" smtClean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kilohertz				kHz </a:t>
            </a:r>
            <a:r>
              <a:rPr lang="cs-CZ" sz="3200" dirty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= 10</a:t>
            </a:r>
            <a:r>
              <a:rPr lang="cs-CZ" sz="3200" baseline="30000" dirty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3200" dirty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Hz</a:t>
            </a:r>
          </a:p>
          <a:p>
            <a:pPr marL="69850" indent="0">
              <a:buFont typeface="Wingdings 2" pitchFamily="18" charset="2"/>
              <a:buNone/>
              <a:defRPr/>
            </a:pPr>
            <a:r>
              <a:rPr lang="cs-CZ" sz="3200" dirty="0" smtClean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megahertz			MHz </a:t>
            </a:r>
            <a:r>
              <a:rPr lang="cs-CZ" sz="3200" dirty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= 10</a:t>
            </a:r>
            <a:r>
              <a:rPr lang="cs-CZ" sz="3200" baseline="30000" dirty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6</a:t>
            </a:r>
            <a:r>
              <a:rPr lang="cs-CZ" sz="3200" dirty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Hz</a:t>
            </a:r>
          </a:p>
          <a:p>
            <a:pPr marL="69850" indent="0">
              <a:buFont typeface="Wingdings 2" pitchFamily="18" charset="2"/>
              <a:buNone/>
              <a:defRPr/>
            </a:pPr>
            <a:r>
              <a:rPr lang="cs-CZ" sz="3200" dirty="0" smtClean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gigahertz			</a:t>
            </a:r>
            <a:r>
              <a:rPr lang="cs-CZ" sz="3200" dirty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GHz = 10</a:t>
            </a:r>
            <a:r>
              <a:rPr lang="cs-CZ" sz="3200" baseline="30000" dirty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9</a:t>
            </a:r>
            <a:r>
              <a:rPr lang="cs-CZ" sz="3200" dirty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Hz</a:t>
            </a:r>
            <a:endParaRPr lang="cs-CZ" sz="3200" dirty="0" smtClean="0">
              <a:solidFill>
                <a:schemeClr val="bg1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r>
              <a:rPr lang="cs-CZ" sz="1800" smtClean="0">
                <a:latin typeface="Franklin Gothic Book" pitchFamily="34" charset="0"/>
              </a:rPr>
              <a:t>Obr. 1 – </a:t>
            </a:r>
            <a:r>
              <a:rPr lang="pt-BR" sz="1800" smtClean="0"/>
              <a:t>AUTOR NEUVEDEN. </a:t>
            </a:r>
            <a:r>
              <a:rPr lang="pt-BR" sz="1800" i="1" smtClean="0"/>
              <a:t>www.krasne-darky.cz</a:t>
            </a:r>
            <a:r>
              <a:rPr lang="pt-BR" sz="1800" smtClean="0"/>
              <a:t> [online]. [cit. 9.</a:t>
            </a:r>
            <a:r>
              <a:rPr lang="cs-CZ" sz="1800" smtClean="0"/>
              <a:t>9</a:t>
            </a:r>
            <a:r>
              <a:rPr lang="pt-BR" sz="1800" smtClean="0"/>
              <a:t>.2012]. Dostupný na WWW: &lt;http://krasne-darky.eu/678-1232-large/hodiny-ams.jpg&gt;. </a:t>
            </a:r>
            <a:endParaRPr lang="cs-CZ" sz="1800" smtClean="0"/>
          </a:p>
          <a:p>
            <a:pPr eaLnBrk="1" hangingPunct="1"/>
            <a:r>
              <a:rPr lang="cs-CZ" sz="1800" smtClean="0">
                <a:latin typeface="Franklin Gothic Book" pitchFamily="34" charset="0"/>
              </a:rPr>
              <a:t>Obr. 2 - </a:t>
            </a:r>
            <a:r>
              <a:rPr lang="cs-CZ" sz="1800" smtClean="0"/>
              <a:t>ŠEVČÍK, Radek. </a:t>
            </a:r>
            <a:r>
              <a:rPr lang="cs-CZ" sz="1800" i="1" smtClean="0"/>
              <a:t>mog.wz.cz</a:t>
            </a:r>
            <a:r>
              <a:rPr lang="cs-CZ" sz="1800" smtClean="0"/>
              <a:t> [online]. [cit. 9.10.2012]. Dostupný na WWW: &lt;http://mog.wz.cz/fyzika/2rocnik/kap301.htm&gt;. </a:t>
            </a:r>
          </a:p>
          <a:p>
            <a:pPr eaLnBrk="1" hangingPunct="1"/>
            <a:r>
              <a:rPr lang="cs-CZ" sz="1800" smtClean="0">
                <a:latin typeface="Franklin Gothic Book" pitchFamily="34" charset="0"/>
              </a:rPr>
              <a:t>Obr. 3 - </a:t>
            </a:r>
            <a:r>
              <a:rPr lang="cs-CZ" sz="1800" smtClean="0"/>
              <a:t>RURYK. </a:t>
            </a:r>
            <a:r>
              <a:rPr lang="cs-CZ" sz="1800" i="1" smtClean="0"/>
              <a:t>cs.wikipedia.org</a:t>
            </a:r>
            <a:r>
              <a:rPr lang="cs-CZ" sz="1800" smtClean="0"/>
              <a:t> [online]. [cit. 9.10.2012]. Dostupný na WWW: &lt;http://cs.wikipedia.org/wiki/Soubor:Oscillating_pendulum.gif&gt;. </a:t>
            </a:r>
          </a:p>
          <a:p>
            <a:pPr eaLnBrk="1" hangingPunct="1"/>
            <a:r>
              <a:rPr lang="cs-CZ" sz="1800" smtClean="0"/>
              <a:t>Obr. 4 - SACHROU. </a:t>
            </a:r>
            <a:r>
              <a:rPr lang="cs-CZ" sz="1800" i="1" smtClean="0"/>
              <a:t>cs.wikipedia.org</a:t>
            </a:r>
            <a:r>
              <a:rPr lang="cs-CZ" sz="1800" smtClean="0"/>
              <a:t> [online]. [cit. 9.10.2012]. Dostupný na WWW: &lt;http://cs.wikipedia.org/wiki/Soubor:Kyvadlo.png&gt;. </a:t>
            </a:r>
          </a:p>
          <a:p>
            <a:pPr eaLnBrk="1" hangingPunct="1"/>
            <a:r>
              <a:rPr lang="cs-CZ" sz="1800" smtClean="0"/>
              <a:t>Obr. 5 – Archiv autora, FYZ-1.</a:t>
            </a:r>
          </a:p>
          <a:p>
            <a:pPr eaLnBrk="1" hangingPunct="1"/>
            <a:r>
              <a:rPr lang="cs-CZ" sz="1800" smtClean="0"/>
              <a:t>Kliparty pocházejí z archivů MS Office. </a:t>
            </a:r>
          </a:p>
          <a:p>
            <a:pPr eaLnBrk="1" hangingPunct="1"/>
            <a:endParaRPr lang="cs-CZ" sz="1800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50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2400" dirty="0">
              <a:latin typeface="Franklin Gothic Book" pitchFamily="34" charset="0"/>
            </a:endParaRP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387</TotalTime>
  <Words>478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Snímek 1</vt:lpstr>
      <vt:lpstr>Výukový materiál</vt:lpstr>
      <vt:lpstr>Snímek 3</vt:lpstr>
      <vt:lpstr>Kmitavý pohyb</vt:lpstr>
      <vt:lpstr>Mechanické oscilátory</vt:lpstr>
      <vt:lpstr>Kyvadlo</vt:lpstr>
      <vt:lpstr>Snímek 7</vt:lpstr>
      <vt:lpstr>Pohyb kyvadla</vt:lpstr>
      <vt:lpstr>Doba kmitu</vt:lpstr>
      <vt:lpstr>Výpočet frekvence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48</cp:revision>
  <dcterms:created xsi:type="dcterms:W3CDTF">2011-04-17T19:50:20Z</dcterms:created>
  <dcterms:modified xsi:type="dcterms:W3CDTF">2013-01-09T07:59:34Z</dcterms:modified>
</cp:coreProperties>
</file>