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66" r:id="rId5"/>
    <p:sldId id="267" r:id="rId6"/>
    <p:sldId id="268" r:id="rId7"/>
    <p:sldId id="270" r:id="rId8"/>
    <p:sldId id="271" r:id="rId9"/>
    <p:sldId id="272" r:id="rId10"/>
    <p:sldId id="273" r:id="rId11"/>
    <p:sldId id="260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60" d="100"/>
          <a:sy n="60" d="100"/>
        </p:scale>
        <p:origin x="-402" y="-2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EEB6080B-BDEC-463A-BE0E-8B68DAC3F927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943FF59D-6F88-422D-B09A-E2336C4165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74453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50BD71-057A-47AE-932E-AA8095FA10DA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211462-5659-4023-B2B1-FE18FC2B7F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7405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5BE1D8-4785-495D-BB1F-1908A0CA09C1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427EE6-41FD-4B09-BA92-D146DAE220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0529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DE7669-551C-4D0C-8DA1-3EFD32DA346F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53458-0E88-4EA7-9E26-4ABAB37F78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81765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FBBDD7-0053-4A78-A743-D95669F1E057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997EB0-A663-443F-A429-3CC9513246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6354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42FE31-8B59-4DB7-B37B-245B728A0407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514A6D-76AC-482C-9F7A-DF69DC46A9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3782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2511D0-8B10-4B98-BAC2-52A019E6EF08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572ED6-5145-44A0-95CE-80F011ADF4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76429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CA9914-785D-492E-84E8-5AA0573DB591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479857-755E-4E6E-85B8-6DAA9A1990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737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452631-7E25-4467-8C62-12D9A10B40C7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F92CDF-2637-4ADC-83EB-6C8AD997C5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29011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48DE46-0073-40F7-99B2-6E14B3FCA6D4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112AF1-2073-4E1F-9C7F-29A9F6250B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89024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7088FF-F1EE-4035-A5BA-C51D749A73B8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956FA0-CF24-4605-B93A-033CAB30EC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13726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95194324-A3FD-4B5C-A426-8054A223998F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DC9B4391-067A-48EE-A3B9-9D7879B2AA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885" r:id="rId2"/>
    <p:sldLayoutId id="2147483886" r:id="rId3"/>
    <p:sldLayoutId id="2147483887" r:id="rId4"/>
    <p:sldLayoutId id="2147483888" r:id="rId5"/>
    <p:sldLayoutId id="2147483889" r:id="rId6"/>
    <p:sldLayoutId id="2147483890" r:id="rId7"/>
    <p:sldLayoutId id="2147483902" r:id="rId8"/>
    <p:sldLayoutId id="2147483903" r:id="rId9"/>
    <p:sldLayoutId id="2147483891" r:id="rId10"/>
    <p:sldLayoutId id="2147483892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Podnadpis 2"/>
          <p:cNvSpPr>
            <a:spLocks noGrp="1"/>
          </p:cNvSpPr>
          <p:nvPr>
            <p:ph type="subTitle" idx="1"/>
          </p:nvPr>
        </p:nvSpPr>
        <p:spPr>
          <a:xfrm>
            <a:off x="4733925" y="4421188"/>
            <a:ext cx="3309938" cy="1260475"/>
          </a:xfrm>
        </p:spPr>
        <p:txBody>
          <a:bodyPr/>
          <a:lstStyle/>
          <a:p>
            <a:pPr eaLnBrk="1" hangingPunct="1"/>
            <a:r>
              <a:rPr lang="cs-CZ" sz="2800" dirty="0" smtClean="0">
                <a:solidFill>
                  <a:srgbClr val="443329"/>
                </a:solidFill>
              </a:rPr>
              <a:t>Fyzika – Zvuk</a:t>
            </a:r>
          </a:p>
        </p:txBody>
      </p:sp>
      <p:pic>
        <p:nvPicPr>
          <p:cNvPr id="9219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05_02_32_INOVACE_03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1024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Fyzika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11268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46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Objasnění pojmu zvuk, jeho šíření a vlastnosti, jako je rychlost a intenzita.</a:t>
            </a:r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Zvuk, kmitání, ladička, výška tónu, hlasitost, šíření zvuku.</a:t>
            </a:r>
            <a:endParaRPr lang="cs-CZ" dirty="0">
              <a:latin typeface="Franklin Gothic Book" pitchFamily="34" charset="0"/>
            </a:endParaRPr>
          </a:p>
        </p:txBody>
      </p:sp>
      <p:pic>
        <p:nvPicPr>
          <p:cNvPr id="11269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anchorCtr="1"/>
          <a:lstStyle/>
          <a:p>
            <a:pPr algn="ctr">
              <a:defRPr/>
            </a:pPr>
            <a:r>
              <a:rPr lang="cs-CZ" sz="32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ZVUK</a:t>
            </a:r>
            <a:endParaRPr lang="cs-CZ" sz="32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23652" y="852755"/>
            <a:ext cx="7024687" cy="685329"/>
          </a:xfrm>
        </p:spPr>
        <p:txBody>
          <a:bodyPr/>
          <a:lstStyle/>
          <a:p>
            <a:r>
              <a:rPr lang="cs-CZ" dirty="0" smtClean="0"/>
              <a:t>Zvuk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92379"/>
            <a:ext cx="4536132" cy="1512169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69850" indent="0">
              <a:buNone/>
            </a:pPr>
            <a:r>
              <a:rPr lang="cs-CZ" sz="2800" b="1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Zvuk</a:t>
            </a:r>
            <a:r>
              <a:rPr lang="cs-CZ" sz="2800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je mechanické vlnění, které v uchu vyvolává sluchový vjem.</a:t>
            </a:r>
            <a:endParaRPr lang="cs-CZ" sz="2800" b="1" dirty="0"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5251595" y="864814"/>
            <a:ext cx="3390900" cy="2339102"/>
            <a:chOff x="5251595" y="864814"/>
            <a:chExt cx="3390900" cy="2339102"/>
          </a:xfrm>
        </p:grpSpPr>
        <p:pic>
          <p:nvPicPr>
            <p:cNvPr id="13" name="Picture 2" descr="C:\Users\hoszowskir\AppData\Local\Microsoft\Windows\Temporary Internet Files\Content.IE5\SJFLB50J\MC90044193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66003" y="1700808"/>
              <a:ext cx="1362084" cy="13147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TextovéPole 11"/>
            <p:cNvSpPr txBox="1">
              <a:spLocks noChangeArrowheads="1"/>
            </p:cNvSpPr>
            <p:nvPr/>
          </p:nvSpPr>
          <p:spPr bwMode="auto">
            <a:xfrm>
              <a:off x="5251595" y="864814"/>
              <a:ext cx="3390900" cy="2339102"/>
            </a:xfrm>
            <a:prstGeom prst="rect">
              <a:avLst/>
            </a:prstGeom>
            <a:noFill/>
            <a:ln w="57150" cmpd="thickThin">
              <a:solidFill>
                <a:schemeClr val="accent1"/>
              </a:solidFill>
              <a:prstDash val="sys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/>
              <a:r>
                <a:rPr lang="cs-CZ" sz="1600" dirty="0" smtClean="0"/>
                <a:t>Co je to </a:t>
              </a:r>
              <a:r>
                <a:rPr lang="cs-CZ" sz="1600" b="1" dirty="0" smtClean="0"/>
                <a:t>zvuk</a:t>
              </a:r>
              <a:r>
                <a:rPr lang="cs-CZ" sz="1600" dirty="0" smtClean="0"/>
                <a:t>? Dokázali byste popsat princip zvuku?</a:t>
              </a:r>
            </a:p>
            <a:p>
              <a:pPr algn="ctr" eaLnBrk="1" hangingPunct="1"/>
              <a:r>
                <a:rPr lang="cs-CZ" sz="1600" dirty="0" smtClean="0"/>
                <a:t>Co vše může být zdrojem zvuku?</a:t>
              </a:r>
              <a:endParaRPr lang="cs-CZ" sz="1600" dirty="0"/>
            </a:p>
            <a:p>
              <a:pPr algn="ctr" eaLnBrk="1" hangingPunct="1"/>
              <a:endParaRPr lang="cs-CZ" sz="1600" dirty="0"/>
            </a:p>
            <a:p>
              <a:pPr algn="ctr" eaLnBrk="1" hangingPunct="1"/>
              <a:endParaRPr lang="cs-CZ" sz="1600" dirty="0"/>
            </a:p>
            <a:p>
              <a:pPr algn="ctr" eaLnBrk="1" hangingPunct="1"/>
              <a:endParaRPr lang="cs-CZ" sz="1600" dirty="0"/>
            </a:p>
            <a:p>
              <a:pPr algn="ctr" eaLnBrk="1" hangingPunct="1"/>
              <a:endParaRPr lang="cs-CZ" sz="1600" dirty="0"/>
            </a:p>
            <a:p>
              <a:pPr algn="ctr" eaLnBrk="1" hangingPunct="1"/>
              <a:endParaRPr lang="cs-CZ" sz="1600" dirty="0"/>
            </a:p>
            <a:p>
              <a:pPr algn="ctr" eaLnBrk="1" hangingPunct="1"/>
              <a:endParaRPr lang="cs-CZ" dirty="0"/>
            </a:p>
          </p:txBody>
        </p:sp>
      </p:grpSp>
      <p:sp>
        <p:nvSpPr>
          <p:cNvPr id="15" name="Zástupný symbol pro obsah 6"/>
          <p:cNvSpPr txBox="1">
            <a:spLocks/>
          </p:cNvSpPr>
          <p:nvPr/>
        </p:nvSpPr>
        <p:spPr bwMode="auto">
          <a:xfrm>
            <a:off x="827584" y="3645024"/>
            <a:ext cx="7416824" cy="2736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9763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395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56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zvukem a jeho šířením v prostoru se zabývá </a:t>
            </a:r>
            <a:r>
              <a:rPr lang="cs-CZ" b="1" dirty="0" smtClean="0"/>
              <a:t>akustika</a:t>
            </a:r>
            <a:r>
              <a:rPr lang="cs-CZ" dirty="0" smtClean="0"/>
              <a:t> – jeden z oborů fyziky</a:t>
            </a:r>
          </a:p>
          <a:p>
            <a:r>
              <a:rPr lang="cs-CZ" dirty="0" smtClean="0"/>
              <a:t>zdrojem zvuku je cokoliv – reproduktor, člověk, hudební nástroj, ale také sbíjecí kladivo aj.</a:t>
            </a:r>
          </a:p>
          <a:p>
            <a:r>
              <a:rPr lang="cs-CZ" dirty="0" smtClean="0"/>
              <a:t>všechny </a:t>
            </a:r>
            <a:r>
              <a:rPr lang="cs-CZ" b="1" dirty="0" smtClean="0"/>
              <a:t>zdroje zvuku</a:t>
            </a:r>
            <a:r>
              <a:rPr lang="cs-CZ" dirty="0" smtClean="0"/>
              <a:t> jsou </a:t>
            </a:r>
            <a:r>
              <a:rPr lang="cs-CZ" b="1" dirty="0" smtClean="0"/>
              <a:t>kmitající tělesa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1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20688"/>
            <a:ext cx="7024687" cy="829345"/>
          </a:xfrm>
        </p:spPr>
        <p:txBody>
          <a:bodyPr/>
          <a:lstStyle/>
          <a:p>
            <a:r>
              <a:rPr lang="cs-CZ" dirty="0" smtClean="0"/>
              <a:t>Průběh kmitaní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1043608" y="1628800"/>
            <a:ext cx="6777037" cy="456828"/>
          </a:xfrm>
        </p:spPr>
        <p:txBody>
          <a:bodyPr/>
          <a:lstStyle/>
          <a:p>
            <a:r>
              <a:rPr lang="cs-CZ" sz="2000" dirty="0" smtClean="0"/>
              <a:t>Průběh kmitání může být jednoduchý nebo složitý</a:t>
            </a:r>
            <a:endParaRPr lang="cs-CZ" sz="2000" dirty="0"/>
          </a:p>
        </p:txBody>
      </p:sp>
      <p:pic>
        <p:nvPicPr>
          <p:cNvPr id="14" name="Obrázek 1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2090393"/>
            <a:ext cx="2202180" cy="2698115"/>
          </a:xfrm>
          <a:prstGeom prst="rect">
            <a:avLst/>
          </a:prstGeom>
        </p:spPr>
      </p:pic>
      <p:pic>
        <p:nvPicPr>
          <p:cNvPr id="15" name="Obrázek 14"/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666" b="47109"/>
          <a:stretch/>
        </p:blipFill>
        <p:spPr bwMode="auto">
          <a:xfrm>
            <a:off x="1527205" y="4788508"/>
            <a:ext cx="2222639" cy="173683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6" name="Obrázek 15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0373" y="2090393"/>
            <a:ext cx="3394710" cy="2265045"/>
          </a:xfrm>
          <a:prstGeom prst="rect">
            <a:avLst/>
          </a:prstGeom>
        </p:spPr>
      </p:pic>
      <p:pic>
        <p:nvPicPr>
          <p:cNvPr id="17" name="Obrázek 16"/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72" t="9376" r="7577" b="13829"/>
          <a:stretch/>
        </p:blipFill>
        <p:spPr bwMode="auto">
          <a:xfrm>
            <a:off x="4727372" y="4355438"/>
            <a:ext cx="3315335" cy="202882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67544" y="6525344"/>
            <a:ext cx="298947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 + 2 – Ladička a její průběh kmitání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727372" y="6539244"/>
            <a:ext cx="387913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 + 4 – Koncert orchestru a průběh kmitání zvuku</a:t>
            </a:r>
            <a:endParaRPr lang="cs-CZ" sz="1200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build="p"/>
      <p:bldP spid="8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539552" y="4100513"/>
            <a:ext cx="3390900" cy="2339102"/>
            <a:chOff x="3419872" y="4100513"/>
            <a:chExt cx="3390900" cy="2339102"/>
          </a:xfrm>
        </p:grpSpPr>
        <p:pic>
          <p:nvPicPr>
            <p:cNvPr id="14344" name="Picture 2" descr="C:\Users\hoszowskir\AppData\Local\Microsoft\Windows\Temporary Internet Files\Content.IE5\SJFLB50J\MC900441902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30492" y="4788834"/>
              <a:ext cx="1369659" cy="16181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345" name="TextovéPole 11"/>
            <p:cNvSpPr txBox="1">
              <a:spLocks noChangeArrowheads="1"/>
            </p:cNvSpPr>
            <p:nvPr/>
          </p:nvSpPr>
          <p:spPr bwMode="auto">
            <a:xfrm>
              <a:off x="3419872" y="4100513"/>
              <a:ext cx="3390900" cy="2339102"/>
            </a:xfrm>
            <a:prstGeom prst="rect">
              <a:avLst/>
            </a:prstGeom>
            <a:noFill/>
            <a:ln w="57150" cmpd="thickThin">
              <a:solidFill>
                <a:schemeClr val="accent1"/>
              </a:solidFill>
              <a:prstDash val="sys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/>
              <a:r>
                <a:rPr lang="cs-CZ" sz="1600" dirty="0" smtClean="0"/>
                <a:t>Zkusíte si tipnout, jaký průběh kmitání je na obrázku – co je to za zvuk?</a:t>
              </a:r>
              <a:endParaRPr lang="cs-CZ" sz="1600" dirty="0"/>
            </a:p>
            <a:p>
              <a:pPr algn="ctr" eaLnBrk="1" hangingPunct="1"/>
              <a:endParaRPr lang="cs-CZ" sz="1600" dirty="0"/>
            </a:p>
            <a:p>
              <a:pPr algn="ctr" eaLnBrk="1" hangingPunct="1"/>
              <a:endParaRPr lang="cs-CZ" sz="1600" dirty="0"/>
            </a:p>
            <a:p>
              <a:pPr algn="ctr" eaLnBrk="1" hangingPunct="1"/>
              <a:endParaRPr lang="cs-CZ" sz="1600" dirty="0"/>
            </a:p>
            <a:p>
              <a:pPr algn="ctr" eaLnBrk="1" hangingPunct="1"/>
              <a:endParaRPr lang="cs-CZ" sz="1600" dirty="0"/>
            </a:p>
            <a:p>
              <a:pPr algn="ctr" eaLnBrk="1" hangingPunct="1"/>
              <a:endParaRPr lang="cs-CZ" sz="1600" dirty="0"/>
            </a:p>
            <a:p>
              <a:pPr algn="ctr" eaLnBrk="1" hangingPunct="1"/>
              <a:endParaRPr lang="cs-CZ" dirty="0"/>
            </a:p>
          </p:txBody>
        </p:sp>
      </p:grp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43608" y="620688"/>
            <a:ext cx="7024687" cy="685329"/>
          </a:xfrm>
        </p:spPr>
        <p:txBody>
          <a:bodyPr/>
          <a:lstStyle/>
          <a:p>
            <a:r>
              <a:rPr lang="cs-CZ" dirty="0" smtClean="0"/>
              <a:t>Průběh kmitání 2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1043608" y="1556793"/>
            <a:ext cx="6777037" cy="1872208"/>
          </a:xfrm>
        </p:spPr>
        <p:txBody>
          <a:bodyPr/>
          <a:lstStyle/>
          <a:p>
            <a:r>
              <a:rPr lang="cs-CZ" dirty="0" smtClean="0"/>
              <a:t>pokud má zvuk </a:t>
            </a:r>
            <a:r>
              <a:rPr lang="cs-CZ" b="1" dirty="0" smtClean="0"/>
              <a:t>periodický průběh</a:t>
            </a:r>
            <a:r>
              <a:rPr lang="cs-CZ" dirty="0" smtClean="0"/>
              <a:t> jedná se o </a:t>
            </a:r>
            <a:r>
              <a:rPr lang="cs-CZ" b="1" dirty="0" smtClean="0"/>
              <a:t>tón</a:t>
            </a:r>
            <a:endParaRPr lang="cs-CZ" dirty="0" smtClean="0"/>
          </a:p>
          <a:p>
            <a:r>
              <a:rPr lang="cs-CZ" dirty="0" smtClean="0"/>
              <a:t>jedním z nejjednodušších tónů je samohláska </a:t>
            </a:r>
            <a:r>
              <a:rPr lang="cs-CZ" b="1" dirty="0" smtClean="0"/>
              <a:t>á</a:t>
            </a:r>
            <a:endParaRPr lang="cs-CZ" dirty="0"/>
          </a:p>
        </p:txBody>
      </p:sp>
      <p:pic>
        <p:nvPicPr>
          <p:cNvPr id="13" name="Obrázek 12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724" t="50307"/>
          <a:stretch/>
        </p:blipFill>
        <p:spPr bwMode="auto">
          <a:xfrm>
            <a:off x="4788024" y="3462217"/>
            <a:ext cx="2893695" cy="193167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4788024" y="5320890"/>
            <a:ext cx="368517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5 – Průběh kmitání při vyslovení samohlásky á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build="p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6"/>
          <p:cNvSpPr>
            <a:spLocks noGrp="1"/>
          </p:cNvSpPr>
          <p:nvPr>
            <p:ph type="title"/>
          </p:nvPr>
        </p:nvSpPr>
        <p:spPr>
          <a:xfrm>
            <a:off x="1043608" y="1052736"/>
            <a:ext cx="7024687" cy="757336"/>
          </a:xfrm>
        </p:spPr>
        <p:txBody>
          <a:bodyPr/>
          <a:lstStyle/>
          <a:p>
            <a:r>
              <a:rPr lang="cs-CZ" dirty="0" smtClean="0"/>
              <a:t>Výška tónu</a:t>
            </a:r>
            <a:endParaRPr lang="cs-CZ" dirty="0"/>
          </a:p>
        </p:txBody>
      </p:sp>
      <p:sp>
        <p:nvSpPr>
          <p:cNvPr id="11" name="Zástupný symbol pro obsah 7"/>
          <p:cNvSpPr>
            <a:spLocks noGrp="1"/>
          </p:cNvSpPr>
          <p:nvPr>
            <p:ph idx="1"/>
          </p:nvPr>
        </p:nvSpPr>
        <p:spPr>
          <a:xfrm>
            <a:off x="1042988" y="2324100"/>
            <a:ext cx="6985396" cy="3508375"/>
          </a:xfrm>
        </p:spPr>
        <p:txBody>
          <a:bodyPr/>
          <a:lstStyle/>
          <a:p>
            <a:r>
              <a:rPr lang="cs-CZ" dirty="0" smtClean="0"/>
              <a:t>je určena frekvencí kmitání zdroje zvuku</a:t>
            </a:r>
          </a:p>
          <a:p>
            <a:endParaRPr lang="cs-CZ" dirty="0" smtClean="0"/>
          </a:p>
          <a:p>
            <a:r>
              <a:rPr lang="cs-CZ" dirty="0" smtClean="0"/>
              <a:t>lidské ucho slyší cca v rozsahu 20Hz – 20kHz</a:t>
            </a:r>
          </a:p>
          <a:p>
            <a:pPr lvl="1"/>
            <a:r>
              <a:rPr lang="cs-CZ" dirty="0" smtClean="0"/>
              <a:t>zvuky pod 20Hz = </a:t>
            </a:r>
            <a:r>
              <a:rPr lang="cs-CZ" b="1" dirty="0" smtClean="0"/>
              <a:t>infrazvuk</a:t>
            </a:r>
          </a:p>
          <a:p>
            <a:pPr lvl="1"/>
            <a:r>
              <a:rPr lang="cs-CZ" dirty="0" smtClean="0"/>
              <a:t>zvuky nad 20kHz = </a:t>
            </a:r>
            <a:r>
              <a:rPr lang="cs-CZ" b="1" dirty="0" smtClean="0"/>
              <a:t>ultrazvuk</a:t>
            </a:r>
          </a:p>
          <a:p>
            <a:pPr lvl="1"/>
            <a:endParaRPr lang="cs-CZ" b="1" dirty="0" smtClean="0"/>
          </a:p>
          <a:p>
            <a:r>
              <a:rPr lang="cs-CZ" dirty="0" smtClean="0"/>
              <a:t>ultrazvuk slyší např. některá zvířata (psi, kočky, netopýři)</a:t>
            </a:r>
            <a:endParaRPr lang="cs-CZ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043608" y="620688"/>
            <a:ext cx="6985396" cy="685329"/>
          </a:xfrm>
        </p:spPr>
        <p:txBody>
          <a:bodyPr/>
          <a:lstStyle/>
          <a:p>
            <a:r>
              <a:rPr lang="cs-CZ" dirty="0" smtClean="0"/>
              <a:t>Hlasitost zvuku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043608" y="1628800"/>
            <a:ext cx="6777037" cy="4896544"/>
          </a:xfrm>
        </p:spPr>
        <p:txBody>
          <a:bodyPr/>
          <a:lstStyle/>
          <a:p>
            <a:r>
              <a:rPr lang="cs-CZ" dirty="0" smtClean="0"/>
              <a:t>je velmi subjektivní – každý ji vnímá jinak</a:t>
            </a:r>
          </a:p>
          <a:p>
            <a:r>
              <a:rPr lang="cs-CZ" dirty="0" smtClean="0"/>
              <a:t>příliš hlasitý zvuk může vyvolat poškození sluchu</a:t>
            </a:r>
          </a:p>
          <a:p>
            <a:r>
              <a:rPr lang="cs-CZ" dirty="0" smtClean="0"/>
              <a:t>každý člověk má také tzv. </a:t>
            </a:r>
            <a:r>
              <a:rPr lang="cs-CZ" b="1" dirty="0" smtClean="0"/>
              <a:t>práh slyšení</a:t>
            </a:r>
            <a:r>
              <a:rPr lang="cs-CZ" dirty="0" smtClean="0"/>
              <a:t> – nejnižší hlasitost, kterou slyší</a:t>
            </a:r>
          </a:p>
          <a:p>
            <a:r>
              <a:rPr lang="cs-CZ" dirty="0" smtClean="0"/>
              <a:t>základní jednotkou je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prahu slyšení odpovídá 0dB</a:t>
            </a:r>
          </a:p>
          <a:p>
            <a:r>
              <a:rPr lang="cs-CZ" dirty="0" smtClean="0"/>
              <a:t>pocit bolesti vyvolává cca 120dB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83768" y="4331629"/>
            <a:ext cx="4104456" cy="830997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800" dirty="0" smtClean="0"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decibel = dB</a:t>
            </a:r>
            <a:endParaRPr lang="cs-CZ" sz="4800" dirty="0">
              <a:effectLst>
                <a:glow rad="2286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uiExpand="1" build="p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6367556"/>
              </p:ext>
            </p:extLst>
          </p:nvPr>
        </p:nvGraphicFramePr>
        <p:xfrm>
          <a:off x="251520" y="188640"/>
          <a:ext cx="8640961" cy="655272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19009"/>
                <a:gridCol w="3160976"/>
                <a:gridCol w="3160976"/>
              </a:tblGrid>
              <a:tr h="83654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Zdroj zvuku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Vzdálenost v m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Úroveň intenzity zvuku v dB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043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práh slyšení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-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43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šumění listí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-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15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43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tichý rozhovor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40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43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normální rozhovor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65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43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křik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80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8365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symfonický orchestr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3-5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80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8365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hluk motorových vozidel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10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90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43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diskotéka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10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110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43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startující letadlo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20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120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43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práh bolesti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-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130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43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akustické trauma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-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140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43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petardy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-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170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043608" y="620688"/>
            <a:ext cx="7024687" cy="685329"/>
          </a:xfrm>
        </p:spPr>
        <p:txBody>
          <a:bodyPr/>
          <a:lstStyle/>
          <a:p>
            <a:r>
              <a:rPr lang="cs-CZ" dirty="0" smtClean="0"/>
              <a:t>Šíření zvuku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043608" y="4365104"/>
            <a:ext cx="6777037" cy="1824980"/>
          </a:xfrm>
        </p:spPr>
        <p:txBody>
          <a:bodyPr/>
          <a:lstStyle/>
          <a:p>
            <a:r>
              <a:rPr lang="cs-CZ" dirty="0" smtClean="0"/>
              <a:t>zvuk se šíří </a:t>
            </a:r>
            <a:r>
              <a:rPr lang="cs-CZ" b="1" dirty="0" smtClean="0"/>
              <a:t>pouze látkovým prostředím</a:t>
            </a:r>
            <a:endParaRPr lang="cs-CZ" dirty="0" smtClean="0"/>
          </a:p>
          <a:p>
            <a:r>
              <a:rPr lang="cs-CZ" dirty="0" smtClean="0"/>
              <a:t>ve </a:t>
            </a:r>
            <a:r>
              <a:rPr lang="cs-CZ" b="1" dirty="0" smtClean="0"/>
              <a:t>vakuu</a:t>
            </a:r>
            <a:r>
              <a:rPr lang="cs-CZ" dirty="0" smtClean="0"/>
              <a:t> se zvuk nešíří</a:t>
            </a:r>
          </a:p>
          <a:p>
            <a:r>
              <a:rPr lang="cs-CZ" dirty="0" smtClean="0"/>
              <a:t>rychlost šíření zvuku závisí na druhu a teplotě látky, ve které se šíří</a:t>
            </a: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31313"/>
              </p:ext>
            </p:extLst>
          </p:nvPr>
        </p:nvGraphicFramePr>
        <p:xfrm>
          <a:off x="1691680" y="1484784"/>
          <a:ext cx="5904656" cy="266429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97231"/>
                <a:gridCol w="3107425"/>
              </a:tblGrid>
              <a:tr h="3803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Prostředí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Rychlost zvuku v m.s</a:t>
                      </a:r>
                      <a:r>
                        <a:rPr lang="cs-CZ" sz="1800" baseline="30000">
                          <a:effectLst/>
                        </a:rPr>
                        <a:t>-1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806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vzduch při 20°C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343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806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vzduch při 0°C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331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806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voda při 25°C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1500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806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v ledu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3200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806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v oceli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5000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806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ve skle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5200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>
          <a:xfrm>
            <a:off x="1044575" y="549275"/>
            <a:ext cx="7024688" cy="1143000"/>
          </a:xfrm>
        </p:spPr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21507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8086725" cy="4406900"/>
          </a:xfrm>
        </p:spPr>
        <p:txBody>
          <a:bodyPr/>
          <a:lstStyle/>
          <a:p>
            <a:pPr eaLnBrk="1" hangingPunct="1"/>
            <a:r>
              <a:rPr lang="cs-CZ" sz="1600" dirty="0" smtClean="0">
                <a:latin typeface="Franklin Gothic Book" pitchFamily="34" charset="0"/>
              </a:rPr>
              <a:t>Obr. 1 - </a:t>
            </a:r>
            <a:r>
              <a:rPr lang="pt-BR" sz="1600" dirty="0" smtClean="0">
                <a:effectLst/>
              </a:rPr>
              <a:t>AUTOR NEUVEDEN. </a:t>
            </a:r>
            <a:r>
              <a:rPr lang="pt-BR" sz="1600" i="1" dirty="0" smtClean="0">
                <a:effectLst/>
              </a:rPr>
              <a:t>www.helago-cz.cz</a:t>
            </a:r>
            <a:r>
              <a:rPr lang="pt-BR" sz="1600" dirty="0" smtClean="0">
                <a:effectLst/>
              </a:rPr>
              <a:t> [online]. [cit. 10.</a:t>
            </a:r>
            <a:r>
              <a:rPr lang="cs-CZ" sz="1600" dirty="0" smtClean="0">
                <a:effectLst/>
              </a:rPr>
              <a:t>9</a:t>
            </a:r>
            <a:r>
              <a:rPr lang="pt-BR" sz="1600" dirty="0" smtClean="0">
                <a:effectLst/>
              </a:rPr>
              <a:t>.2012]. Dostupný na WWW: &lt;http://www.helago-cz.cz/product/ladicka-440-hz-na-rezonancni-skrince/&gt;.</a:t>
            </a:r>
            <a:endParaRPr lang="cs-CZ" sz="1600" dirty="0" smtClean="0">
              <a:effectLst/>
            </a:endParaRPr>
          </a:p>
          <a:p>
            <a:pPr eaLnBrk="1" hangingPunct="1"/>
            <a:r>
              <a:rPr lang="cs-CZ" sz="1600" dirty="0" smtClean="0"/>
              <a:t>Obr. 2 - </a:t>
            </a:r>
            <a:r>
              <a:rPr lang="cs-CZ" sz="1600" dirty="0" smtClean="0">
                <a:effectLst/>
              </a:rPr>
              <a:t>AUTOR NEUVEDEN. </a:t>
            </a:r>
            <a:r>
              <a:rPr lang="cs-CZ" sz="1600" i="1" dirty="0" smtClean="0">
                <a:effectLst/>
              </a:rPr>
              <a:t>elektronicka-hudba.telotone.cz</a:t>
            </a:r>
            <a:r>
              <a:rPr lang="cs-CZ" sz="1600" dirty="0" smtClean="0">
                <a:effectLst/>
              </a:rPr>
              <a:t> [online]. [cit. 10.10.2012]. Dostupný na WWW: &lt;http://elektronicka-hudba.telotone.cz/</a:t>
            </a:r>
            <a:r>
              <a:rPr lang="cs-CZ" sz="1600" dirty="0" err="1" smtClean="0">
                <a:effectLst/>
              </a:rPr>
              <a:t>clanky</a:t>
            </a:r>
            <a:r>
              <a:rPr lang="cs-CZ" sz="1600" dirty="0" smtClean="0">
                <a:effectLst/>
              </a:rPr>
              <a:t>/o-zvuku/&gt;. </a:t>
            </a:r>
          </a:p>
          <a:p>
            <a:pPr eaLnBrk="1" hangingPunct="1"/>
            <a:r>
              <a:rPr lang="cs-CZ" sz="1600" dirty="0" smtClean="0"/>
              <a:t>Obr. 3 - </a:t>
            </a:r>
            <a:r>
              <a:rPr lang="cs-CZ" sz="1600" dirty="0" smtClean="0">
                <a:effectLst/>
              </a:rPr>
              <a:t>AUTOR NEUVEDEN. </a:t>
            </a:r>
            <a:r>
              <a:rPr lang="cs-CZ" sz="1600" i="1" dirty="0" smtClean="0">
                <a:effectLst/>
              </a:rPr>
              <a:t>bands.caltech.edu</a:t>
            </a:r>
            <a:r>
              <a:rPr lang="cs-CZ" sz="1600" dirty="0" smtClean="0">
                <a:effectLst/>
              </a:rPr>
              <a:t> [online]. [cit. 10.10.2012]. Dostupný na WWW: &lt;http://bands.caltech.edu/</a:t>
            </a:r>
            <a:r>
              <a:rPr lang="cs-CZ" sz="1600" dirty="0" err="1" smtClean="0">
                <a:effectLst/>
              </a:rPr>
              <a:t>concert.php</a:t>
            </a:r>
            <a:r>
              <a:rPr lang="cs-CZ" sz="1600" dirty="0" smtClean="0">
                <a:effectLst/>
              </a:rPr>
              <a:t>&gt;. </a:t>
            </a:r>
            <a:r>
              <a:rPr lang="pt-BR" sz="1600" dirty="0" smtClean="0">
                <a:effectLst/>
              </a:rPr>
              <a:t> </a:t>
            </a:r>
            <a:endParaRPr lang="cs-CZ" sz="1600" dirty="0" smtClean="0">
              <a:effectLst/>
            </a:endParaRPr>
          </a:p>
          <a:p>
            <a:pPr eaLnBrk="1" hangingPunct="1"/>
            <a:r>
              <a:rPr lang="cs-CZ" sz="1600" dirty="0" smtClean="0"/>
              <a:t>Obr. 4 - </a:t>
            </a:r>
            <a:r>
              <a:rPr lang="pt-BR" sz="1600" dirty="0" smtClean="0">
                <a:effectLst/>
              </a:rPr>
              <a:t>AUTOR NEUVEDEN. </a:t>
            </a:r>
            <a:r>
              <a:rPr lang="pt-BR" sz="1600" i="1" dirty="0" smtClean="0">
                <a:effectLst/>
              </a:rPr>
              <a:t>www.volny.cz</a:t>
            </a:r>
            <a:r>
              <a:rPr lang="pt-BR" sz="1600" dirty="0" smtClean="0">
                <a:effectLst/>
              </a:rPr>
              <a:t> [online]. [cit. 10.10.2012]. Dostupný na WWW: &lt;http://www.volny.cz/kasparik.j/AKUSTIKA-ORGANOLOGIE.htm&gt;. </a:t>
            </a:r>
            <a:endParaRPr lang="cs-CZ" sz="1600" dirty="0" smtClean="0">
              <a:effectLst/>
            </a:endParaRPr>
          </a:p>
          <a:p>
            <a:pPr eaLnBrk="1" hangingPunct="1"/>
            <a:r>
              <a:rPr lang="cs-CZ" sz="1600" dirty="0" smtClean="0"/>
              <a:t>Obr. 5 - </a:t>
            </a:r>
            <a:r>
              <a:rPr lang="cs-CZ" sz="1600" dirty="0" smtClean="0">
                <a:effectLst/>
              </a:rPr>
              <a:t>AUTOR NEUVEDEN. </a:t>
            </a:r>
            <a:r>
              <a:rPr lang="cs-CZ" sz="1600" i="1" dirty="0" smtClean="0">
                <a:effectLst/>
              </a:rPr>
              <a:t>kvinta-html.wz.cz</a:t>
            </a:r>
            <a:r>
              <a:rPr lang="cs-CZ" sz="1600" dirty="0" smtClean="0">
                <a:effectLst/>
              </a:rPr>
              <a:t> [online]. [cit. 10.10.2012]. Dostupný na WWW: &lt;http://kvinta-html.wz.cz/ fyzika/</a:t>
            </a:r>
            <a:r>
              <a:rPr lang="cs-CZ" sz="1600" dirty="0" err="1" smtClean="0">
                <a:effectLst/>
              </a:rPr>
              <a:t>mechanicke_kmitani_a_vlneni</a:t>
            </a:r>
            <a:r>
              <a:rPr lang="cs-CZ" sz="1600" dirty="0" smtClean="0">
                <a:effectLst/>
              </a:rPr>
              <a:t>/</a:t>
            </a:r>
            <a:r>
              <a:rPr lang="cs-CZ" sz="1600" dirty="0" err="1" smtClean="0">
                <a:effectLst/>
              </a:rPr>
              <a:t>zvukove_vlneni</a:t>
            </a:r>
            <a:r>
              <a:rPr lang="cs-CZ" sz="1600" dirty="0" smtClean="0">
                <a:effectLst/>
              </a:rPr>
              <a:t>/zdroje_zvuku.htm&gt;.</a:t>
            </a:r>
            <a:endParaRPr lang="cs-CZ" sz="1600" dirty="0" smtClean="0"/>
          </a:p>
          <a:p>
            <a:pPr eaLnBrk="1" hangingPunct="1"/>
            <a:r>
              <a:rPr lang="cs-CZ"/>
              <a:t>Kliparty pocházejí z archivů MS Office. </a:t>
            </a: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509" name="Obdélník 4"/>
          <p:cNvSpPr>
            <a:spLocks noChangeArrowheads="1"/>
          </p:cNvSpPr>
          <p:nvPr/>
        </p:nvSpPr>
        <p:spPr bwMode="auto">
          <a:xfrm>
            <a:off x="755650" y="549275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 </a:t>
            </a:r>
            <a:r>
              <a:rPr lang="cs-CZ" sz="240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529</TotalTime>
  <Words>595</Words>
  <Application>Microsoft Office PowerPoint</Application>
  <PresentationFormat>Předvádění na obrazovce (4:3)</PresentationFormat>
  <Paragraphs>132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Austin</vt:lpstr>
      <vt:lpstr>Prezentace aplikace PowerPoint</vt:lpstr>
      <vt:lpstr>Výukový materiál</vt:lpstr>
      <vt:lpstr>Prezentace aplikace PowerPoint</vt:lpstr>
      <vt:lpstr>Zvuk</vt:lpstr>
      <vt:lpstr>Průběh kmitaní</vt:lpstr>
      <vt:lpstr>Průběh kmitání 2</vt:lpstr>
      <vt:lpstr>Výška tónu</vt:lpstr>
      <vt:lpstr>Hlasitost zvuku</vt:lpstr>
      <vt:lpstr>Prezentace aplikace PowerPoint</vt:lpstr>
      <vt:lpstr>Šíření zvuku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Radek Hoszowski</cp:lastModifiedBy>
  <cp:revision>57</cp:revision>
  <dcterms:created xsi:type="dcterms:W3CDTF">2011-04-17T19:50:20Z</dcterms:created>
  <dcterms:modified xsi:type="dcterms:W3CDTF">2013-01-09T06:33:40Z</dcterms:modified>
</cp:coreProperties>
</file>